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8"/>
  </p:notesMasterIdLst>
  <p:handoutMasterIdLst>
    <p:handoutMasterId r:id="rId39"/>
  </p:handoutMasterIdLst>
  <p:sldIdLst>
    <p:sldId id="518" r:id="rId2"/>
    <p:sldId id="495" r:id="rId3"/>
    <p:sldId id="456" r:id="rId4"/>
    <p:sldId id="1418" r:id="rId5"/>
    <p:sldId id="1419" r:id="rId6"/>
    <p:sldId id="1417" r:id="rId7"/>
    <p:sldId id="542" r:id="rId8"/>
    <p:sldId id="1416" r:id="rId9"/>
    <p:sldId id="1428" r:id="rId10"/>
    <p:sldId id="1420" r:id="rId11"/>
    <p:sldId id="1426" r:id="rId12"/>
    <p:sldId id="1445" r:id="rId13"/>
    <p:sldId id="1430" r:id="rId14"/>
    <p:sldId id="1429" r:id="rId15"/>
    <p:sldId id="472" r:id="rId16"/>
    <p:sldId id="1425" r:id="rId17"/>
    <p:sldId id="1446" r:id="rId18"/>
    <p:sldId id="1413" r:id="rId19"/>
    <p:sldId id="1440" r:id="rId20"/>
    <p:sldId id="1441" r:id="rId21"/>
    <p:sldId id="1436" r:id="rId22"/>
    <p:sldId id="1437" r:id="rId23"/>
    <p:sldId id="1438" r:id="rId24"/>
    <p:sldId id="1439" r:id="rId25"/>
    <p:sldId id="1431" r:id="rId26"/>
    <p:sldId id="1432" r:id="rId27"/>
    <p:sldId id="1434" r:id="rId28"/>
    <p:sldId id="1433" r:id="rId29"/>
    <p:sldId id="1435" r:id="rId30"/>
    <p:sldId id="1422" r:id="rId31"/>
    <p:sldId id="1423" r:id="rId32"/>
    <p:sldId id="1424" r:id="rId33"/>
    <p:sldId id="1427" r:id="rId34"/>
    <p:sldId id="1444" r:id="rId35"/>
    <p:sldId id="1442" r:id="rId36"/>
    <p:sldId id="431" r:id="rId37"/>
  </p:sldIdLst>
  <p:sldSz cx="12192000" cy="6858000"/>
  <p:notesSz cx="9872663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518"/>
          </p14:sldIdLst>
        </p14:section>
        <p14:section name="Slides génériques" id="{AF974EF0-0F4D-465A-BF26-A8C9F9292B5D}">
          <p14:sldIdLst>
            <p14:sldId id="495"/>
            <p14:sldId id="456"/>
            <p14:sldId id="1418"/>
            <p14:sldId id="1419"/>
            <p14:sldId id="1417"/>
            <p14:sldId id="542"/>
            <p14:sldId id="1416"/>
            <p14:sldId id="1428"/>
            <p14:sldId id="1420"/>
            <p14:sldId id="1426"/>
            <p14:sldId id="1445"/>
            <p14:sldId id="1430"/>
            <p14:sldId id="1429"/>
            <p14:sldId id="472"/>
            <p14:sldId id="1425"/>
            <p14:sldId id="1446"/>
            <p14:sldId id="1413"/>
            <p14:sldId id="1440"/>
            <p14:sldId id="1441"/>
            <p14:sldId id="1436"/>
            <p14:sldId id="1437"/>
            <p14:sldId id="1438"/>
            <p14:sldId id="1439"/>
            <p14:sldId id="1431"/>
            <p14:sldId id="1432"/>
            <p14:sldId id="1434"/>
            <p14:sldId id="1433"/>
            <p14:sldId id="1435"/>
            <p14:sldId id="1422"/>
            <p14:sldId id="1423"/>
            <p14:sldId id="1424"/>
            <p14:sldId id="1427"/>
            <p14:sldId id="1444"/>
            <p14:sldId id="1442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  <p15:guide id="5" pos="73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A54B0"/>
    <a:srgbClr val="DE7D64"/>
    <a:srgbClr val="CDDFFB"/>
    <a:srgbClr val="E6F0F2"/>
    <a:srgbClr val="5594A1"/>
    <a:srgbClr val="A2C7CE"/>
    <a:srgbClr val="007FAD"/>
    <a:srgbClr val="5F74B9"/>
    <a:srgbClr val="F8C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84520" autoAdjust="0"/>
  </p:normalViewPr>
  <p:slideViewPr>
    <p:cSldViewPr snapToGrid="0" showGuides="1">
      <p:cViewPr varScale="1">
        <p:scale>
          <a:sx n="53" d="100"/>
          <a:sy n="53" d="100"/>
        </p:scale>
        <p:origin x="1360" y="48"/>
      </p:cViewPr>
      <p:guideLst>
        <p:guide orient="horz" pos="2160"/>
        <p:guide pos="3840"/>
        <p:guide orient="horz" pos="3719"/>
        <p:guide pos="7370"/>
        <p:guide pos="7371"/>
      </p:guideLst>
    </p:cSldViewPr>
  </p:slideViewPr>
  <p:outlineViewPr>
    <p:cViewPr>
      <p:scale>
        <a:sx n="33" d="100"/>
        <a:sy n="33" d="100"/>
      </p:scale>
      <p:origin x="0" y="-1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240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4" y="6456613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4" y="6456613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114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773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33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593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071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444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32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38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402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34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772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20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017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741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093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883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928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090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518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973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98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03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21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2493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44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81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57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4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423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11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10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914"/>
            <a:ext cx="11193075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03/06/2026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20" y="5031366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43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6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406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1" y="2188914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03/06/2026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1" y="4989166"/>
            <a:ext cx="5724395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59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33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914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03/06/2026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0" y="4834418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5" y="5971749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27722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914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03/06/2026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0" y="4834418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85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20469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31" y="1437907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321"/>
            <a:ext cx="7156451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094" y="2087730"/>
            <a:ext cx="10421565" cy="3766660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0" indent="144000">
              <a:spcAft>
                <a:spcPts val="80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b="1"/>
            </a:lvl2pPr>
            <a:lvl3pPr>
              <a:spcAft>
                <a:spcPts val="600"/>
              </a:spcAft>
              <a:defRPr sz="1600" b="0"/>
            </a:lvl3pPr>
            <a:lvl4pPr>
              <a:defRPr sz="1400" b="1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0169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406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1" y="2188914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03/06/2026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1" y="4834418"/>
            <a:ext cx="5724395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1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3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914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03/06/2026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0" y="4834418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93" y="5946118"/>
            <a:ext cx="6685399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4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03/06/2026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6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908" y="6017455"/>
            <a:ext cx="2350093" cy="8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8" r:id="rId4"/>
    <p:sldLayoutId id="2147483739" r:id="rId5"/>
    <p:sldLayoutId id="2147483740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46" r:id="rId4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21gg5quaDhI?feature=oembed" TargetMode="Externa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awOkS6JIFE4?feature=oembed" TargetMode="Externa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3rx7u3p3Y3w?feature=oembed" TargetMode="Externa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WNvH01VaxrU?feature=oembed" TargetMode="Externa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astel.cpam-isere.f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r6hfUkWBc7s?feature=oembed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xtranet.infocpam.fr/partenaires/offres-aux-partenaires/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bqVwWmrv74I?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1919" y="2328444"/>
            <a:ext cx="10441577" cy="3570208"/>
          </a:xfrm>
          <a:prstGeom prst="rect">
            <a:avLst/>
          </a:prstGeom>
          <a:solidFill>
            <a:srgbClr val="5F74B9"/>
          </a:solidFill>
        </p:spPr>
        <p:txBody>
          <a:bodyPr wrap="square" rtlCol="0">
            <a:spAutoFit/>
          </a:bodyPr>
          <a:lstStyle/>
          <a:p>
            <a:endParaRPr lang="fr-FR" sz="800" dirty="0"/>
          </a:p>
          <a:p>
            <a:endParaRPr lang="fr-FR" dirty="0"/>
          </a:p>
          <a:p>
            <a:r>
              <a:rPr lang="fr-FR" sz="4000" b="1" dirty="0">
                <a:solidFill>
                  <a:schemeClr val="bg1"/>
                </a:solidFill>
                <a:latin typeface="Mic 32 New Rg" panose="020B0503000000020004" pitchFamily="34" charset="0"/>
              </a:rPr>
              <a:t>     WEBINAIRE PARTENAIRES</a:t>
            </a:r>
          </a:p>
          <a:p>
            <a:r>
              <a:rPr lang="fr-FR" sz="4000" b="1" dirty="0">
                <a:solidFill>
                  <a:schemeClr val="bg1"/>
                </a:solidFill>
                <a:latin typeface="Mic 32 New Rg" panose="020B0503000000020004" pitchFamily="34" charset="0"/>
              </a:rPr>
              <a:t>               </a:t>
            </a:r>
          </a:p>
          <a:p>
            <a:r>
              <a:rPr lang="fr-FR" sz="4000" b="1" dirty="0">
                <a:solidFill>
                  <a:schemeClr val="bg1"/>
                </a:solidFill>
                <a:latin typeface="Mic 32 New Rg" panose="020B0503000000020004" pitchFamily="34" charset="0"/>
              </a:rPr>
              <a:t>	       TOUT SAVOIR SUR </a:t>
            </a:r>
          </a:p>
          <a:p>
            <a:r>
              <a:rPr lang="fr-FR" sz="4000" b="1" dirty="0">
                <a:solidFill>
                  <a:schemeClr val="bg1"/>
                </a:solidFill>
                <a:latin typeface="Mic 32 New Rg" panose="020B0503000000020004" pitchFamily="34" charset="0"/>
              </a:rPr>
              <a:t>               LE COMPTE AMELI</a:t>
            </a:r>
          </a:p>
          <a:p>
            <a:r>
              <a:rPr lang="fr-FR" sz="4000" b="1" dirty="0">
                <a:solidFill>
                  <a:schemeClr val="bg1"/>
                </a:solidFill>
                <a:latin typeface="Mic 32 New Rg" panose="020B0503000000020004" pitchFamily="34" charset="0"/>
              </a:rPr>
              <a:t>                          					</a:t>
            </a:r>
            <a:r>
              <a:rPr lang="fr-FR" sz="3200" b="1" dirty="0">
                <a:latin typeface="Mic 32 New Rg" panose="020B0503000000020004" pitchFamily="34" charset="0"/>
              </a:rPr>
              <a:t>4 juin 2026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524" y="508013"/>
            <a:ext cx="2545301" cy="1493649"/>
          </a:xfrm>
          <a:prstGeom prst="rect">
            <a:avLst/>
          </a:prstGeom>
        </p:spPr>
      </p:pic>
      <p:pic>
        <p:nvPicPr>
          <p:cNvPr id="3" name="Image 2" descr="Une image contenant Appareil de communications portable, gadget, Appareil de communication, Téléphone mobile&#10;&#10;Le contenu généré par l’IA peut être incorrect.">
            <a:extLst>
              <a:ext uri="{FF2B5EF4-FFF2-40B4-BE49-F238E27FC236}">
                <a16:creationId xmlns:a16="http://schemas.microsoft.com/office/drawing/2014/main" id="{D0D77903-69BA-BCD9-B2F5-EF793761E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586" y="2810609"/>
            <a:ext cx="3227405" cy="24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803460" y="799578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LA </a:t>
            </a:r>
            <a:r>
              <a:rPr lang="fr-FR" sz="2400" u="sng" dirty="0">
                <a:latin typeface="+mn-lt"/>
              </a:rPr>
              <a:t>CREATION</a:t>
            </a:r>
            <a:r>
              <a:rPr lang="fr-FR" sz="2400" dirty="0">
                <a:latin typeface="+mn-lt"/>
              </a:rPr>
              <a:t> DU COMPTE AMELI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415251-4908-9E27-3F3C-D9C8FBA6A7AA}"/>
              </a:ext>
            </a:extLst>
          </p:cNvPr>
          <p:cNvSpPr txBox="1"/>
          <p:nvPr/>
        </p:nvSpPr>
        <p:spPr>
          <a:xfrm>
            <a:off x="548182" y="3325143"/>
            <a:ext cx="11095636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n-US" sz="2400" dirty="0">
                <a:solidFill>
                  <a:srgbClr val="002060"/>
                </a:solidFill>
                <a:sym typeface="Arial"/>
              </a:rPr>
              <a:t>À la fin de la création, </a:t>
            </a:r>
            <a:r>
              <a:rPr lang="en-US" sz="2400" dirty="0" err="1">
                <a:solidFill>
                  <a:srgbClr val="002060"/>
                </a:solidFill>
                <a:sym typeface="Arial"/>
              </a:rPr>
              <a:t>veillez</a:t>
            </a:r>
            <a:r>
              <a:rPr lang="en-US" sz="2400" dirty="0">
                <a:solidFill>
                  <a:srgbClr val="002060"/>
                </a:solidFill>
                <a:sym typeface="Arial"/>
              </a:rPr>
              <a:t> à bien </a:t>
            </a:r>
            <a:r>
              <a:rPr lang="en-US" sz="2400" dirty="0" err="1">
                <a:solidFill>
                  <a:srgbClr val="002060"/>
                </a:solidFill>
                <a:sym typeface="Arial Bold"/>
              </a:rPr>
              <a:t>cliquer</a:t>
            </a:r>
            <a:r>
              <a:rPr lang="en-US" sz="2400" dirty="0">
                <a:solidFill>
                  <a:srgbClr val="002060"/>
                </a:solidFill>
                <a:sym typeface="Arial Bold"/>
              </a:rPr>
              <a:t> sur le lien reçu par mail pour valider vote compte</a:t>
            </a:r>
            <a:r>
              <a:rPr lang="en-US" sz="2400" dirty="0">
                <a:solidFill>
                  <a:srgbClr val="002060"/>
                </a:solidFill>
                <a:sym typeface="Arial"/>
              </a:rPr>
              <a:t>.</a:t>
            </a:r>
          </a:p>
          <a:p>
            <a:pPr>
              <a:lnSpc>
                <a:spcPts val="2160"/>
              </a:lnSpc>
            </a:pPr>
            <a:endParaRPr lang="en-US" sz="2400" dirty="0">
              <a:solidFill>
                <a:srgbClr val="002060"/>
              </a:solidFill>
              <a:sym typeface="Arial"/>
            </a:endParaRPr>
          </a:p>
          <a:p>
            <a:pPr>
              <a:lnSpc>
                <a:spcPts val="2160"/>
              </a:lnSpc>
            </a:pPr>
            <a:r>
              <a:rPr lang="en-US" sz="2400" b="1" dirty="0">
                <a:solidFill>
                  <a:schemeClr val="accent2"/>
                </a:solidFill>
                <a:sym typeface="Arial"/>
              </a:rPr>
              <a:t>En absence de validation, le compte ameli </a:t>
            </a:r>
            <a:r>
              <a:rPr lang="en-US" sz="2400" b="1" dirty="0" err="1">
                <a:solidFill>
                  <a:schemeClr val="accent2"/>
                </a:solidFill>
                <a:sym typeface="Arial"/>
              </a:rPr>
              <a:t>est</a:t>
            </a:r>
            <a:r>
              <a:rPr lang="en-US" sz="2400" b="1" dirty="0">
                <a:solidFill>
                  <a:schemeClr val="accent2"/>
                </a:solidFill>
                <a:sym typeface="Arial"/>
              </a:rPr>
              <a:t> supprimé automatiquement</a:t>
            </a:r>
            <a:r>
              <a:rPr lang="en-US" sz="2400" dirty="0">
                <a:solidFill>
                  <a:srgbClr val="002060"/>
                </a:solidFill>
                <a:sym typeface="Arial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EA6ED7-9632-8937-0C83-C350202B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27" y="2020719"/>
            <a:ext cx="901715" cy="9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61356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LA </a:t>
            </a:r>
            <a:r>
              <a:rPr lang="fr-FR" sz="2400" u="sng" dirty="0">
                <a:latin typeface="+mn-lt"/>
              </a:rPr>
              <a:t>CONNEXION</a:t>
            </a:r>
            <a:r>
              <a:rPr lang="fr-FR" sz="2400" dirty="0">
                <a:latin typeface="+mn-lt"/>
              </a:rPr>
              <a:t> AU COMPTE AMELI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FDF11A-B614-9895-7FEE-F7A1EFAD6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61" y="3169959"/>
            <a:ext cx="6500423" cy="31625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3E49E8-1789-B223-8553-E42891F6269A}"/>
              </a:ext>
            </a:extLst>
          </p:cNvPr>
          <p:cNvSpPr txBox="1"/>
          <p:nvPr/>
        </p:nvSpPr>
        <p:spPr>
          <a:xfrm>
            <a:off x="395469" y="2013100"/>
            <a:ext cx="10738277" cy="141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9"/>
              </a:lnSpc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La connexion au compte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ameli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nécessite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posséder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>
              <a:lnSpc>
                <a:spcPts val="1689"/>
              </a:lnSpc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lnSpc>
                <a:spcPts val="1689"/>
              </a:lnSpc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Son n° de Sécurité Sociale</a:t>
            </a:r>
          </a:p>
          <a:p>
            <a:pPr marL="342900" indent="-342900">
              <a:lnSpc>
                <a:spcPts val="1689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Son mot de passe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E8D3CFD-4AA1-C4E1-5D48-20295D290799}"/>
              </a:ext>
            </a:extLst>
          </p:cNvPr>
          <p:cNvSpPr/>
          <p:nvPr/>
        </p:nvSpPr>
        <p:spPr>
          <a:xfrm>
            <a:off x="5371147" y="5301923"/>
            <a:ext cx="2326760" cy="1178145"/>
          </a:xfrm>
          <a:prstGeom prst="ellipse">
            <a:avLst/>
          </a:prstGeom>
          <a:noFill/>
          <a:ln w="57150">
            <a:solidFill>
              <a:srgbClr val="9A54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36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469" y="140230"/>
            <a:ext cx="11196000" cy="1114817"/>
          </a:xfrm>
        </p:spPr>
        <p:txBody>
          <a:bodyPr/>
          <a:lstStyle/>
          <a:p>
            <a:r>
              <a:rPr lang="fr-FR" dirty="0"/>
              <a:t>LE code de sécurité à la connexion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585" y="1527121"/>
            <a:ext cx="112677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La sécurisation de la connexion au compte ameli a été renforcée en 2024.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b="1" dirty="0"/>
              <a:t>La </a:t>
            </a:r>
            <a:r>
              <a:rPr lang="fr-FR" sz="2400" b="1" u="sng" dirty="0"/>
              <a:t>saisie d'un code de sécurité à usage unique </a:t>
            </a:r>
            <a:r>
              <a:rPr lang="fr-FR" sz="2400" dirty="0"/>
              <a:t>est nécessaire pour accéder au compte ameli, en plus du n° de sécurité sociale et du mot de passe.</a:t>
            </a:r>
          </a:p>
          <a:p>
            <a:pPr algn="just"/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F2F610-45BC-760E-6BCE-0FC26F893C30}"/>
              </a:ext>
            </a:extLst>
          </p:cNvPr>
          <p:cNvSpPr txBox="1"/>
          <p:nvPr/>
        </p:nvSpPr>
        <p:spPr>
          <a:xfrm>
            <a:off x="1923395" y="3605073"/>
            <a:ext cx="7886527" cy="218521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accent6"/>
                </a:solidFill>
              </a:rPr>
              <a:t>	</a:t>
            </a:r>
            <a:r>
              <a:rPr lang="fr-FR" sz="2000" dirty="0">
                <a:solidFill>
                  <a:schemeClr val="accent6"/>
                </a:solidFill>
              </a:rPr>
              <a:t>Code OTP (One Time </a:t>
            </a:r>
            <a:r>
              <a:rPr lang="fr-FR" sz="2000" dirty="0" err="1">
                <a:solidFill>
                  <a:schemeClr val="accent6"/>
                </a:solidFill>
              </a:rPr>
              <a:t>Password</a:t>
            </a:r>
            <a:r>
              <a:rPr lang="fr-FR" sz="2000" dirty="0">
                <a:solidFill>
                  <a:schemeClr val="accent6"/>
                </a:solidFill>
              </a:rPr>
              <a:t>) adressé par mail.</a:t>
            </a:r>
          </a:p>
          <a:p>
            <a:endParaRPr lang="fr-FR" sz="2000" dirty="0">
              <a:solidFill>
                <a:schemeClr val="accent6"/>
              </a:solidFill>
            </a:endParaRPr>
          </a:p>
          <a:p>
            <a:r>
              <a:rPr lang="fr-FR" sz="2000" dirty="0">
                <a:solidFill>
                  <a:schemeClr val="accent6"/>
                </a:solidFill>
              </a:rPr>
              <a:t>	Durée de validité de 15 minutes.</a:t>
            </a:r>
          </a:p>
          <a:p>
            <a:endParaRPr lang="fr-FR" sz="2000" dirty="0">
              <a:solidFill>
                <a:schemeClr val="accent6"/>
              </a:solidFill>
            </a:endParaRPr>
          </a:p>
          <a:p>
            <a:r>
              <a:rPr lang="fr-FR" sz="2000" dirty="0">
                <a:solidFill>
                  <a:schemeClr val="accent6"/>
                </a:solidFill>
              </a:rPr>
              <a:t>	Demandé tous les 6 mois ou si usage d’un nouvel appareil.</a:t>
            </a:r>
          </a:p>
          <a:p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0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469" y="140230"/>
            <a:ext cx="11196000" cy="1114817"/>
          </a:xfrm>
        </p:spPr>
        <p:txBody>
          <a:bodyPr/>
          <a:lstStyle/>
          <a:p>
            <a:r>
              <a:rPr lang="fr-FR" dirty="0"/>
              <a:t>LE code de sécurité à la connexion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585" y="1850705"/>
            <a:ext cx="112677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b="1" u="sng" dirty="0"/>
              <a:t>SUR ORDINATEUR </a:t>
            </a:r>
            <a:r>
              <a:rPr lang="fr-FR" sz="2000" dirty="0"/>
              <a:t>: </a:t>
            </a:r>
            <a:r>
              <a:rPr lang="fr-FR" sz="2400" dirty="0"/>
              <a:t>possibilité de choisir un appareil de confiance. </a:t>
            </a:r>
            <a:endParaRPr lang="fr-FR" sz="2000" dirty="0"/>
          </a:p>
          <a:p>
            <a:pPr algn="just"/>
            <a:endParaRPr lang="fr-F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b="1" u="sng" dirty="0"/>
              <a:t>SUR L’APPLICATION MOBILE </a:t>
            </a:r>
            <a:r>
              <a:rPr lang="fr-FR" sz="2000" dirty="0"/>
              <a:t>: </a:t>
            </a:r>
            <a:r>
              <a:rPr lang="fr-FR" sz="2400" dirty="0"/>
              <a:t>possibilité d’activer la </a:t>
            </a:r>
            <a:r>
              <a:rPr lang="fr-FR" sz="2400" b="1" dirty="0"/>
              <a:t>biométrie</a:t>
            </a:r>
            <a:r>
              <a:rPr lang="fr-FR" sz="2400" dirty="0"/>
              <a:t> </a:t>
            </a:r>
          </a:p>
          <a:p>
            <a:pPr lvl="2" algn="just"/>
            <a:r>
              <a:rPr lang="fr-FR" sz="2400" dirty="0"/>
              <a:t>			     (empreinte digitale ou reconnaissance faciale) 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fr-FR" sz="2400" dirty="0">
                <a:solidFill>
                  <a:schemeClr val="accent4"/>
                </a:solidFill>
                <a:sym typeface="Wingdings" panose="05000000000000000000" pitchFamily="2" charset="2"/>
              </a:rPr>
              <a:t> </a:t>
            </a:r>
            <a:r>
              <a:rPr lang="fr-FR" sz="2400" dirty="0">
                <a:solidFill>
                  <a:schemeClr val="accent4"/>
                </a:solidFill>
              </a:rPr>
              <a:t>En activant ces fonctions, </a:t>
            </a:r>
            <a:r>
              <a:rPr lang="fr-FR" sz="2400" b="1" dirty="0">
                <a:solidFill>
                  <a:schemeClr val="accent4"/>
                </a:solidFill>
              </a:rPr>
              <a:t>l’assuré ne devra plus saisir de code OTP.</a:t>
            </a:r>
            <a:endParaRPr lang="fr-FR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4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000" y="271585"/>
            <a:ext cx="11196000" cy="979699"/>
          </a:xfrm>
        </p:spPr>
        <p:txBody>
          <a:bodyPr/>
          <a:lstStyle/>
          <a:p>
            <a:r>
              <a:rPr lang="fr-FR" dirty="0">
                <a:latin typeface="+mn-lt"/>
              </a:rPr>
              <a:t>LE code de sécurité à la connexion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B9CA85-7E54-7DF1-F9A2-B349DDDF1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0" y="2121150"/>
            <a:ext cx="5049757" cy="388203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A0D95D-8597-DE3F-A35C-774237FEE28A}"/>
              </a:ext>
            </a:extLst>
          </p:cNvPr>
          <p:cNvSpPr/>
          <p:nvPr/>
        </p:nvSpPr>
        <p:spPr>
          <a:xfrm>
            <a:off x="755469" y="4062166"/>
            <a:ext cx="4248093" cy="66926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E8E8EE-5752-707D-6AB0-30D3BC804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245" y="2073019"/>
            <a:ext cx="4852108" cy="397829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6CC27F95-8D05-02BD-B190-2D3B9C8B8F54}"/>
              </a:ext>
            </a:extLst>
          </p:cNvPr>
          <p:cNvSpPr/>
          <p:nvPr/>
        </p:nvSpPr>
        <p:spPr>
          <a:xfrm>
            <a:off x="5731044" y="3862137"/>
            <a:ext cx="729914" cy="457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36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66353">
            <a:off x="6293484" y="4126743"/>
            <a:ext cx="1104442" cy="8991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89" y="1998729"/>
            <a:ext cx="483321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67123" y="1609641"/>
            <a:ext cx="6850251" cy="3764580"/>
          </a:xfrm>
        </p:spPr>
        <p:txBody>
          <a:bodyPr>
            <a:normAutofit fontScale="55000" lnSpcReduction="20000"/>
          </a:bodyPr>
          <a:lstStyle/>
          <a:p>
            <a:pPr algn="ctr"/>
            <a:endParaRPr lang="fr-FR" altLang="fr-FR" sz="4200" b="1" dirty="0"/>
          </a:p>
          <a:p>
            <a:pPr>
              <a:spcBef>
                <a:spcPts val="0"/>
              </a:spcBef>
            </a:pPr>
            <a:r>
              <a:rPr lang="fr-FR" altLang="fr-FR" sz="4200" b="1" dirty="0"/>
              <a:t> </a:t>
            </a:r>
            <a:endParaRPr lang="fr-FR" sz="4200" dirty="0"/>
          </a:p>
          <a:p>
            <a:r>
              <a:rPr lang="fr-FR" sz="4200" b="1" dirty="0">
                <a:solidFill>
                  <a:schemeClr val="accent4"/>
                </a:solidFill>
              </a:rPr>
              <a:t>	</a:t>
            </a:r>
          </a:p>
          <a:p>
            <a:r>
              <a:rPr lang="fr-FR" sz="4200" b="1" dirty="0">
                <a:solidFill>
                  <a:schemeClr val="accent4">
                    <a:lumMod val="75000"/>
                  </a:schemeClr>
                </a:solidFill>
              </a:rPr>
              <a:t>Code oublié ? ! ?</a:t>
            </a:r>
          </a:p>
          <a:p>
            <a:endParaRPr lang="fr-FR" sz="4200" dirty="0">
              <a:solidFill>
                <a:schemeClr val="accent4">
                  <a:lumMod val="75000"/>
                </a:schemeClr>
              </a:solidFill>
              <a:sym typeface="Wingdings"/>
            </a:endParaRPr>
          </a:p>
          <a:p>
            <a:r>
              <a:rPr lang="fr-FR" sz="42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 </a:t>
            </a:r>
            <a:r>
              <a:rPr lang="fr-FR" sz="4200" dirty="0">
                <a:solidFill>
                  <a:schemeClr val="accent4">
                    <a:lumMod val="75000"/>
                  </a:schemeClr>
                </a:solidFill>
              </a:rPr>
              <a:t>Cliquer sur code oublié</a:t>
            </a:r>
          </a:p>
          <a:p>
            <a:r>
              <a:rPr lang="fr-FR" sz="42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 </a:t>
            </a:r>
            <a:r>
              <a:rPr lang="fr-FR" sz="4200" dirty="0">
                <a:solidFill>
                  <a:schemeClr val="accent4">
                    <a:lumMod val="75000"/>
                  </a:schemeClr>
                </a:solidFill>
              </a:rPr>
              <a:t>Un code provisoire est envoyé sur l’adresse @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15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494825"/>
            <a:ext cx="11196000" cy="752576"/>
          </a:xfrm>
        </p:spPr>
        <p:txBody>
          <a:bodyPr>
            <a:normAutofit/>
          </a:bodyPr>
          <a:lstStyle/>
          <a:p>
            <a:r>
              <a:rPr lang="fr-FR" sz="2800" dirty="0"/>
              <a:t>CODE OUBLIÉ</a:t>
            </a:r>
          </a:p>
        </p:txBody>
      </p:sp>
      <p:sp>
        <p:nvSpPr>
          <p:cNvPr id="11" name="Ellipse 10"/>
          <p:cNvSpPr/>
          <p:nvPr/>
        </p:nvSpPr>
        <p:spPr>
          <a:xfrm>
            <a:off x="8016575" y="4304616"/>
            <a:ext cx="1225654" cy="419783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48" y="3533881"/>
            <a:ext cx="333375" cy="2571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48" y="3961593"/>
            <a:ext cx="3333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7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03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06435D9-B467-C1E7-5449-2ADAF8C56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SERVICES EN LIGNE</a:t>
            </a:r>
          </a:p>
        </p:txBody>
      </p:sp>
    </p:spTree>
    <p:extLst>
      <p:ext uri="{BB962C8B-B14F-4D97-AF65-F5344CB8AC3E}">
        <p14:creationId xmlns:p14="http://schemas.microsoft.com/office/powerpoint/2010/main" val="212142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498000" y="301945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</a:t>
            </a:r>
            <a:r>
              <a:rPr lang="fr-FR" sz="3100" dirty="0">
                <a:latin typeface="+mn-lt"/>
              </a:rPr>
              <a:t>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6D20FC-989A-BFD7-6FE1-00A23A33E216}"/>
              </a:ext>
            </a:extLst>
          </p:cNvPr>
          <p:cNvSpPr txBox="1"/>
          <p:nvPr/>
        </p:nvSpPr>
        <p:spPr>
          <a:xfrm>
            <a:off x="9389478" y="2274838"/>
            <a:ext cx="2090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4"/>
                </a:solidFill>
              </a:rPr>
              <a:t>Plus de 40 services en ligne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98FAC8F-9E66-F8EF-26F6-7FFFEA4B7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82" y="1480245"/>
            <a:ext cx="7971183" cy="489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052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BDA6F6-508F-2F0B-34B5-F6852ABCCD25}"/>
              </a:ext>
            </a:extLst>
          </p:cNvPr>
          <p:cNvSpPr txBox="1"/>
          <p:nvPr/>
        </p:nvSpPr>
        <p:spPr>
          <a:xfrm>
            <a:off x="862608" y="1242562"/>
            <a:ext cx="1112398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Télécharger une attestation de droits ;</a:t>
            </a:r>
          </a:p>
          <a:p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Télécharger les attestations de paiement d’indemnités journalières (relevés IJ) </a:t>
            </a:r>
          </a:p>
          <a:p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Commander une carte Vitale 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Consulter ses remboursements </a:t>
            </a:r>
          </a:p>
          <a:p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Faire une demande de Complémentaire Santé Solidaire (C2S)</a:t>
            </a:r>
          </a:p>
          <a:p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Mettre à jour ses informations personnelles (RIB, numéro de téléphone, nom d’usage, adresse) </a:t>
            </a:r>
          </a:p>
          <a:p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Consulter les délais de traitement de la CPAM 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Prendre un rendez-vous (physique ou téléphonique) avec un conseiller </a:t>
            </a:r>
          </a:p>
          <a:p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Poser une question sur l’espace d’échanges ……….</a:t>
            </a:r>
          </a:p>
        </p:txBody>
      </p:sp>
      <p:sp>
        <p:nvSpPr>
          <p:cNvPr id="2" name="Titre 6">
            <a:extLst>
              <a:ext uri="{FF2B5EF4-FFF2-40B4-BE49-F238E27FC236}">
                <a16:creationId xmlns:a16="http://schemas.microsoft.com/office/drawing/2014/main" id="{D4FF01F2-0D79-1058-A50B-692FCE6777B8}"/>
              </a:ext>
            </a:extLst>
          </p:cNvPr>
          <p:cNvSpPr txBox="1">
            <a:spLocks/>
          </p:cNvSpPr>
          <p:nvPr/>
        </p:nvSpPr>
        <p:spPr>
          <a:xfrm>
            <a:off x="498000" y="301945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</a:t>
            </a:r>
            <a:r>
              <a:rPr lang="fr-FR" sz="3100" dirty="0">
                <a:latin typeface="+mn-lt"/>
              </a:rPr>
              <a:t>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34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      LES SERVICES EN LIGNE</a:t>
            </a:r>
            <a:br>
              <a:rPr lang="fr-FR" sz="2800" dirty="0"/>
            </a:br>
            <a:r>
              <a:rPr lang="fr-FR" sz="28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7008E-1E7F-1AA3-B117-2536D985951D}"/>
              </a:ext>
            </a:extLst>
          </p:cNvPr>
          <p:cNvSpPr/>
          <p:nvPr/>
        </p:nvSpPr>
        <p:spPr>
          <a:xfrm>
            <a:off x="4064153" y="2004714"/>
            <a:ext cx="4739401" cy="309211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TELECHARGER UNE ATTESTATION DE DROITS</a:t>
            </a:r>
          </a:p>
        </p:txBody>
      </p:sp>
    </p:spTree>
    <p:extLst>
      <p:ext uri="{BB962C8B-B14F-4D97-AF65-F5344CB8AC3E}">
        <p14:creationId xmlns:p14="http://schemas.microsoft.com/office/powerpoint/2010/main" val="112647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8828" y="1377426"/>
            <a:ext cx="10177201" cy="4650646"/>
          </a:xfrm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55239" y="1585906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555239" y="2098724"/>
            <a:ext cx="4546598" cy="416002"/>
          </a:xfrm>
        </p:spPr>
        <p:txBody>
          <a:bodyPr>
            <a:noAutofit/>
          </a:bodyPr>
          <a:lstStyle/>
          <a:p>
            <a:r>
              <a:rPr lang="fr-FR" sz="1400" dirty="0" err="1"/>
              <a:t>LeS</a:t>
            </a:r>
            <a:r>
              <a:rPr lang="fr-FR" sz="1400" dirty="0"/>
              <a:t> AVANTAGES DU COMPTE AMELI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3555239" y="2699424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02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5"/>
          </p:nvPr>
        </p:nvSpPr>
        <p:spPr>
          <a:xfrm>
            <a:off x="3488840" y="3806646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03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3591942" y="3179551"/>
            <a:ext cx="5262126" cy="315469"/>
          </a:xfrm>
        </p:spPr>
        <p:txBody>
          <a:bodyPr>
            <a:noAutofit/>
          </a:bodyPr>
          <a:lstStyle/>
          <a:p>
            <a:r>
              <a:rPr lang="fr-FR" sz="1400" dirty="0"/>
              <a:t>LA CRÉATION ET LA CONNEXION AU COMPTE </a:t>
            </a:r>
            <a:r>
              <a:rPr lang="fr-FR" sz="1400" dirty="0" err="1"/>
              <a:t>ameli</a:t>
            </a:r>
            <a:endParaRPr lang="fr-FR" sz="14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3494710" y="5020779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04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3551853" y="4272480"/>
            <a:ext cx="4210948" cy="461099"/>
          </a:xfrm>
        </p:spPr>
        <p:txBody>
          <a:bodyPr>
            <a:normAutofit/>
          </a:bodyPr>
          <a:lstStyle/>
          <a:p>
            <a:r>
              <a:rPr lang="fr-FR" sz="1400" dirty="0"/>
              <a:t>LES SERVICES EN LIGNE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7"/>
          </p:nvPr>
        </p:nvSpPr>
        <p:spPr>
          <a:xfrm>
            <a:off x="3448991" y="1533279"/>
            <a:ext cx="45719" cy="81105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9"/>
          </p:nvPr>
        </p:nvSpPr>
        <p:spPr>
          <a:xfrm flipH="1">
            <a:off x="3441685" y="2674253"/>
            <a:ext cx="45719" cy="7151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0"/>
          </p:nvPr>
        </p:nvSpPr>
        <p:spPr>
          <a:xfrm flipH="1">
            <a:off x="3418825" y="3764411"/>
            <a:ext cx="45719" cy="7626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1"/>
          </p:nvPr>
        </p:nvSpPr>
        <p:spPr>
          <a:xfrm flipH="1">
            <a:off x="3418825" y="4929745"/>
            <a:ext cx="45719" cy="7626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7" name="Espace réservé du texte 13"/>
          <p:cNvSpPr txBox="1">
            <a:spLocks/>
          </p:cNvSpPr>
          <p:nvPr/>
        </p:nvSpPr>
        <p:spPr>
          <a:xfrm>
            <a:off x="7762801" y="4950249"/>
            <a:ext cx="3600000" cy="762663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16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/>
          </a:p>
        </p:txBody>
      </p:sp>
      <p:sp>
        <p:nvSpPr>
          <p:cNvPr id="29" name="Espace réservé du texte 13"/>
          <p:cNvSpPr txBox="1">
            <a:spLocks/>
          </p:cNvSpPr>
          <p:nvPr/>
        </p:nvSpPr>
        <p:spPr>
          <a:xfrm>
            <a:off x="7679583" y="3701681"/>
            <a:ext cx="3600000" cy="762663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16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/>
          </a:p>
        </p:txBody>
      </p:sp>
      <p:sp>
        <p:nvSpPr>
          <p:cNvPr id="30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3488840" y="5450582"/>
            <a:ext cx="3600000" cy="360000"/>
          </a:xfrm>
        </p:spPr>
        <p:txBody>
          <a:bodyPr>
            <a:noAutofit/>
          </a:bodyPr>
          <a:lstStyle/>
          <a:p>
            <a:r>
              <a:rPr lang="fr-FR" sz="1400" dirty="0"/>
              <a:t>LES OUTILS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883060" y="844162"/>
            <a:ext cx="26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39106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4" name="Média en ligne 3" title="Tutos ameli | Comment récupérer en ligne son attestation de droits ?">
            <a:hlinkClick r:id="" action="ppaction://media"/>
            <a:extLst>
              <a:ext uri="{FF2B5EF4-FFF2-40B4-BE49-F238E27FC236}">
                <a16:creationId xmlns:a16="http://schemas.microsoft.com/office/drawing/2014/main" id="{CAE36397-8BAC-9BCE-BC8F-7141D3B4AF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87600" y="1617956"/>
            <a:ext cx="8055811" cy="45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B57642-DFF2-6D1C-96BD-32206368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010" y="1776492"/>
            <a:ext cx="4739401" cy="41283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60C3E1-47B7-DD6C-9722-1D097980A09B}"/>
              </a:ext>
            </a:extLst>
          </p:cNvPr>
          <p:cNvSpPr/>
          <p:nvPr/>
        </p:nvSpPr>
        <p:spPr>
          <a:xfrm>
            <a:off x="1011694" y="2358189"/>
            <a:ext cx="4739401" cy="309211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INFORMATIONS PERSONNELLES</a:t>
            </a:r>
          </a:p>
        </p:txBody>
      </p:sp>
    </p:spTree>
    <p:extLst>
      <p:ext uri="{BB962C8B-B14F-4D97-AF65-F5344CB8AC3E}">
        <p14:creationId xmlns:p14="http://schemas.microsoft.com/office/powerpoint/2010/main" val="91227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82A077-B6AF-ABA2-089D-08B645B0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69" y="1565055"/>
            <a:ext cx="10339502" cy="416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39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2" name="Média en ligne 1" title="Tutos ameli | Comment changer son adresse ?">
            <a:hlinkClick r:id="" action="ppaction://media"/>
            <a:extLst>
              <a:ext uri="{FF2B5EF4-FFF2-40B4-BE49-F238E27FC236}">
                <a16:creationId xmlns:a16="http://schemas.microsoft.com/office/drawing/2014/main" id="{28208C3A-D8A9-DCCC-3CE5-61A143AD81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5726" y="1787310"/>
            <a:ext cx="7538453" cy="42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4" name="Média en ligne 3" title="Tutos ameli | Comment changer ses coordonnées bancaires ?">
            <a:hlinkClick r:id="" action="ppaction://media"/>
            <a:extLst>
              <a:ext uri="{FF2B5EF4-FFF2-40B4-BE49-F238E27FC236}">
                <a16:creationId xmlns:a16="http://schemas.microsoft.com/office/drawing/2014/main" id="{7CD5A8A9-D609-FA6D-8E7F-CDDE3DA849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6968" y="1894512"/>
            <a:ext cx="7370011" cy="41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9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FD273C-6457-5738-17A3-11A2FE892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322" y="2694284"/>
            <a:ext cx="3160006" cy="21220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A7008E-1E7F-1AA3-B117-2536D985951D}"/>
              </a:ext>
            </a:extLst>
          </p:cNvPr>
          <p:cNvSpPr/>
          <p:nvPr/>
        </p:nvSpPr>
        <p:spPr>
          <a:xfrm>
            <a:off x="755469" y="2209251"/>
            <a:ext cx="4739401" cy="309211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COMPLEMENTAIRE SANTE SOLIDAIRE</a:t>
            </a:r>
          </a:p>
        </p:txBody>
      </p:sp>
    </p:spTree>
    <p:extLst>
      <p:ext uri="{BB962C8B-B14F-4D97-AF65-F5344CB8AC3E}">
        <p14:creationId xmlns:p14="http://schemas.microsoft.com/office/powerpoint/2010/main" val="51520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9626F3-F337-19BD-F6B1-96FA7D988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66" y="1580409"/>
            <a:ext cx="8019468" cy="40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8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E3C155-7F7D-7614-5E41-22CDB8BD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61" y="1792704"/>
            <a:ext cx="11127077" cy="41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29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2" name="Média en ligne 1" title="Demander la Complémentaire Santé Solidaire (version ordinateur)">
            <a:hlinkClick r:id="" action="ppaction://media"/>
            <a:extLst>
              <a:ext uri="{FF2B5EF4-FFF2-40B4-BE49-F238E27FC236}">
                <a16:creationId xmlns:a16="http://schemas.microsoft.com/office/drawing/2014/main" id="{14DC4E12-C7D8-F558-EDD3-1EFF1C80E9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5705" y="1377574"/>
            <a:ext cx="8416758" cy="47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9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LES SERVICES EN LIGNE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7F5D723-AC37-15AC-DD81-E8EA616F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2141625"/>
            <a:ext cx="6870275" cy="322736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AC4DEF6-F4CB-18EC-FDFA-8574A6A6D963}"/>
              </a:ext>
            </a:extLst>
          </p:cNvPr>
          <p:cNvSpPr txBox="1"/>
          <p:nvPr/>
        </p:nvSpPr>
        <p:spPr>
          <a:xfrm>
            <a:off x="7729332" y="3298338"/>
            <a:ext cx="3862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accent4"/>
                </a:solidFill>
              </a:rPr>
              <a:t>https://</a:t>
            </a:r>
            <a:r>
              <a:rPr lang="fr-FR" sz="2000" i="1" dirty="0" err="1">
                <a:solidFill>
                  <a:schemeClr val="accent4"/>
                </a:solidFill>
              </a:rPr>
              <a:t>www.mesdroitssociaux.gouv.fr</a:t>
            </a:r>
            <a:r>
              <a:rPr lang="fr-FR" sz="2000" i="1" dirty="0">
                <a:solidFill>
                  <a:schemeClr val="accent4"/>
                </a:solidFill>
              </a:rPr>
              <a:t>/votre-simulateur/accueil</a:t>
            </a:r>
          </a:p>
        </p:txBody>
      </p:sp>
    </p:spTree>
    <p:extLst>
      <p:ext uri="{BB962C8B-B14F-4D97-AF65-F5344CB8AC3E}">
        <p14:creationId xmlns:p14="http://schemas.microsoft.com/office/powerpoint/2010/main" val="224571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01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06435D9-B467-C1E7-5449-2ADAF8C56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9" y="3000049"/>
            <a:ext cx="9305480" cy="1692000"/>
          </a:xfrm>
        </p:spPr>
        <p:txBody>
          <a:bodyPr>
            <a:normAutofit/>
          </a:bodyPr>
          <a:lstStyle/>
          <a:p>
            <a:r>
              <a:rPr lang="fr-FR" dirty="0"/>
              <a:t>LES AVANTAGES DU COMPTE AMELI</a:t>
            </a:r>
          </a:p>
        </p:txBody>
      </p:sp>
    </p:spTree>
    <p:extLst>
      <p:ext uri="{BB962C8B-B14F-4D97-AF65-F5344CB8AC3E}">
        <p14:creationId xmlns:p14="http://schemas.microsoft.com/office/powerpoint/2010/main" val="2753129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04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06435D9-B467-C1E7-5449-2ADAF8C56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OUTILS</a:t>
            </a:r>
          </a:p>
        </p:txBody>
      </p:sp>
    </p:spTree>
    <p:extLst>
      <p:ext uri="{BB962C8B-B14F-4D97-AF65-F5344CB8AC3E}">
        <p14:creationId xmlns:p14="http://schemas.microsoft.com/office/powerpoint/2010/main" val="3898828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803459" y="799578"/>
            <a:ext cx="9215183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LES OUTILS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9AC70-A5C0-19CC-70A5-B7AA36D6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19" y="3094664"/>
            <a:ext cx="10557238" cy="28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3D73CD7-DB91-7140-E56E-B08C7B14B1DE}"/>
              </a:ext>
            </a:extLst>
          </p:cNvPr>
          <p:cNvSpPr txBox="1">
            <a:spLocks/>
          </p:cNvSpPr>
          <p:nvPr/>
        </p:nvSpPr>
        <p:spPr>
          <a:xfrm>
            <a:off x="803460" y="1982352"/>
            <a:ext cx="11178400" cy="1098779"/>
          </a:xfrm>
          <a:prstGeom prst="rect">
            <a:avLst/>
          </a:prstGeom>
          <a:solidFill>
            <a:srgbClr val="608DE6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cap="none"/>
              <a:t>Retrouvez toutes les vidéos sur la chaine </a:t>
            </a:r>
            <a:r>
              <a:rPr lang="fr-FR" sz="3600" u="sng" cap="none"/>
              <a:t>YouTube Assurance Maladie</a:t>
            </a:r>
            <a:endParaRPr lang="fr-FR" sz="3600" u="sng" cap="non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8CA2BB-E6C2-0B5D-11F9-878802D73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132" y="58284"/>
            <a:ext cx="1796728" cy="18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9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803459" y="799578"/>
            <a:ext cx="10771507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PASTEL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0B2B69-FA6F-180A-3A72-57203A79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16" y="2289364"/>
            <a:ext cx="6404334" cy="376905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CE79E24-38F9-88F6-A469-C732F82DCB1A}"/>
              </a:ext>
            </a:extLst>
          </p:cNvPr>
          <p:cNvSpPr txBox="1"/>
          <p:nvPr/>
        </p:nvSpPr>
        <p:spPr>
          <a:xfrm>
            <a:off x="755469" y="3801896"/>
            <a:ext cx="32310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accéder à PASTEL:</a:t>
            </a:r>
          </a:p>
          <a:p>
            <a:pPr marL="171450" indent="-171450">
              <a:buFont typeface="Symbol"/>
              <a:buChar char="Þ"/>
            </a:pPr>
            <a:endParaRPr lang="fr-FR" u="sng" dirty="0">
              <a:solidFill>
                <a:srgbClr val="0C419A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Font typeface="Symbol"/>
              <a:buChar char="Þ"/>
            </a:pPr>
            <a:endParaRPr lang="fr-FR" sz="1800" u="sng" dirty="0">
              <a:solidFill>
                <a:srgbClr val="0C419A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Font typeface="Symbol"/>
              <a:buChar char="Þ"/>
            </a:pPr>
            <a:r>
              <a:rPr lang="fr-FR" sz="1800" u="sng" dirty="0">
                <a:solidFill>
                  <a:srgbClr val="0C419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https://pastel.cpam-isere.fr/</a:t>
            </a:r>
            <a:endParaRPr lang="fr-FR" sz="1800" u="sng" dirty="0"/>
          </a:p>
          <a:p>
            <a:pPr marL="171450" indent="-171450">
              <a:buFont typeface="Symbol"/>
              <a:buChar char="Þ"/>
            </a:pPr>
            <a:endParaRPr lang="fr-FR" u="sng" dirty="0"/>
          </a:p>
          <a:p>
            <a:pPr marL="171450" indent="-171450">
              <a:buFont typeface="Symbol"/>
              <a:buChar char="Þ"/>
            </a:pPr>
            <a:r>
              <a:rPr lang="fr-FR" sz="1800" dirty="0"/>
              <a:t>Google = pastel </a:t>
            </a:r>
            <a:r>
              <a:rPr lang="fr-FR" sz="1800" dirty="0" err="1"/>
              <a:t>cpam</a:t>
            </a:r>
            <a:endParaRPr lang="fr-FR" sz="1800" dirty="0"/>
          </a:p>
          <a:p>
            <a:endParaRPr lang="fr-FR" sz="1800" u="sng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8061F1-2422-B097-CA40-8FEDCB0AEE80}"/>
              </a:ext>
            </a:extLst>
          </p:cNvPr>
          <p:cNvSpPr txBox="1"/>
          <p:nvPr/>
        </p:nvSpPr>
        <p:spPr>
          <a:xfrm>
            <a:off x="803459" y="2018371"/>
            <a:ext cx="583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Outil détaillant les démarches du compte </a:t>
            </a:r>
            <a:r>
              <a:rPr lang="fr-FR" dirty="0" err="1"/>
              <a:t>ameli</a:t>
            </a:r>
            <a:r>
              <a:rPr lang="fr-FR" dirty="0"/>
              <a:t> sur le web ou l’appli, avec des vidéos et des tutos.</a:t>
            </a:r>
          </a:p>
        </p:txBody>
      </p:sp>
    </p:spTree>
    <p:extLst>
      <p:ext uri="{BB962C8B-B14F-4D97-AF65-F5344CB8AC3E}">
        <p14:creationId xmlns:p14="http://schemas.microsoft.com/office/powerpoint/2010/main" val="1794128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CHAT BOT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37804C-B5BA-3634-D23F-BC244C7BB985}"/>
              </a:ext>
            </a:extLst>
          </p:cNvPr>
          <p:cNvSpPr txBox="1"/>
          <p:nvPr/>
        </p:nvSpPr>
        <p:spPr>
          <a:xfrm>
            <a:off x="4583895" y="2493487"/>
            <a:ext cx="74928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600" b="1" dirty="0">
                <a:solidFill>
                  <a:srgbClr val="FF7C80"/>
                </a:solidFill>
              </a:rPr>
              <a:t>Vous avez des questions ou besoin d’aide ? </a:t>
            </a:r>
          </a:p>
          <a:p>
            <a:pPr algn="ctr"/>
            <a:endParaRPr lang="fr-FR" sz="2800" dirty="0"/>
          </a:p>
          <a:p>
            <a:pPr algn="ctr"/>
            <a:r>
              <a:rPr lang="fr-FR" sz="2600" b="1" dirty="0"/>
              <a:t>Demandez à </a:t>
            </a:r>
            <a:r>
              <a:rPr lang="fr-FR" sz="2600" b="1" dirty="0" err="1"/>
              <a:t>ameliBot</a:t>
            </a:r>
            <a:r>
              <a:rPr lang="fr-FR" sz="2600" dirty="0"/>
              <a:t>, l’assistant virtuel du compte </a:t>
            </a:r>
            <a:r>
              <a:rPr lang="fr-FR" sz="2600" dirty="0" err="1"/>
              <a:t>ameli</a:t>
            </a:r>
            <a:r>
              <a:rPr lang="fr-FR" sz="2600" dirty="0"/>
              <a:t>.</a:t>
            </a:r>
          </a:p>
          <a:p>
            <a:pPr algn="ctr"/>
            <a:endParaRPr lang="fr-FR" sz="2800" dirty="0"/>
          </a:p>
          <a:p>
            <a:pPr algn="ctr"/>
            <a:r>
              <a:rPr lang="fr-FR" sz="2400" dirty="0"/>
              <a:t>Disponible 24h/24 et 7 jours/7.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A74914-6879-09DB-0438-86081DA7C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37" y="2428773"/>
            <a:ext cx="4001058" cy="298174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98119A-4B20-209E-4BA7-2D5B2D592077}"/>
              </a:ext>
            </a:extLst>
          </p:cNvPr>
          <p:cNvSpPr txBox="1"/>
          <p:nvPr/>
        </p:nvSpPr>
        <p:spPr>
          <a:xfrm>
            <a:off x="498659" y="5767981"/>
            <a:ext cx="111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Un </a:t>
            </a:r>
            <a:r>
              <a:rPr lang="fr-FR" dirty="0" err="1">
                <a:latin typeface="+mj-lt"/>
              </a:rPr>
              <a:t>chatbot</a:t>
            </a:r>
            <a:r>
              <a:rPr lang="fr-FR" dirty="0">
                <a:latin typeface="+mj-lt"/>
              </a:rPr>
              <a:t> 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 un assistant virtuel qui répond de manière autonome sur une messagerie instantanée.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915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CHAT BOT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55E4A2-8916-C4C0-DF21-BF3148729AD9}"/>
              </a:ext>
            </a:extLst>
          </p:cNvPr>
          <p:cNvSpPr txBox="1"/>
          <p:nvPr/>
        </p:nvSpPr>
        <p:spPr>
          <a:xfrm>
            <a:off x="498659" y="1978441"/>
            <a:ext cx="111959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7C80"/>
                </a:solidFill>
              </a:rPr>
              <a:t>Comment poser une question à </a:t>
            </a:r>
            <a:r>
              <a:rPr lang="fr-FR" b="1" dirty="0" err="1">
                <a:solidFill>
                  <a:srgbClr val="FF7C80"/>
                </a:solidFill>
              </a:rPr>
              <a:t>ameliBot</a:t>
            </a:r>
            <a:r>
              <a:rPr lang="fr-FR" b="1" dirty="0">
                <a:solidFill>
                  <a:srgbClr val="FF7C80"/>
                </a:solidFill>
              </a:rPr>
              <a:t> ?</a:t>
            </a:r>
          </a:p>
          <a:p>
            <a:endParaRPr lang="fr-FR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Cliquez sur </a:t>
            </a:r>
            <a:r>
              <a:rPr lang="fr-FR" dirty="0" err="1"/>
              <a:t>ameliBot</a:t>
            </a:r>
            <a:r>
              <a:rPr lang="fr-FR" dirty="0"/>
              <a:t> : une fenêtre de discussion s’ouvre.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Cliquez sur l’un des thèmes automatiquement proposés ou écrivez directement votre question.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Si vous souhaitez faire une démarche particulière : </a:t>
            </a:r>
            <a:r>
              <a:rPr lang="fr-FR" dirty="0" err="1"/>
              <a:t>ameliBot</a:t>
            </a:r>
            <a:r>
              <a:rPr lang="fr-FR" dirty="0"/>
              <a:t> vous oriente vers le bon service et vous donne le lien cliquable pour y accéder.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Votre demande nécessite des informations personnalisées ou un traitement particulier ? </a:t>
            </a:r>
          </a:p>
          <a:p>
            <a:r>
              <a:rPr lang="fr-FR" dirty="0" err="1"/>
              <a:t>Amelibot</a:t>
            </a:r>
            <a:r>
              <a:rPr lang="fr-FR" dirty="0"/>
              <a:t> vous indique comment accéder à la messagerie pour échanger avec votre CPAM.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150E24F-D972-ABB3-91BC-7EF28627A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411" y="4642054"/>
            <a:ext cx="2408662" cy="15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10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CHAT BOT</a:t>
            </a:r>
          </a:p>
        </p:txBody>
      </p:sp>
      <p:pic>
        <p:nvPicPr>
          <p:cNvPr id="2" name="Média en ligne 1" title="Tutos ameli | Tout comprendre sur ameliBot, le chatbot du compte ameli">
            <a:hlinkClick r:id="" action="ppaction://media"/>
            <a:extLst>
              <a:ext uri="{FF2B5EF4-FFF2-40B4-BE49-F238E27FC236}">
                <a16:creationId xmlns:a16="http://schemas.microsoft.com/office/drawing/2014/main" id="{76E1B523-D867-64B3-1AA1-FC9D78237A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4353" y="1745016"/>
            <a:ext cx="8894679" cy="50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558" y="1478280"/>
            <a:ext cx="9937161" cy="420624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Questions ?</a:t>
            </a:r>
          </a:p>
          <a:p>
            <a:endParaRPr lang="fr-FR" dirty="0"/>
          </a:p>
          <a:p>
            <a:r>
              <a:rPr lang="fr-FR" cap="none" dirty="0" err="1"/>
              <a:t>Replay</a:t>
            </a:r>
            <a:r>
              <a:rPr lang="fr-FR" cap="none" dirty="0"/>
              <a:t> et diaporama prochainement disponibles sur le Kiosque aux partenaires</a:t>
            </a:r>
          </a:p>
          <a:p>
            <a:endParaRPr lang="fr-FR" cap="none" dirty="0"/>
          </a:p>
          <a:p>
            <a:r>
              <a:rPr lang="fr-FR" sz="2600" cap="none" dirty="0">
                <a:hlinkClick r:id="rId2"/>
              </a:rPr>
              <a:t>https://extranet.infocpam.fr/partenaires/offres-aux-partenaires/</a:t>
            </a:r>
            <a:endParaRPr lang="fr-FR" sz="2600" cap="non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07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803460" y="799578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 COMPTE AMELI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6C91D9-C708-DDB7-024B-4185995AA1D4}"/>
              </a:ext>
            </a:extLst>
          </p:cNvPr>
          <p:cNvSpPr txBox="1"/>
          <p:nvPr/>
        </p:nvSpPr>
        <p:spPr>
          <a:xfrm>
            <a:off x="755469" y="2092095"/>
            <a:ext cx="111234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Le compte </a:t>
            </a:r>
            <a:r>
              <a:rPr lang="fr-FR" sz="2400" dirty="0" err="1"/>
              <a:t>ameli</a:t>
            </a:r>
            <a:r>
              <a:rPr lang="fr-FR" sz="2400" dirty="0"/>
              <a:t> est un </a:t>
            </a:r>
            <a:r>
              <a:rPr lang="fr-FR" sz="2400" b="1" dirty="0"/>
              <a:t>espace personnel en ligne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Il est </a:t>
            </a:r>
            <a:r>
              <a:rPr lang="fr-FR" sz="2400" b="1" dirty="0"/>
              <a:t>sécurisé</a:t>
            </a:r>
            <a:r>
              <a:rPr lang="fr-FR" sz="2400" dirty="0"/>
              <a:t> pour permettre de </a:t>
            </a:r>
            <a:r>
              <a:rPr lang="fr-FR" sz="2400" u="sng" dirty="0"/>
              <a:t>gérer son dossier d’assurance maladie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Il est accessible 24h sur 24 et 7 jours sur 7…</a:t>
            </a:r>
          </a:p>
          <a:p>
            <a:r>
              <a:rPr lang="fr-FR" sz="2400" dirty="0"/>
              <a:t> … depuis son téléphone portable, sa tablette ou son ordinateur.</a:t>
            </a:r>
          </a:p>
          <a:p>
            <a:br>
              <a:rPr lang="fr-FR" sz="2400" dirty="0"/>
            </a:br>
            <a:r>
              <a:rPr lang="fr-FR" sz="2400" dirty="0"/>
              <a:t>Les assurés peuvent s’y connecter à tout instant.</a:t>
            </a:r>
          </a:p>
          <a:p>
            <a:endParaRPr lang="fr-FR" sz="2400" dirty="0"/>
          </a:p>
          <a:p>
            <a:r>
              <a:rPr lang="fr-FR" sz="2400" dirty="0"/>
              <a:t>Les démarches sont faciles et surtout plus rapides depuis le compte </a:t>
            </a:r>
            <a:r>
              <a:rPr lang="fr-FR" sz="2400" dirty="0" err="1"/>
              <a:t>ameli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44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803460" y="799578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LE COMPTE AMELI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6C91D9-C708-DDB7-024B-4185995AA1D4}"/>
              </a:ext>
            </a:extLst>
          </p:cNvPr>
          <p:cNvSpPr txBox="1"/>
          <p:nvPr/>
        </p:nvSpPr>
        <p:spPr>
          <a:xfrm>
            <a:off x="803460" y="1993332"/>
            <a:ext cx="111234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Les prérequis: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Avoir des droits ouverts à la CPAM.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Sont exclus les assurés avec un N° provisoire.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Avoir 18 ans ou un statut de salarié pour les mineurs (apprentis, alternants) connu de la CPAM.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Être à l’aise avec le numérique.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Avoir une </a:t>
            </a:r>
            <a:r>
              <a:rPr lang="fr-FR" sz="2400" u="sng" dirty="0"/>
              <a:t>adresse mail personnelle.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147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02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06435D9-B467-C1E7-5449-2ADAF8C56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LA CREATION ET LA CONNEXION AU COMPTE AMELI</a:t>
            </a:r>
          </a:p>
        </p:txBody>
      </p:sp>
    </p:spTree>
    <p:extLst>
      <p:ext uri="{BB962C8B-B14F-4D97-AF65-F5344CB8AC3E}">
        <p14:creationId xmlns:p14="http://schemas.microsoft.com/office/powerpoint/2010/main" val="349732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704069" y="484570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LA </a:t>
            </a:r>
            <a:r>
              <a:rPr lang="fr-FR" sz="2400" u="sng" dirty="0">
                <a:latin typeface="+mn-lt"/>
              </a:rPr>
              <a:t>CREATION</a:t>
            </a:r>
            <a:r>
              <a:rPr lang="fr-FR" sz="2400" dirty="0">
                <a:latin typeface="+mn-lt"/>
              </a:rPr>
              <a:t> DU COMPTE AMELI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8" name="Image 7" descr="Une image contenant cercle, Graphique, symbo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AB132DF-568C-2F20-C3EF-F437924CA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9" y="1530244"/>
            <a:ext cx="761780" cy="76178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C6AC483-D17B-8960-5E68-8C7D908B5782}"/>
              </a:ext>
            </a:extLst>
          </p:cNvPr>
          <p:cNvSpPr txBox="1"/>
          <p:nvPr/>
        </p:nvSpPr>
        <p:spPr>
          <a:xfrm>
            <a:off x="1267437" y="1713245"/>
            <a:ext cx="689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Se connecter sur ameli.fr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3D44B8-0929-0FDE-C45F-CE60EFEF3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389" y="2434502"/>
            <a:ext cx="8551402" cy="10384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1BB8482-E1BA-429B-843B-F4BCEA1DD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754" y="3594928"/>
            <a:ext cx="3112439" cy="2922719"/>
          </a:xfrm>
          <a:prstGeom prst="rect">
            <a:avLst/>
          </a:prstGeom>
        </p:spPr>
      </p:pic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570DF35C-04AB-6501-6C0A-A6F163A83D33}"/>
              </a:ext>
            </a:extLst>
          </p:cNvPr>
          <p:cNvCxnSpPr>
            <a:cxnSpLocks/>
          </p:cNvCxnSpPr>
          <p:nvPr/>
        </p:nvCxnSpPr>
        <p:spPr>
          <a:xfrm rot="5400000">
            <a:off x="7709890" y="3710560"/>
            <a:ext cx="1143802" cy="930680"/>
          </a:xfrm>
          <a:prstGeom prst="curvedConnector3">
            <a:avLst>
              <a:gd name="adj1" fmla="val 50000"/>
            </a:avLst>
          </a:prstGeom>
          <a:ln w="76200">
            <a:solidFill>
              <a:srgbClr val="9A54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4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755469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LA </a:t>
            </a:r>
            <a:r>
              <a:rPr lang="fr-FR" sz="2400" u="sng" dirty="0">
                <a:latin typeface="+mn-lt"/>
              </a:rPr>
              <a:t>CREATION</a:t>
            </a:r>
            <a:r>
              <a:rPr lang="fr-FR" sz="2400" dirty="0">
                <a:latin typeface="+mn-lt"/>
              </a:rPr>
              <a:t> DU COMPTE AMELI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FDF11A-B614-9895-7FEE-F7A1EFAD6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283" y="3598072"/>
            <a:ext cx="5204186" cy="25319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3E49E8-1789-B223-8553-E42891F6269A}"/>
              </a:ext>
            </a:extLst>
          </p:cNvPr>
          <p:cNvSpPr txBox="1"/>
          <p:nvPr/>
        </p:nvSpPr>
        <p:spPr>
          <a:xfrm>
            <a:off x="361690" y="1910344"/>
            <a:ext cx="9108081" cy="295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9"/>
              </a:lnSpc>
            </a:pP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 création du compte ameli nécessite de posséder :</a:t>
            </a:r>
          </a:p>
          <a:p>
            <a:pPr>
              <a:lnSpc>
                <a:spcPts val="1689"/>
              </a:lnSpc>
            </a:pPr>
            <a:endParaRPr lang="en-US" sz="2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1689"/>
              </a:lnSpc>
            </a:pPr>
            <a:endPara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45720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Son n° de sécurité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sociale</a:t>
            </a:r>
            <a:endPara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1689"/>
              </a:lnSpc>
            </a:pPr>
            <a:endPara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45720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 RIB inscrit dans son dossier</a:t>
            </a:r>
          </a:p>
          <a:p>
            <a:pPr marL="457200" indent="-457200">
              <a:lnSpc>
                <a:spcPts val="1689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45720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 n° de série de la carte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vitale</a:t>
            </a:r>
            <a:endPara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457200">
              <a:lnSpc>
                <a:spcPts val="1689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45720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 accès à la messagerie personnelle</a:t>
            </a:r>
          </a:p>
          <a:p>
            <a:pPr>
              <a:lnSpc>
                <a:spcPts val="1689"/>
              </a:lnSpc>
            </a:pPr>
            <a:endParaRPr lang="en-US" sz="2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1689"/>
              </a:lnSpc>
            </a:pPr>
            <a:endParaRPr lang="en-US" sz="2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1689"/>
              </a:lnSpc>
            </a:pPr>
            <a:endParaRPr lang="en-US" sz="2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E8D3CFD-4AA1-C4E1-5D48-20295D290799}"/>
              </a:ext>
            </a:extLst>
          </p:cNvPr>
          <p:cNvSpPr/>
          <p:nvPr/>
        </p:nvSpPr>
        <p:spPr>
          <a:xfrm>
            <a:off x="9469771" y="5296829"/>
            <a:ext cx="2326760" cy="906376"/>
          </a:xfrm>
          <a:prstGeom prst="ellipse">
            <a:avLst/>
          </a:prstGeom>
          <a:noFill/>
          <a:ln w="57150">
            <a:solidFill>
              <a:srgbClr val="9A54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18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498000" y="340353"/>
            <a:ext cx="11196000" cy="94061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      LA CREATION DU COMPTE AMELI</a:t>
            </a:r>
            <a:br>
              <a:rPr lang="fr-FR" sz="2400" dirty="0"/>
            </a:b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9" name="Média en ligne 8" title="Tutos ameli | Comment se créer un compte ameli en quelques clics">
            <a:hlinkClick r:id="" action="ppaction://media"/>
            <a:extLst>
              <a:ext uri="{FF2B5EF4-FFF2-40B4-BE49-F238E27FC236}">
                <a16:creationId xmlns:a16="http://schemas.microsoft.com/office/drawing/2014/main" id="{32D345D1-B0B2-6902-F0A0-801C286626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8485" y="1460053"/>
            <a:ext cx="8951494" cy="50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5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éc2020-MASQUE PPT de l'Assurance Maladie Réseau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déc2020-MASQUE PPT de l'Assurance Maladie Réseau</Template>
  <TotalTime>9267</TotalTime>
  <Words>993</Words>
  <Application>Microsoft Office PowerPoint</Application>
  <PresentationFormat>Grand écran</PresentationFormat>
  <Paragraphs>262</Paragraphs>
  <Slides>36</Slides>
  <Notes>32</Notes>
  <HiddenSlides>0</HiddenSlides>
  <MMClips>6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3" baseType="lpstr">
      <vt:lpstr>Arial</vt:lpstr>
      <vt:lpstr>Arial Bold</vt:lpstr>
      <vt:lpstr>Calibri</vt:lpstr>
      <vt:lpstr>Mic 32 New Rg</vt:lpstr>
      <vt:lpstr>Symbol</vt:lpstr>
      <vt:lpstr>Wingdings</vt:lpstr>
      <vt:lpstr>déc2020-MASQUE PPT de l'Assurance Maladie Réseau</vt:lpstr>
      <vt:lpstr>Présentation PowerPoint</vt:lpstr>
      <vt:lpstr>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code de sécurité à la connexion</vt:lpstr>
      <vt:lpstr>LE code de sécurité à la connexion</vt:lpstr>
      <vt:lpstr>LE code de sécurité à la connexion</vt:lpstr>
      <vt:lpstr>CODE OUBLIÉ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CHAT BOT</vt:lpstr>
      <vt:lpstr>LE CHAT BOT</vt:lpstr>
      <vt:lpstr>LE CHAT BOT</vt:lpstr>
      <vt:lpstr>Présentation PowerPoint</vt:lpstr>
    </vt:vector>
  </TitlesOfParts>
  <Company>CNAMTS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 ppt</dc:title>
  <dc:creator>BERGER JEAN LUC (CPAM DOUBS)</dc:creator>
  <cp:lastModifiedBy>DEL VALLE SYLVIE (CPAM DOUBS)</cp:lastModifiedBy>
  <cp:revision>412</cp:revision>
  <cp:lastPrinted>2026-04-30T07:35:48Z</cp:lastPrinted>
  <dcterms:created xsi:type="dcterms:W3CDTF">2020-12-28T13:22:12Z</dcterms:created>
  <dcterms:modified xsi:type="dcterms:W3CDTF">2026-06-03T14:00:08Z</dcterms:modified>
</cp:coreProperties>
</file>