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39"/>
  </p:notesMasterIdLst>
  <p:handoutMasterIdLst>
    <p:handoutMasterId r:id="rId40"/>
  </p:handoutMasterIdLst>
  <p:sldIdLst>
    <p:sldId id="499" r:id="rId2"/>
    <p:sldId id="459" r:id="rId3"/>
    <p:sldId id="438" r:id="rId4"/>
    <p:sldId id="389" r:id="rId5"/>
    <p:sldId id="444" r:id="rId6"/>
    <p:sldId id="495" r:id="rId7"/>
    <p:sldId id="501" r:id="rId8"/>
    <p:sldId id="503" r:id="rId9"/>
    <p:sldId id="504" r:id="rId10"/>
    <p:sldId id="506" r:id="rId11"/>
    <p:sldId id="473" r:id="rId12"/>
    <p:sldId id="505" r:id="rId13"/>
    <p:sldId id="480" r:id="rId14"/>
    <p:sldId id="482" r:id="rId15"/>
    <p:sldId id="484" r:id="rId16"/>
    <p:sldId id="481" r:id="rId17"/>
    <p:sldId id="476" r:id="rId18"/>
    <p:sldId id="508" r:id="rId19"/>
    <p:sldId id="512" r:id="rId20"/>
    <p:sldId id="511" r:id="rId21"/>
    <p:sldId id="507" r:id="rId22"/>
    <p:sldId id="485" r:id="rId23"/>
    <p:sldId id="447" r:id="rId24"/>
    <p:sldId id="509" r:id="rId25"/>
    <p:sldId id="523" r:id="rId26"/>
    <p:sldId id="514" r:id="rId27"/>
    <p:sldId id="524" r:id="rId28"/>
    <p:sldId id="525" r:id="rId29"/>
    <p:sldId id="517" r:id="rId30"/>
    <p:sldId id="526" r:id="rId31"/>
    <p:sldId id="520" r:id="rId32"/>
    <p:sldId id="521" r:id="rId33"/>
    <p:sldId id="266" r:id="rId34"/>
    <p:sldId id="522" r:id="rId35"/>
    <p:sldId id="528" r:id="rId36"/>
    <p:sldId id="529" r:id="rId37"/>
    <p:sldId id="269" r:id="rId38"/>
  </p:sldIdLst>
  <p:sldSz cx="12192000" cy="6858000"/>
  <p:notesSz cx="9872663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459E2E5D-FCF9-45B0-825F-3F0E3D5542CE}">
          <p14:sldIdLst>
            <p14:sldId id="499"/>
          </p14:sldIdLst>
        </p14:section>
        <p14:section name="Slides génériques" id="{AF974EF0-0F4D-465A-BF26-A8C9F9292B5D}">
          <p14:sldIdLst>
            <p14:sldId id="459"/>
            <p14:sldId id="438"/>
            <p14:sldId id="389"/>
            <p14:sldId id="444"/>
            <p14:sldId id="495"/>
            <p14:sldId id="501"/>
            <p14:sldId id="503"/>
            <p14:sldId id="504"/>
            <p14:sldId id="506"/>
            <p14:sldId id="473"/>
            <p14:sldId id="505"/>
            <p14:sldId id="480"/>
            <p14:sldId id="482"/>
            <p14:sldId id="484"/>
            <p14:sldId id="481"/>
            <p14:sldId id="476"/>
            <p14:sldId id="508"/>
            <p14:sldId id="512"/>
            <p14:sldId id="511"/>
            <p14:sldId id="507"/>
            <p14:sldId id="485"/>
            <p14:sldId id="447"/>
            <p14:sldId id="509"/>
            <p14:sldId id="523"/>
            <p14:sldId id="514"/>
            <p14:sldId id="524"/>
            <p14:sldId id="525"/>
            <p14:sldId id="517"/>
            <p14:sldId id="526"/>
            <p14:sldId id="520"/>
            <p14:sldId id="521"/>
            <p14:sldId id="266"/>
            <p14:sldId id="522"/>
            <p14:sldId id="528"/>
            <p14:sldId id="529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  <p15:guide id="5" pos="73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8FC"/>
    <a:srgbClr val="FE007F"/>
    <a:srgbClr val="FFC9E4"/>
    <a:srgbClr val="CC0066"/>
    <a:srgbClr val="000000"/>
    <a:srgbClr val="F292C4"/>
    <a:srgbClr val="934EA8"/>
    <a:srgbClr val="7286C0"/>
    <a:srgbClr val="FFD581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D094C-FE73-F0C5-1474-5BC034E5AF1A}" v="343" dt="2026-06-25T08:07:06.5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4" autoAdjust="0"/>
    <p:restoredTop sz="85782" autoAdjust="0"/>
  </p:normalViewPr>
  <p:slideViewPr>
    <p:cSldViewPr snapToGrid="0" showGuides="1">
      <p:cViewPr varScale="1">
        <p:scale>
          <a:sx n="75" d="100"/>
          <a:sy n="75" d="100"/>
        </p:scale>
        <p:origin x="1123" y="53"/>
      </p:cViewPr>
      <p:guideLst>
        <p:guide orient="horz" pos="2160"/>
        <p:guide pos="3840"/>
        <p:guide orient="horz" pos="3719"/>
        <p:guide pos="7370"/>
        <p:guide pos="7371"/>
      </p:guideLst>
    </p:cSldViewPr>
  </p:slideViewPr>
  <p:outlineViewPr>
    <p:cViewPr>
      <p:scale>
        <a:sx n="33" d="100"/>
        <a:sy n="33" d="100"/>
      </p:scale>
      <p:origin x="0" y="-18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240" y="-84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26/06/2026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387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38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6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646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945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427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387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978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698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04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43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60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660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387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235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6CEFC-C883-DF3F-EC8C-5CD97A5DF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1583EE-AB34-2DC5-8E28-2A78FD3DD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7B36303-7924-146A-EB3F-B157F566A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09D4AD-DA9A-DA5B-3513-52EFCBD5B0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7A854-BC87-A305-B8E1-E43987DDA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10EA04-0519-82B4-1B69-51C59B5CB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9AC8022-619C-4445-2264-BC92679ED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6B082C-95BC-68F1-892F-B157A5AB4B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87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6E806-C618-C622-37CF-099856E6A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9C7ED60-793C-860D-7509-E241F768D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CB1193-63DB-330D-447E-6F0142C58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D6C02-2261-B426-B4D9-A2F7A41D72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594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00913-0148-09D4-A85C-4CCB3BCD2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EBED73E-671B-0A47-6FC6-ECCE1D8AB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17D78B5-C821-B318-6516-CE025C5C7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6EB266-C6DB-F6FE-2F78-BD59742C6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959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5096D-569B-8FF8-4282-0B7CB83D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547AD9-4628-2980-A43B-E7ADBE61C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6977F2E-B5DF-E892-0514-92C193033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6CBE35-0F1B-98C2-E3DC-AD1326CA4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57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2BDC3-BBEF-AFE0-744F-C0F29748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76804C6-A5E0-5B88-FDF1-4F80ABDD97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7728DFD-64CB-F7A6-010B-C8AFF0BC7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A1CC87-FA33-BA0A-D7E3-1A6A1B1B33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610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E62FB-0621-63A4-B7D0-3D124EB6F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BA2E62B-D722-C89B-782A-72722B48E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CFD278A-6CE3-247D-82E8-AC29E7E2F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82CD56-6043-E466-4FC1-DB3BD7AAA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42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165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C376E-52E8-7975-F5B5-A0A07C748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066B837-ABD4-7BEA-5EF6-81B74BDA2B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75D3ADF-B08B-2709-67C6-F61FCFC57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C96CB-F245-45A9-8674-840C0BC073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381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96FF1-61F3-4D8F-A78A-72B95AFDCB77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468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1C35-6366-E22A-4A18-631BAC88D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9950B4A-39C4-5FDA-0BB5-5FBAF569C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6345146-F7F9-6531-D9E0-59BB8104C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6BE3BD-180F-9E7D-2AE0-D5BE41F33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14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C3FDB-9E6C-2B65-126F-754295933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988A63-C24A-9B0F-CA4C-AF639685F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70682DD-8F28-3AC2-4C09-1DF146B4F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4E1DB8-7CF3-3D58-A2AF-E5179DD2C1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800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7C0B5-DB5E-831E-F49C-A28CBB31C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FCC50B-E8A7-8912-F3D7-85CB99913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5753BFF-B110-C5D5-EB54-A6DAC857A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905FA6-48A7-85B6-9B8D-6EFEF50742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59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70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11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8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196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519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38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914"/>
            <a:ext cx="11193075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26/06/2026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20" y="5031366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43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55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6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6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70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217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77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406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1" y="2188914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26/06/2026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1" y="4989166"/>
            <a:ext cx="5724395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59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</p:spTree>
    <p:extLst>
      <p:ext uri="{BB962C8B-B14F-4D97-AF65-F5344CB8AC3E}">
        <p14:creationId xmlns:p14="http://schemas.microsoft.com/office/powerpoint/2010/main" val="324769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9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91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03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8452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38798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7" y="2087567"/>
            <a:ext cx="10422019" cy="37671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133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914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26/06/2026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0" y="4834418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5" y="5971749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8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767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1" y="1609595"/>
            <a:ext cx="5595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3609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1" y="1609595"/>
            <a:ext cx="11193939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327722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914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26/06/2026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0" y="4834418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85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20469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50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66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78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29319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46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31" y="1437907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321"/>
            <a:ext cx="7156451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322AD059-DEBB-E606-AFFC-697130B3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4076" y="6356352"/>
            <a:ext cx="381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013593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defRPr>
            </a:lvl1pPr>
          </a:lstStyle>
          <a:p>
            <a:fld id="{05787BFD-843A-4602-B314-707DEED37BF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03D46087-16FB-D36B-F188-CFC14EA12ED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03200" y="6356352"/>
            <a:ext cx="5400000" cy="365125"/>
          </a:xfrm>
        </p:spPr>
        <p:txBody>
          <a:bodyPr/>
          <a:lstStyle/>
          <a:p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</a:t>
            </a:r>
            <a:r>
              <a:rPr lang="fr-FR" cap="none"/>
              <a:t> </a:t>
            </a:r>
            <a:r>
              <a:rPr lang="fr-FR" cap="none">
                <a:latin typeface="Dreaming Outloud Script Pro" panose="03050502040304050704" pitchFamily="66" charset="0"/>
                <a:cs typeface="Dreaming Outloud Script Pro" panose="03050502040304050704" pitchFamily="66" charset="0"/>
              </a:rPr>
              <a:t>mensuelle</a:t>
            </a:r>
            <a:r>
              <a:rPr lang="fr-FR" cap="none"/>
              <a:t> </a:t>
            </a:r>
            <a:r>
              <a:rPr lang="fr-FR" cap="non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 partenaires _ mai 2025</a:t>
            </a:r>
          </a:p>
        </p:txBody>
      </p:sp>
    </p:spTree>
    <p:extLst>
      <p:ext uri="{BB962C8B-B14F-4D97-AF65-F5344CB8AC3E}">
        <p14:creationId xmlns:p14="http://schemas.microsoft.com/office/powerpoint/2010/main" val="1677249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7355">
          <p15:clr>
            <a:srgbClr val="FBAE40"/>
          </p15:clr>
        </p15:guide>
        <p15:guide id="3" pos="529">
          <p15:clr>
            <a:srgbClr val="FBAE40"/>
          </p15:clr>
        </p15:guide>
        <p15:guide id="4" pos="57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406" y="2188868"/>
            <a:ext cx="5247825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1" y="2188914"/>
            <a:ext cx="5930575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26/06/2026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1" y="4834418"/>
            <a:ext cx="5724395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75385" y="6001381"/>
            <a:ext cx="6424491" cy="329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23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26560" cy="226290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914"/>
            <a:ext cx="11178400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6C561DA0-B814-4EF6-AE72-CCC3C5D5FDED}" type="datetimeFigureOut">
              <a:rPr lang="fr-FR" smtClean="0"/>
              <a:pPr/>
              <a:t>26/06/2026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60" y="4834418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79993" y="5946118"/>
            <a:ext cx="6685399" cy="3562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4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626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3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3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3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3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3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3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3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26/06/2026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6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908" y="6017455"/>
            <a:ext cx="2350093" cy="84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38" r:id="rId4"/>
    <p:sldLayoutId id="2147483739" r:id="rId5"/>
    <p:sldLayoutId id="2147483740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46" r:id="rId4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tudiant-etranger.ameli.fr/#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li.fr/doubs/assure/droits-demarches/etudes-stages/etudiant/vous-venez-etudier-en-franc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li.fr/assure/remboursements/reste-charge/ticket-moderateu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source=web&amp;rct=j&amp;opi=89978449&amp;url=https://www.ameli.fr/sites/default/files/formulaires/168/s1106_puma_demande_od_remp.pdf&amp;ved=2ahUKEwihzZ-Ym5uMAxW1U6QEHeKQB9wQFnoECAoQAQ&amp;usg=AOvVaw1GpQoOyS8JwhLGTym-tOI-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8B30505-AD05-B12F-09FB-08338EAC55F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77A6B0-A8EE-9060-67AB-AD0DECD8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781" y="492090"/>
            <a:ext cx="4646210" cy="1774197"/>
          </a:xfrm>
          <a:prstGeom prst="rect">
            <a:avLst/>
          </a:prstGeom>
        </p:spPr>
      </p:pic>
      <p:pic>
        <p:nvPicPr>
          <p:cNvPr id="7" name="Image 2">
            <a:extLst>
              <a:ext uri="{FF2B5EF4-FFF2-40B4-BE49-F238E27FC236}">
                <a16:creationId xmlns:a16="http://schemas.microsoft.com/office/drawing/2014/main" id="{02F3A9D5-1CA9-874F-1EB3-BD81AD41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69" y="408828"/>
            <a:ext cx="1291566" cy="187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CB853AA-7133-A26E-5206-643F8D5948E6}"/>
              </a:ext>
            </a:extLst>
          </p:cNvPr>
          <p:cNvSpPr txBox="1"/>
          <p:nvPr/>
        </p:nvSpPr>
        <p:spPr>
          <a:xfrm>
            <a:off x="531769" y="2986083"/>
            <a:ext cx="8157696" cy="2523768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ctr"/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 32 New Rg" panose="020B0503000000020004" pitchFamily="34" charset="0"/>
              </a:rPr>
              <a:t>WEBINAIRE PARTENAIRES </a:t>
            </a:r>
          </a:p>
          <a:p>
            <a:pPr algn="ctr">
              <a:spcBef>
                <a:spcPts val="1200"/>
              </a:spcBef>
            </a:pP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 32 New Rg" panose="020B0503000000020004" pitchFamily="34" charset="0"/>
              </a:rPr>
              <a:t>ÉTUDIANTS INTERNATIONAUX</a:t>
            </a:r>
          </a:p>
          <a:p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 32 New Rg" panose="020B0503000000020004" pitchFamily="34" charset="0"/>
            </a:endParaRPr>
          </a:p>
          <a:p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Espace réservé pour une image  10" descr="Une image contenant personne, arbre, extérieur, herbe&#10;&#10;Description générée automatiquement">
            <a:extLst>
              <a:ext uri="{FF2B5EF4-FFF2-40B4-BE49-F238E27FC236}">
                <a16:creationId xmlns:a16="http://schemas.microsoft.com/office/drawing/2014/main" id="{3BAF599F-44D2-E84D-920E-8C3517DA51F9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9465" y="2986083"/>
            <a:ext cx="3177115" cy="252376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90020D3-21FC-3F8A-BA2B-5772CBC8E3D7}"/>
              </a:ext>
            </a:extLst>
          </p:cNvPr>
          <p:cNvSpPr txBox="1"/>
          <p:nvPr/>
        </p:nvSpPr>
        <p:spPr>
          <a:xfrm>
            <a:off x="9780270" y="5842337"/>
            <a:ext cx="229743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400" b="1" dirty="0">
                <a:latin typeface="Mic 32 New Rg" panose="020B0503000000020004" pitchFamily="34" charset="0"/>
              </a:rPr>
              <a:t>26 Juin 2026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661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rgbClr val="DCE8FC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6500" dirty="0">
                <a:solidFill>
                  <a:schemeClr val="tx1"/>
                </a:solidFill>
              </a:rPr>
              <a:t>02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746100" cy="1692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1"/>
                </a:solidFill>
              </a:rPr>
              <a:t>INSCRIPTION SUR LE SITE </a:t>
            </a:r>
            <a:r>
              <a:rPr lang="fr-FR" sz="3600" dirty="0">
                <a:solidFill>
                  <a:schemeClr val="tx1"/>
                </a:solidFill>
              </a:rPr>
              <a:t>etudiant-etranger.ameli.fr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45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08102" y="1932184"/>
            <a:ext cx="10984994" cy="3879985"/>
          </a:xfrm>
        </p:spPr>
        <p:txBody>
          <a:bodyPr>
            <a:normAutofit/>
          </a:bodyPr>
          <a:lstStyle/>
          <a:p>
            <a:r>
              <a:rPr lang="fr-FR" dirty="0"/>
              <a:t>Les étudiants internationaux doivent s</a:t>
            </a:r>
            <a:r>
              <a:rPr lang="fr-FR" dirty="0">
                <a:solidFill>
                  <a:srgbClr val="FE007F"/>
                </a:solidFill>
              </a:rPr>
              <a:t>’inscrire sur le site </a:t>
            </a:r>
            <a:r>
              <a:rPr lang="fr-FR" u="sng" dirty="0"/>
              <a:t>etudiant-etranger.ameli.fr</a:t>
            </a:r>
            <a:r>
              <a:rPr lang="fr-FR" dirty="0"/>
              <a:t> pour bénéficier de la prise en charge de leurs frais de santé en France,</a:t>
            </a:r>
          </a:p>
          <a:p>
            <a:r>
              <a:rPr lang="fr-FR" dirty="0"/>
              <a:t>après avoir obtenu leur attestation d’inscription dans leur établissement.</a:t>
            </a:r>
          </a:p>
          <a:p>
            <a:pPr lvl="0" algn="just"/>
            <a:endParaRPr lang="fr-FR" u="sng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02	inscription sur le site</a:t>
            </a:r>
            <a:r>
              <a:rPr lang="fr-FR" sz="1600" dirty="0"/>
              <a:t> </a:t>
            </a:r>
            <a:r>
              <a:rPr lang="fr-FR" sz="1400" dirty="0"/>
              <a:t>etudiant-etranger.ameli.fr </a:t>
            </a:r>
            <a:br>
              <a:rPr lang="fr-FR" sz="1400" dirty="0"/>
            </a:b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45152" y="3238442"/>
            <a:ext cx="6500640" cy="3135205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5D638F1-C555-143E-203E-EFDEC69178C0}"/>
              </a:ext>
            </a:extLst>
          </p:cNvPr>
          <p:cNvCxnSpPr>
            <a:cxnSpLocks/>
          </p:cNvCxnSpPr>
          <p:nvPr/>
        </p:nvCxnSpPr>
        <p:spPr>
          <a:xfrm flipH="1" flipV="1">
            <a:off x="8327926" y="3872176"/>
            <a:ext cx="771025" cy="93386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08394128-FBBD-9732-509C-32F55939F572}"/>
              </a:ext>
            </a:extLst>
          </p:cNvPr>
          <p:cNvSpPr txBox="1"/>
          <p:nvPr/>
        </p:nvSpPr>
        <p:spPr>
          <a:xfrm>
            <a:off x="9207106" y="4669112"/>
            <a:ext cx="2551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Disponible en plusieurs langues</a:t>
            </a:r>
          </a:p>
        </p:txBody>
      </p:sp>
    </p:spTree>
    <p:extLst>
      <p:ext uri="{BB962C8B-B14F-4D97-AF65-F5344CB8AC3E}">
        <p14:creationId xmlns:p14="http://schemas.microsoft.com/office/powerpoint/2010/main" val="41329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74242" y="1868388"/>
            <a:ext cx="10791347" cy="4213435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b="1" dirty="0">
                <a:solidFill>
                  <a:schemeClr val="accent6"/>
                </a:solidFill>
              </a:rPr>
              <a:t>Exclusions </a:t>
            </a:r>
            <a:r>
              <a:rPr lang="fr-FR" b="1" dirty="0">
                <a:solidFill>
                  <a:schemeClr val="tx1"/>
                </a:solidFill>
              </a:rPr>
              <a:t>des étudiants à l’inscription sur le site etudiant-etranger.ameli.fr:</a:t>
            </a:r>
          </a:p>
          <a:p>
            <a:endParaRPr lang="fr-FR" dirty="0">
              <a:solidFill>
                <a:schemeClr val="dk1"/>
              </a:solidFill>
            </a:endParaRPr>
          </a:p>
          <a:p>
            <a:pPr marL="987425" indent="-3429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dk1"/>
                </a:solidFill>
              </a:rPr>
              <a:t>Les étudiants de l’union européenne ou de la Suisse, avec une </a:t>
            </a:r>
            <a:r>
              <a:rPr lang="fr-FR" b="1" dirty="0">
                <a:solidFill>
                  <a:schemeClr val="dk1"/>
                </a:solidFill>
              </a:rPr>
              <a:t>carte européenne d’assurance maladie</a:t>
            </a:r>
            <a:r>
              <a:rPr lang="fr-FR" dirty="0">
                <a:solidFill>
                  <a:schemeClr val="dk1"/>
                </a:solidFill>
              </a:rPr>
              <a:t> (CEAM) demandée à l’organisme de protection sociale du pays d’origine.</a:t>
            </a:r>
          </a:p>
          <a:p>
            <a:pPr marL="987425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987425" indent="-3429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2100" dirty="0">
                <a:solidFill>
                  <a:schemeClr val="dk1"/>
                </a:solidFill>
              </a:rPr>
              <a:t>Les étudiants avec stage rémunéré.</a:t>
            </a:r>
          </a:p>
          <a:p>
            <a:pPr marL="987425" indent="-3429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fr-FR" sz="2100" dirty="0">
                <a:solidFill>
                  <a:schemeClr val="dk1"/>
                </a:solidFill>
              </a:rPr>
              <a:t>Les étudiants néo calédoniens.</a:t>
            </a:r>
          </a:p>
          <a:p>
            <a:pPr marL="987425" indent="-342900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fr-FR" sz="2100" dirty="0">
              <a:solidFill>
                <a:schemeClr val="dk1"/>
              </a:solidFill>
            </a:endParaRPr>
          </a:p>
          <a:p>
            <a:pPr lvl="0" algn="just"/>
            <a:endParaRPr lang="fr-FR" u="sng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983512" y="712133"/>
            <a:ext cx="606055" cy="606056"/>
          </a:xfrm>
          <a:prstGeom prst="ellipse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574242" y="457752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02	</a:t>
            </a:r>
            <a:r>
              <a:rPr lang="fr-FR" sz="2000" dirty="0"/>
              <a:t>cas de non inscription sur le site </a:t>
            </a:r>
            <a:r>
              <a:rPr lang="fr-FR" sz="1800" dirty="0"/>
              <a:t>etudiant-etranger.ameli.fr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931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74242" y="1868388"/>
            <a:ext cx="11196000" cy="4213435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Sur le site renseigner toutes les informations suivantes: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nom, prénom(s), date de naissance, pays de naissance, numéro de téléphone,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adresse email : </a:t>
            </a:r>
            <a:r>
              <a:rPr lang="fr-FR" b="1" dirty="0">
                <a:solidFill>
                  <a:schemeClr val="accent4"/>
                </a:solidFill>
              </a:rPr>
              <a:t>important pour pouvoir être contacté par la CPAM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adresse postale en France: </a:t>
            </a:r>
            <a:r>
              <a:rPr lang="fr-FR" b="1" dirty="0">
                <a:solidFill>
                  <a:schemeClr val="accent4"/>
                </a:solidFill>
              </a:rPr>
              <a:t>bien saisir l’adresse complète: bâtiment, n° appartement, …. et vérifier que le nom figure sur la boite aux lettres. </a:t>
            </a:r>
            <a:r>
              <a:rPr lang="fr-FR" i="1" dirty="0">
                <a:solidFill>
                  <a:schemeClr val="accent4"/>
                </a:solidFill>
              </a:rPr>
              <a:t>(trop de courriers ne sont pas distribués !)</a:t>
            </a:r>
            <a:endParaRPr lang="fr-FR" i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situation professionnelle : </a:t>
            </a:r>
            <a:r>
              <a:rPr lang="fr-FR" i="1" dirty="0"/>
              <a:t>étudiant, apprenti, ….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date de début des droits à l’assurance maladie : </a:t>
            </a:r>
            <a:r>
              <a:rPr lang="fr-FR" i="1" dirty="0"/>
              <a:t>soit la date de début de la scolarité dans l’établissement d’enseignement.</a:t>
            </a:r>
          </a:p>
          <a:p>
            <a:pPr lvl="0" algn="just"/>
            <a:endParaRPr lang="fr-FR" u="sng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664029" y="518990"/>
            <a:ext cx="11196000" cy="86043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02	inscription sur le site</a:t>
            </a:r>
            <a:r>
              <a:rPr lang="fr-FR" sz="2800" dirty="0"/>
              <a:t> </a:t>
            </a:r>
            <a:r>
              <a:rPr lang="fr-FR" sz="2400" dirty="0"/>
              <a:t>etudiant-etranger.ameli.fr </a:t>
            </a:r>
            <a:br>
              <a:rPr lang="fr-FR" sz="2400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9313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74242" y="2016212"/>
            <a:ext cx="10791347" cy="39590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solidFill>
                  <a:schemeClr val="tx1"/>
                </a:solidFill>
              </a:rPr>
              <a:t>Joindre les documents demandés, </a:t>
            </a:r>
            <a:r>
              <a:rPr lang="fr-FR" b="1" u="sng" dirty="0">
                <a:solidFill>
                  <a:schemeClr val="tx1"/>
                </a:solidFill>
              </a:rPr>
              <a:t>dans le délai de 3 mois maximum</a:t>
            </a:r>
            <a:r>
              <a:rPr lang="fr-FR" b="1" dirty="0">
                <a:solidFill>
                  <a:schemeClr val="tx1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endParaRPr lang="fr-FR" b="1" dirty="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1800" dirty="0"/>
              <a:t> Attestation d’inscription pour l’année universitaire en cours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/>
              <a:t>Justificatif d’identité: carte d’identité ou passeport R/V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/>
              <a:t>Visa étudiant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/>
              <a:t> Justificatif d’état civil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/>
              <a:t>Titre de séjour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/>
              <a:t>RIB (conseillé)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800" dirty="0"/>
              <a:t>Pièces complémentaires selon le pays d’origine.</a:t>
            </a:r>
            <a:endParaRPr lang="fr-FR" u="sng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983512" y="712133"/>
            <a:ext cx="606055" cy="606056"/>
          </a:xfrm>
          <a:prstGeom prst="ellipse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78084" y="3593804"/>
            <a:ext cx="3572541" cy="1477328"/>
          </a:xfrm>
          <a:prstGeom prst="rect">
            <a:avLst/>
          </a:prstGeom>
          <a:solidFill>
            <a:srgbClr val="FFC9E4"/>
          </a:solidFill>
          <a:ln>
            <a:solidFill>
              <a:srgbClr val="FFC9E4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Inciter les étudiants à transmettre tous les documents </a:t>
            </a:r>
            <a:r>
              <a:rPr lang="fr-FR" b="1" dirty="0"/>
              <a:t>en une seule fois. </a:t>
            </a:r>
          </a:p>
          <a:p>
            <a:endParaRPr lang="fr-FR" b="1" dirty="0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574242" y="457752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02	inscription sur le site</a:t>
            </a:r>
            <a:r>
              <a:rPr lang="fr-FR" sz="2800" dirty="0"/>
              <a:t> </a:t>
            </a:r>
            <a:r>
              <a:rPr lang="fr-FR" sz="2000" dirty="0"/>
              <a:t>etudiant-etranger.ameli.fr 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7395210" y="2983230"/>
            <a:ext cx="397838" cy="2548890"/>
          </a:xfrm>
          <a:prstGeom prst="rightBrace">
            <a:avLst/>
          </a:prstGeom>
          <a:noFill/>
          <a:ln w="25400">
            <a:solidFill>
              <a:srgbClr val="FE0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570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755469" y="1914108"/>
            <a:ext cx="10791347" cy="4406682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Les fichiers doivent être déposés en </a:t>
            </a:r>
            <a:r>
              <a:rPr lang="fr-FR" b="1" u="sng" dirty="0"/>
              <a:t>PDF</a:t>
            </a:r>
            <a:r>
              <a:rPr lang="fr-FR" u="sng" dirty="0"/>
              <a:t> exclusivement, sans mot de passe.</a:t>
            </a:r>
            <a:endParaRPr lang="fr-FR" dirty="0"/>
          </a:p>
          <a:p>
            <a:pPr lvl="0" algn="just"/>
            <a:endParaRPr lang="fr-FR" u="sng" dirty="0">
              <a:solidFill>
                <a:schemeClr val="tx1"/>
              </a:solidFill>
            </a:endParaRPr>
          </a:p>
          <a:p>
            <a:r>
              <a:rPr lang="fr-FR" dirty="0"/>
              <a:t>Au niveau des pièces d’identité et acte de naissance, </a:t>
            </a:r>
            <a:r>
              <a:rPr lang="fr-FR" u="sng" dirty="0"/>
              <a:t>seront refusés tous documents FLOUS et coupés sur les bords.</a:t>
            </a:r>
            <a:endParaRPr lang="fr-FR" dirty="0"/>
          </a:p>
          <a:p>
            <a:endParaRPr lang="fr-FR" dirty="0"/>
          </a:p>
          <a:p>
            <a:r>
              <a:rPr lang="fr-FR" b="1" dirty="0">
                <a:solidFill>
                  <a:schemeClr val="accent2"/>
                </a:solidFill>
              </a:rPr>
              <a:t>		Il est important de déposer la totalité du dossier </a:t>
            </a:r>
            <a:r>
              <a:rPr lang="fr-FR" b="1" u="sng" dirty="0">
                <a:solidFill>
                  <a:schemeClr val="accent2"/>
                </a:solidFill>
              </a:rPr>
              <a:t>en une seule fois </a:t>
            </a:r>
            <a:r>
              <a:rPr lang="fr-FR" b="1" dirty="0">
                <a:solidFill>
                  <a:schemeClr val="accent2"/>
                </a:solidFill>
              </a:rPr>
              <a:t>avec 		des documents </a:t>
            </a:r>
            <a:r>
              <a:rPr lang="fr-FR" b="1" u="sng" dirty="0">
                <a:solidFill>
                  <a:schemeClr val="accent2"/>
                </a:solidFill>
              </a:rPr>
              <a:t>conformes.</a:t>
            </a:r>
          </a:p>
          <a:p>
            <a:endParaRPr lang="fr-FR" b="1" u="sng" dirty="0">
              <a:solidFill>
                <a:schemeClr val="accent2"/>
              </a:solidFill>
            </a:endParaRPr>
          </a:p>
          <a:p>
            <a:r>
              <a:rPr lang="fr-FR" b="1" dirty="0">
                <a:solidFill>
                  <a:schemeClr val="accent2"/>
                </a:solidFill>
              </a:rPr>
              <a:t>		Un dossier complet avec des pièces conformes permet un traitement 		dans un délai raisonnable pour tous.</a:t>
            </a:r>
          </a:p>
          <a:p>
            <a:endParaRPr lang="fr-FR" b="1" u="sng" dirty="0"/>
          </a:p>
          <a:p>
            <a:r>
              <a:rPr lang="fr-FR" dirty="0"/>
              <a:t>En cas de dossier clos, déposer une nouvelle demande complète.</a:t>
            </a:r>
          </a:p>
          <a:p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983512" y="712133"/>
            <a:ext cx="606055" cy="606056"/>
          </a:xfrm>
          <a:prstGeom prst="ellipse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574242" y="457752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02	POINTS DE VIGILANCE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69" y="4269732"/>
            <a:ext cx="901715" cy="9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755469" y="1697766"/>
            <a:ext cx="10791347" cy="4943063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b="1" dirty="0"/>
              <a:t>La traduction des actes de naissance doit émaner : </a:t>
            </a:r>
          </a:p>
          <a:p>
            <a:pPr algn="ctr"/>
            <a:endParaRPr lang="fr-FR" b="1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dirty="0"/>
              <a:t>d'un traducteur assermenté près de la Cour d'appel, d'un consulat ou d'une ambassade </a:t>
            </a:r>
          </a:p>
          <a:p>
            <a:pPr>
              <a:spcBef>
                <a:spcPts val="0"/>
              </a:spcBef>
            </a:pPr>
            <a:r>
              <a:rPr lang="fr-FR" i="1" dirty="0"/>
              <a:t>     (Cachet de l’ambassade doit être apposé même pour les traducteurs agréé par    </a:t>
            </a:r>
          </a:p>
          <a:p>
            <a:pPr>
              <a:spcBef>
                <a:spcPts val="0"/>
              </a:spcBef>
            </a:pPr>
            <a:r>
              <a:rPr lang="fr-FR" i="1" dirty="0"/>
              <a:t>     l’ambassade comme alliance française par exemple)</a:t>
            </a:r>
            <a:endParaRPr lang="fr-FR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dirty="0"/>
              <a:t>d'un interprète assermenté exerçant en France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dirty="0"/>
              <a:t>d'un traducteur auprès d'un Tribunal de Grande Instance Français</a:t>
            </a:r>
          </a:p>
          <a:p>
            <a:endParaRPr lang="fr-FR" dirty="0"/>
          </a:p>
          <a:p>
            <a:r>
              <a:rPr lang="fr-FR" dirty="0"/>
              <a:t>Pas de traduction pour les pays :</a:t>
            </a:r>
          </a:p>
          <a:p>
            <a:r>
              <a:rPr lang="fr-FR" dirty="0"/>
              <a:t>Albanais, allemand, anglais, croate, danois, espagnol, finnois, hongrois, italien, letton, lituanien, néerlandais, norvégien, polonais, portugais, roumain, slovaque, suédois, tchèque, turc.</a:t>
            </a:r>
          </a:p>
          <a:p>
            <a:r>
              <a:rPr lang="fr-FR" dirty="0"/>
              <a:t>Pas de traduction pour les actes  de naissance plurilingue ou rédigé en Français.</a:t>
            </a:r>
          </a:p>
          <a:p>
            <a:endParaRPr lang="fr-FR" dirty="0"/>
          </a:p>
          <a:p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983512" y="712133"/>
            <a:ext cx="606055" cy="606056"/>
          </a:xfrm>
          <a:prstGeom prst="ellipse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574242" y="457752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02	FOCUS ACTE DE NAISSANCE</a:t>
            </a:r>
          </a:p>
        </p:txBody>
      </p:sp>
    </p:spTree>
    <p:extLst>
      <p:ext uri="{BB962C8B-B14F-4D97-AF65-F5344CB8AC3E}">
        <p14:creationId xmlns:p14="http://schemas.microsoft.com/office/powerpoint/2010/main" val="3707637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08102" y="1932184"/>
            <a:ext cx="10984994" cy="3879985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/>
              <a:t>QUELS SONT LES DÉLAIS UNE FOIS LE DOSSIER COMPLET ?</a:t>
            </a:r>
          </a:p>
          <a:p>
            <a:pPr algn="ctr"/>
            <a:r>
              <a:rPr lang="fr-FR" sz="1600" dirty="0"/>
              <a:t>(à réception de toutes les pièces demandées et conformes)</a:t>
            </a:r>
          </a:p>
          <a:p>
            <a:endParaRPr lang="fr-FR" sz="900" b="1" u="sng" dirty="0"/>
          </a:p>
          <a:p>
            <a:endParaRPr lang="fr-FR" dirty="0"/>
          </a:p>
          <a:p>
            <a:pPr marL="987425" indent="-342900" algn="just">
              <a:buFont typeface="Arial" panose="020B0604020202020204" pitchFamily="34" charset="0"/>
              <a:buChar char="•"/>
            </a:pPr>
            <a:r>
              <a:rPr lang="fr-FR" dirty="0"/>
              <a:t>2 mois de délai de traitement pour valider le dossier et l’affiliation.</a:t>
            </a:r>
          </a:p>
          <a:p>
            <a:pPr marL="644525" algn="just">
              <a:spcBef>
                <a:spcPts val="1200"/>
              </a:spcBef>
              <a:spcAft>
                <a:spcPts val="600"/>
              </a:spcAft>
            </a:pPr>
            <a:r>
              <a:rPr lang="fr-FR" sz="1600" dirty="0">
                <a:solidFill>
                  <a:srgbClr val="007FAD"/>
                </a:solidFill>
              </a:rPr>
              <a:t>ET</a:t>
            </a:r>
          </a:p>
          <a:p>
            <a:pPr marL="987425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FAD"/>
                </a:solidFill>
              </a:rPr>
              <a:t>1 à 2 mois de délai pour obtenir un N° Sécurité Sociale définitif.</a:t>
            </a:r>
          </a:p>
          <a:p>
            <a:pPr algn="just"/>
            <a:endParaRPr lang="fr-FR" dirty="0">
              <a:solidFill>
                <a:srgbClr val="007FAD"/>
              </a:solidFill>
            </a:endParaRPr>
          </a:p>
          <a:p>
            <a:pPr algn="just"/>
            <a:endParaRPr lang="fr-FR" sz="1800" dirty="0"/>
          </a:p>
          <a:p>
            <a:pPr lvl="0" algn="just"/>
            <a:endParaRPr lang="fr-FR" u="sng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</p:spPr>
        <p:txBody>
          <a:bodyPr/>
          <a:lstStyle/>
          <a:p>
            <a:r>
              <a:rPr lang="fr-FR" dirty="0"/>
              <a:t>02	</a:t>
            </a:r>
            <a:r>
              <a:rPr lang="fr-FR" dirty="0" err="1"/>
              <a:t>dÉlais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173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rgbClr val="DCE8FC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6500" dirty="0">
                <a:solidFill>
                  <a:schemeClr val="tx1"/>
                </a:solidFill>
              </a:rPr>
              <a:t>02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746100" cy="1692000"/>
          </a:xfrm>
        </p:spPr>
        <p:txBody>
          <a:bodyPr>
            <a:normAutofit/>
          </a:bodyPr>
          <a:lstStyle/>
          <a:p>
            <a:r>
              <a:rPr lang="fr-FR" sz="4000" dirty="0" err="1">
                <a:solidFill>
                  <a:schemeClr val="tx1"/>
                </a:solidFill>
              </a:rPr>
              <a:t>IntÉgration</a:t>
            </a:r>
            <a:r>
              <a:rPr lang="fr-FR" sz="4000" dirty="0">
                <a:solidFill>
                  <a:schemeClr val="tx1"/>
                </a:solidFill>
              </a:rPr>
              <a:t> dans le PARCOURS DE SOINS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08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08102" y="1932184"/>
            <a:ext cx="10984994" cy="4297463"/>
          </a:xfrm>
        </p:spPr>
        <p:txBody>
          <a:bodyPr>
            <a:normAutofit/>
          </a:bodyPr>
          <a:lstStyle/>
          <a:p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r>
              <a:rPr lang="fr-FR" sz="1800" dirty="0">
                <a:solidFill>
                  <a:srgbClr val="4F68A0"/>
                </a:solidFill>
                <a:latin typeface="+mj-lt"/>
              </a:rPr>
              <a:t>Après contrôle des pièces justificatives déposées par l’étudiant, un numéro de sécurité sociale (NIA, numéro d'identification d'attente) lui est attribué. </a:t>
            </a:r>
          </a:p>
          <a:p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r>
              <a:rPr lang="fr-FR" sz="1800" dirty="0">
                <a:solidFill>
                  <a:srgbClr val="4F68A0"/>
                </a:solidFill>
                <a:latin typeface="+mj-lt"/>
              </a:rPr>
              <a:t>Ainsi, l’étudiant peut télécharger l’attestation de droits provisoire dans son espace personnel dès réception du mail l’informant qu’il est disponible, lui </a:t>
            </a:r>
            <a:r>
              <a:rPr lang="fr-FR" sz="1800" b="1" dirty="0">
                <a:solidFill>
                  <a:srgbClr val="4F68A0"/>
                </a:solidFill>
                <a:latin typeface="+mj-lt"/>
              </a:rPr>
              <a:t>permettant le remboursement de ses frais de santé</a:t>
            </a:r>
            <a:r>
              <a:rPr lang="fr-FR" sz="1800" dirty="0">
                <a:solidFill>
                  <a:srgbClr val="4F68A0"/>
                </a:solidFill>
                <a:latin typeface="+mj-lt"/>
              </a:rPr>
              <a:t>.</a:t>
            </a:r>
          </a:p>
          <a:p>
            <a:pPr>
              <a:spcBef>
                <a:spcPts val="0"/>
              </a:spcBef>
            </a:pPr>
            <a:endParaRPr lang="fr-FR" sz="1800" b="1" dirty="0">
              <a:solidFill>
                <a:srgbClr val="4F68A0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fr-FR" sz="1800" b="1" dirty="0">
                <a:solidFill>
                  <a:srgbClr val="4F68A0"/>
                </a:solidFill>
                <a:latin typeface="+mj-lt"/>
              </a:rPr>
              <a:t>	Cette attestation remplace la carte vitale.</a:t>
            </a:r>
          </a:p>
          <a:p>
            <a:pPr algn="just"/>
            <a:endParaRPr lang="fr-FR" sz="1800" dirty="0"/>
          </a:p>
          <a:p>
            <a:pPr algn="just"/>
            <a:r>
              <a:rPr lang="fr-FR" sz="2000" b="0" i="0" u="none" strike="noStrike" baseline="0" dirty="0">
                <a:solidFill>
                  <a:srgbClr val="4F68A0"/>
                </a:solidFill>
                <a:latin typeface="+mj-lt"/>
              </a:rPr>
              <a:t>Il peut </a:t>
            </a:r>
            <a:r>
              <a:rPr lang="fr-FR" sz="2000" b="1" i="0" u="none" strike="noStrike" baseline="0" dirty="0">
                <a:solidFill>
                  <a:srgbClr val="4F68A0"/>
                </a:solidFill>
                <a:latin typeface="+mj-lt"/>
              </a:rPr>
              <a:t>déclarer un médecin traitant </a:t>
            </a:r>
            <a:r>
              <a:rPr lang="fr-FR" sz="2000" b="0" i="0" u="none" strike="noStrike" baseline="0" dirty="0">
                <a:solidFill>
                  <a:srgbClr val="4F68A0"/>
                </a:solidFill>
                <a:latin typeface="+mj-lt"/>
              </a:rPr>
              <a:t>et </a:t>
            </a:r>
            <a:r>
              <a:rPr lang="fr-FR" sz="2000" b="1" i="0" u="none" strike="noStrike" baseline="0" dirty="0">
                <a:solidFill>
                  <a:srgbClr val="4F68A0"/>
                </a:solidFill>
                <a:latin typeface="+mj-lt"/>
              </a:rPr>
              <a:t>souscrire à une complémentaire santé</a:t>
            </a:r>
            <a:r>
              <a:rPr lang="fr-FR" sz="2000" dirty="0">
                <a:solidFill>
                  <a:srgbClr val="4F68A0"/>
                </a:solidFill>
                <a:latin typeface="+mj-lt"/>
              </a:rPr>
              <a:t> ou à la C2S.</a:t>
            </a:r>
            <a:endParaRPr lang="fr-FR" sz="2000" b="0" i="0" u="none" strike="noStrike" baseline="0" dirty="0">
              <a:solidFill>
                <a:srgbClr val="4F68A0"/>
              </a:solidFill>
              <a:latin typeface="+mj-lt"/>
            </a:endParaRPr>
          </a:p>
          <a:p>
            <a:pPr lvl="0" algn="just"/>
            <a:endParaRPr lang="fr-FR" u="sng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</p:spPr>
        <p:txBody>
          <a:bodyPr/>
          <a:lstStyle/>
          <a:p>
            <a:r>
              <a:rPr lang="fr-FR" dirty="0"/>
              <a:t>03	intégration dans le parcours de soins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4ED804-327E-1B25-F188-C10294CC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04" y="4245077"/>
            <a:ext cx="450857" cy="4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7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60110" y="2283608"/>
            <a:ext cx="11134550" cy="3705712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L’objectif du webinaire :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Vous informer sur les démarches à réaliser pour accompagner les étudiants internationaux.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dirty="0">
                <a:solidFill>
                  <a:schemeClr val="tx1"/>
                </a:solidFill>
              </a:rPr>
              <a:t>CPAM: rappel du parcours, des documents à fournir et des actions à réaliser.</a:t>
            </a:r>
          </a:p>
          <a:p>
            <a:pPr algn="just"/>
            <a:r>
              <a:rPr lang="fr-FR" i="1" dirty="0">
                <a:solidFill>
                  <a:schemeClr val="tx1"/>
                </a:solidFill>
              </a:rPr>
              <a:t>L’affiliation à l’assurance maladie française est gratuite et obligatoire.</a:t>
            </a:r>
          </a:p>
          <a:p>
            <a:pPr algn="just"/>
            <a:endParaRPr lang="fr-FR" dirty="0"/>
          </a:p>
          <a:p>
            <a:r>
              <a:rPr lang="fr-FR" dirty="0">
                <a:solidFill>
                  <a:schemeClr val="tx1"/>
                </a:solidFill>
              </a:rPr>
              <a:t>CAF: compréhension des droits aux aides, notamment au logement, des conditions d’accès et des démarches à anticiper.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INTRODUCTION: OBJECTIF DU WEBINAIRE</a:t>
            </a:r>
          </a:p>
        </p:txBody>
      </p:sp>
    </p:spTree>
    <p:extLst>
      <p:ext uri="{BB962C8B-B14F-4D97-AF65-F5344CB8AC3E}">
        <p14:creationId xmlns:p14="http://schemas.microsoft.com/office/powerpoint/2010/main" val="3646129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08102" y="1932184"/>
            <a:ext cx="10984994" cy="3879985"/>
          </a:xfrm>
        </p:spPr>
        <p:txBody>
          <a:bodyPr>
            <a:normAutofit/>
          </a:bodyPr>
          <a:lstStyle/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4F68A0"/>
                </a:solidFill>
                <a:latin typeface="+mj-lt"/>
              </a:rPr>
              <a:t>Il recevra un courrier de bienvenue « Welcome pack » pour l’accompagner dans la bonne prise en charge de ses frais de santé. </a:t>
            </a:r>
          </a:p>
          <a:p>
            <a:pPr algn="l"/>
            <a:endParaRPr lang="fr-FR" sz="1800" b="0" i="0" u="none" strike="noStrike" baseline="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4F68A0"/>
                </a:solidFill>
                <a:latin typeface="+mj-lt"/>
              </a:rPr>
              <a:t>A l’obtention de son N° SS définitif, il pourra :</a:t>
            </a:r>
          </a:p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b="1" i="0" u="none" strike="noStrike" baseline="0" dirty="0">
                <a:solidFill>
                  <a:srgbClr val="4F68A0"/>
                </a:solidFill>
                <a:latin typeface="+mj-lt"/>
              </a:rPr>
              <a:t>	commander sa carte Vitale </a:t>
            </a:r>
            <a:r>
              <a:rPr lang="fr-FR" sz="1800" b="0" i="0" u="none" strike="noStrike" baseline="0" dirty="0">
                <a:solidFill>
                  <a:srgbClr val="4F68A0"/>
                </a:solidFill>
                <a:latin typeface="+mj-lt"/>
              </a:rPr>
              <a:t>à réception du formulaire </a:t>
            </a:r>
          </a:p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4F68A0"/>
                </a:solidFill>
                <a:latin typeface="+mj-lt"/>
              </a:rPr>
              <a:t>	</a:t>
            </a:r>
            <a:r>
              <a:rPr lang="fr-FR" sz="1800" b="1" i="0" u="none" strike="noStrike" baseline="0" dirty="0">
                <a:solidFill>
                  <a:srgbClr val="4F68A0"/>
                </a:solidFill>
                <a:latin typeface="+mj-lt"/>
              </a:rPr>
              <a:t>créer un compte </a:t>
            </a:r>
            <a:r>
              <a:rPr lang="fr-FR" sz="1800" b="1" i="0" u="none" strike="noStrike" baseline="0" dirty="0" err="1">
                <a:solidFill>
                  <a:srgbClr val="4F68A0"/>
                </a:solidFill>
                <a:latin typeface="+mj-lt"/>
              </a:rPr>
              <a:t>ameli</a:t>
            </a:r>
            <a:r>
              <a:rPr lang="fr-FR" sz="1800" b="1" i="0" u="none" strike="noStrike" baseline="0" dirty="0">
                <a:solidFill>
                  <a:srgbClr val="4F68A0"/>
                </a:solidFill>
                <a:latin typeface="+mj-lt"/>
              </a:rPr>
              <a:t>.</a:t>
            </a:r>
          </a:p>
          <a:p>
            <a:pPr algn="just"/>
            <a:endParaRPr lang="fr-FR" sz="1800" dirty="0"/>
          </a:p>
          <a:p>
            <a:pPr lvl="0" algn="just"/>
            <a:endParaRPr lang="fr-FR" u="sng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</p:spPr>
        <p:txBody>
          <a:bodyPr/>
          <a:lstStyle/>
          <a:p>
            <a:r>
              <a:rPr lang="fr-FR" dirty="0"/>
              <a:t>03	intégration dans le parcours de soins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1C03983-B224-850D-C418-787C9B878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40" y="4054661"/>
            <a:ext cx="450857" cy="45085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8D90CC0-5659-2A0D-E0C8-AAC7710F8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39" y="4828061"/>
            <a:ext cx="450858" cy="4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05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rgbClr val="DCE8FC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6500" dirty="0">
                <a:solidFill>
                  <a:schemeClr val="tx1"/>
                </a:solidFill>
              </a:rPr>
              <a:t>03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746100" cy="1692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1"/>
                </a:solidFill>
              </a:rPr>
              <a:t>AIDES EN CAS DE DIFFICULTÉS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732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08102" y="1932184"/>
            <a:ext cx="10984994" cy="4297463"/>
          </a:xfrm>
        </p:spPr>
        <p:txBody>
          <a:bodyPr>
            <a:normAutofit/>
          </a:bodyPr>
          <a:lstStyle/>
          <a:p>
            <a:pPr algn="just"/>
            <a:r>
              <a:rPr lang="fr-FR" b="1" dirty="0"/>
              <a:t>Pour aider les étudiants dans leur inscription </a:t>
            </a:r>
            <a:r>
              <a:rPr lang="fr-FR" dirty="0"/>
              <a:t>sur le </a:t>
            </a:r>
            <a:r>
              <a:rPr lang="fr-FR" b="1" dirty="0"/>
              <a:t>site </a:t>
            </a:r>
            <a:r>
              <a:rPr lang="fr-FR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etudiant-etranger.ameli.fr</a:t>
            </a:r>
            <a:r>
              <a:rPr lang="fr-FR" b="1" dirty="0"/>
              <a:t> , </a:t>
            </a:r>
            <a:r>
              <a:rPr lang="fr-FR" dirty="0"/>
              <a:t>deux onglets « assistance » et « besoin d’aide » avec une FAQ.</a:t>
            </a:r>
          </a:p>
          <a:p>
            <a:endParaRPr lang="fr-FR" dirty="0"/>
          </a:p>
          <a:p>
            <a:endParaRPr lang="fr-FR" b="1" i="1" dirty="0"/>
          </a:p>
          <a:p>
            <a:endParaRPr lang="fr-FR" b="1" i="1" dirty="0"/>
          </a:p>
          <a:p>
            <a:r>
              <a:rPr lang="fr-FR" b="1" dirty="0"/>
              <a:t>Contactez le 36 46 </a:t>
            </a:r>
            <a:r>
              <a:rPr lang="fr-FR" dirty="0"/>
              <a:t>ou la ligne anglophone: 09 74 75 36 46 </a:t>
            </a:r>
          </a:p>
          <a:p>
            <a:pPr>
              <a:spcBef>
                <a:spcPts val="0"/>
              </a:spcBef>
            </a:pPr>
            <a:endParaRPr lang="fr-FR" b="1" dirty="0"/>
          </a:p>
          <a:p>
            <a:pPr>
              <a:spcBef>
                <a:spcPts val="0"/>
              </a:spcBef>
            </a:pPr>
            <a:r>
              <a:rPr lang="fr-FR" b="1" dirty="0"/>
              <a:t>Ne pas se déplacer à l’accueil.</a:t>
            </a:r>
          </a:p>
          <a:p>
            <a:endParaRPr lang="fr-FR" b="1" dirty="0"/>
          </a:p>
          <a:p>
            <a:r>
              <a:rPr lang="fr-FR" b="1" dirty="0"/>
              <a:t>Si le site etudiant-etranger.ameli.fr est indisponible, faire patienter les étudiants.</a:t>
            </a:r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</p:spPr>
        <p:txBody>
          <a:bodyPr/>
          <a:lstStyle/>
          <a:p>
            <a:r>
              <a:rPr lang="fr-FR" dirty="0"/>
              <a:t>03	EN CAS DE DIFFICULTÉ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00DF84-C66E-8813-3034-9D3EABA04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607" y="2814199"/>
            <a:ext cx="8580864" cy="8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1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604163" y="2349662"/>
            <a:ext cx="10984994" cy="3105565"/>
          </a:xfrm>
        </p:spPr>
        <p:txBody>
          <a:bodyPr>
            <a:normAutofit/>
          </a:bodyPr>
          <a:lstStyle/>
          <a:p>
            <a:r>
              <a:rPr lang="fr-FR" b="1" u="sng" dirty="0"/>
              <a:t>Permanences de la CPAM</a:t>
            </a:r>
          </a:p>
          <a:p>
            <a:endParaRPr lang="fr-FR" dirty="0"/>
          </a:p>
          <a:p>
            <a:r>
              <a:rPr lang="fr-FR" dirty="0"/>
              <a:t>La CPAM sera présente les mardi 22 septembre et mardi 20 octobre, de 12h à 14h,</a:t>
            </a:r>
          </a:p>
          <a:p>
            <a:r>
              <a:rPr lang="fr-FR" dirty="0"/>
              <a:t>à la Maison des Étudiants (Campus de la </a:t>
            </a:r>
            <a:r>
              <a:rPr lang="fr-FR" dirty="0" err="1"/>
              <a:t>Bouloie</a:t>
            </a:r>
            <a:r>
              <a:rPr lang="fr-FR" dirty="0"/>
              <a:t>, avenue de l'Observatoire).</a:t>
            </a:r>
          </a:p>
          <a:p>
            <a:endParaRPr lang="fr-FR" dirty="0"/>
          </a:p>
          <a:p>
            <a:r>
              <a:rPr lang="fr-FR" dirty="0"/>
              <a:t>Un accompagnement personnalisé sera proposé aux étudiants pour les aider dans leurs démarches (finaliser leur inscription sur le site, demande de C2S…)</a:t>
            </a:r>
          </a:p>
          <a:p>
            <a:endParaRPr lang="fr-FR" dirty="0"/>
          </a:p>
          <a:p>
            <a:pPr lvl="0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03	PERMANENCES CPAM</a:t>
            </a:r>
          </a:p>
        </p:txBody>
      </p:sp>
    </p:spTree>
    <p:extLst>
      <p:ext uri="{BB962C8B-B14F-4D97-AF65-F5344CB8AC3E}">
        <p14:creationId xmlns:p14="http://schemas.microsoft.com/office/powerpoint/2010/main" val="3118047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604163" y="2349662"/>
            <a:ext cx="10984994" cy="3105565"/>
          </a:xfrm>
        </p:spPr>
        <p:txBody>
          <a:bodyPr>
            <a:normAutofit/>
          </a:bodyPr>
          <a:lstStyle/>
          <a:p>
            <a:r>
              <a:rPr lang="fr-FR" b="1" u="sng" dirty="0"/>
              <a:t>Pour plus d’infos.</a:t>
            </a:r>
          </a:p>
          <a:p>
            <a:endParaRPr lang="fr-FR" b="1" u="sng" dirty="0"/>
          </a:p>
          <a:p>
            <a:r>
              <a:rPr lang="fr-FR" dirty="0"/>
              <a:t>Site ameli.fr</a:t>
            </a:r>
          </a:p>
          <a:p>
            <a:r>
              <a:rPr lang="fr-FR" dirty="0">
                <a:hlinkClick r:id="rId3"/>
              </a:rPr>
              <a:t>https://www.ameli.fr/doubs/assure/droits-demarches/etudes-stages/etudiant/vous-venez-etudier-en-france</a:t>
            </a:r>
            <a:endParaRPr lang="fr-FR" b="1" u="sng" dirty="0"/>
          </a:p>
          <a:p>
            <a:endParaRPr lang="fr-FR" b="1" u="sng" dirty="0"/>
          </a:p>
          <a:p>
            <a:endParaRPr lang="fr-FR" dirty="0"/>
          </a:p>
          <a:p>
            <a:endParaRPr lang="fr-FR" dirty="0"/>
          </a:p>
          <a:p>
            <a:pPr lvl="0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03	ameli.fr</a:t>
            </a:r>
          </a:p>
        </p:txBody>
      </p:sp>
    </p:spTree>
    <p:extLst>
      <p:ext uri="{BB962C8B-B14F-4D97-AF65-F5344CB8AC3E}">
        <p14:creationId xmlns:p14="http://schemas.microsoft.com/office/powerpoint/2010/main" val="2998017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FC7C8-0845-4577-EFC9-193BB9D5C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3DF671B-F024-46BA-DD58-D88A985E81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4163" y="2349662"/>
            <a:ext cx="10984994" cy="310556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La Caf du Doubs accompagne les étudiants dans l’accès aux aides, notamment au logement.</a:t>
            </a:r>
          </a:p>
          <a:p>
            <a:endParaRPr lang="fr-FR" dirty="0"/>
          </a:p>
          <a:p>
            <a:r>
              <a:rPr lang="fr-FR" dirty="0"/>
              <a:t>L’ouverture des droits dépend :</a:t>
            </a:r>
          </a:p>
          <a:p>
            <a:pPr marL="342900" indent="-342900">
              <a:buFontTx/>
              <a:buChar char="-"/>
            </a:pPr>
            <a:r>
              <a:rPr lang="fr-FR" dirty="0"/>
              <a:t>De la situation administrative,</a:t>
            </a:r>
          </a:p>
          <a:p>
            <a:pPr marL="342900" indent="-342900">
              <a:buFontTx/>
              <a:buChar char="-"/>
            </a:pPr>
            <a:r>
              <a:rPr lang="fr-FR" dirty="0"/>
              <a:t>Du statut étudiant,</a:t>
            </a:r>
          </a:p>
          <a:p>
            <a:pPr marL="342900" indent="-342900">
              <a:buFontTx/>
              <a:buChar char="-"/>
            </a:pPr>
            <a:r>
              <a:rPr lang="fr-FR" dirty="0"/>
              <a:t>Du type de logement.</a:t>
            </a:r>
          </a:p>
          <a:p>
            <a:pPr marL="342900" indent="-342900">
              <a:buFontTx/>
              <a:buChar char="-"/>
            </a:pPr>
            <a:endParaRPr lang="fr-FR" dirty="0"/>
          </a:p>
          <a:p>
            <a:r>
              <a:rPr lang="fr-FR" dirty="0"/>
              <a:t>Les partenaires jouent un rôle clé dans l’information et l’orientation des étudiants.</a:t>
            </a:r>
          </a:p>
          <a:p>
            <a:endParaRPr lang="fr-FR" b="1" u="sng" dirty="0"/>
          </a:p>
          <a:p>
            <a:endParaRPr lang="fr-FR" dirty="0"/>
          </a:p>
          <a:p>
            <a:endParaRPr lang="fr-FR" dirty="0"/>
          </a:p>
          <a:p>
            <a:pPr lvl="0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3F9A35F-2DDF-C11C-2AE7-8FBB5EF472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066DD13-8534-0E00-D6AA-77E25048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INTRODUCTION Caf du Doubs</a:t>
            </a:r>
          </a:p>
        </p:txBody>
      </p:sp>
    </p:spTree>
    <p:extLst>
      <p:ext uri="{BB962C8B-B14F-4D97-AF65-F5344CB8AC3E}">
        <p14:creationId xmlns:p14="http://schemas.microsoft.com/office/powerpoint/2010/main" val="513799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42BE4-31A4-6116-A7F1-0246572C7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573274-DFBA-4159-F701-06530B8335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CC7D3D6-18D0-B6D8-F901-0A25D8229A03}"/>
              </a:ext>
            </a:extLst>
          </p:cNvPr>
          <p:cNvSpPr txBox="1"/>
          <p:nvPr/>
        </p:nvSpPr>
        <p:spPr>
          <a:xfrm>
            <a:off x="845820" y="1003368"/>
            <a:ext cx="10458450" cy="4720590"/>
          </a:xfrm>
          <a:prstGeom prst="rect">
            <a:avLst/>
          </a:prstGeom>
          <a:solidFill>
            <a:srgbClr val="DCE8FC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2925469-EE75-89D3-91D3-6071903047FF}"/>
              </a:ext>
            </a:extLst>
          </p:cNvPr>
          <p:cNvSpPr txBox="1"/>
          <p:nvPr/>
        </p:nvSpPr>
        <p:spPr>
          <a:xfrm>
            <a:off x="845820" y="365760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4"/>
                </a:solidFill>
                <a:latin typeface="Mic 32 New Rg" panose="020B0503000000020004" pitchFamily="34" charset="0"/>
              </a:rPr>
              <a:t>SOMMAIRE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5395EE7-DFFA-3F4F-852C-C364DC65C5F0}"/>
              </a:ext>
            </a:extLst>
          </p:cNvPr>
          <p:cNvCxnSpPr>
            <a:cxnSpLocks/>
          </p:cNvCxnSpPr>
          <p:nvPr/>
        </p:nvCxnSpPr>
        <p:spPr>
          <a:xfrm>
            <a:off x="1874520" y="1297858"/>
            <a:ext cx="0" cy="43163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2177D7B4-DD17-E6EF-4AD2-2A7B84FD7557}"/>
              </a:ext>
            </a:extLst>
          </p:cNvPr>
          <p:cNvSpPr txBox="1"/>
          <p:nvPr/>
        </p:nvSpPr>
        <p:spPr>
          <a:xfrm>
            <a:off x="1974304" y="1128687"/>
            <a:ext cx="50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871EC84-8741-D52C-9257-872D73E8718F}"/>
              </a:ext>
            </a:extLst>
          </p:cNvPr>
          <p:cNvSpPr txBox="1"/>
          <p:nvPr/>
        </p:nvSpPr>
        <p:spPr>
          <a:xfrm>
            <a:off x="1083171" y="2366011"/>
            <a:ext cx="553998" cy="14505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  <a:latin typeface="Mic 32 New Rg" panose="020B0503000000020004" pitchFamily="34" charset="0"/>
              </a:rPr>
              <a:t>CAF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10B3A7D-CF3C-0035-CE39-D9AFE1DE065F}"/>
              </a:ext>
            </a:extLst>
          </p:cNvPr>
          <p:cNvSpPr txBox="1"/>
          <p:nvPr/>
        </p:nvSpPr>
        <p:spPr>
          <a:xfrm>
            <a:off x="1938228" y="1560678"/>
            <a:ext cx="382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ic 32 New Rg" panose="020B0503000000020004" pitchFamily="34" charset="0"/>
              </a:rPr>
              <a:t>OUVERTURE DES DROITS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60535ED-2446-6388-2DE7-6A052DE8CEDB}"/>
              </a:ext>
            </a:extLst>
          </p:cNvPr>
          <p:cNvSpPr txBox="1"/>
          <p:nvPr/>
        </p:nvSpPr>
        <p:spPr>
          <a:xfrm>
            <a:off x="2018390" y="1959279"/>
            <a:ext cx="50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EB38277-70A2-2611-F08D-2D89B3E61E86}"/>
              </a:ext>
            </a:extLst>
          </p:cNvPr>
          <p:cNvSpPr txBox="1"/>
          <p:nvPr/>
        </p:nvSpPr>
        <p:spPr>
          <a:xfrm>
            <a:off x="2089310" y="2881943"/>
            <a:ext cx="50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C4E9E7D-46CA-A0E4-ED94-4E302394B2E9}"/>
              </a:ext>
            </a:extLst>
          </p:cNvPr>
          <p:cNvSpPr txBox="1"/>
          <p:nvPr/>
        </p:nvSpPr>
        <p:spPr>
          <a:xfrm>
            <a:off x="2111872" y="3734193"/>
            <a:ext cx="50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CD1D64E-C44C-A61A-D1FD-5ED1CE405F17}"/>
              </a:ext>
            </a:extLst>
          </p:cNvPr>
          <p:cNvSpPr txBox="1"/>
          <p:nvPr/>
        </p:nvSpPr>
        <p:spPr>
          <a:xfrm>
            <a:off x="1988398" y="2478177"/>
            <a:ext cx="382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ic 32 New Rg" panose="020B0503000000020004" pitchFamily="34" charset="0"/>
              </a:rPr>
              <a:t>AIDES AU LOGEMENT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7C4B50-29DD-E92B-D3B5-9FE309B3C797}"/>
              </a:ext>
            </a:extLst>
          </p:cNvPr>
          <p:cNvSpPr txBox="1"/>
          <p:nvPr/>
        </p:nvSpPr>
        <p:spPr>
          <a:xfrm>
            <a:off x="2006656" y="3378042"/>
            <a:ext cx="3828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latin typeface="Mic 32 New Rg"/>
              </a:rPr>
              <a:t>DEMARCHES A REALISER</a:t>
            </a:r>
            <a:endParaRPr lang="fr-FR" b="1" dirty="0">
              <a:latin typeface="Mic 32 New Rg" panose="020B05030000000200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1AB58D-6F41-D286-E667-1EF2423289AB}"/>
              </a:ext>
            </a:extLst>
          </p:cNvPr>
          <p:cNvSpPr txBox="1"/>
          <p:nvPr/>
        </p:nvSpPr>
        <p:spPr>
          <a:xfrm>
            <a:off x="2013913" y="4212406"/>
            <a:ext cx="429325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>
                <a:latin typeface="Mic 32 New Rg"/>
              </a:rPr>
              <a:t>ACCOMPAGNEMENT ET CONTACTS</a:t>
            </a:r>
            <a:endParaRPr lang="fr-FR" b="1" dirty="0">
              <a:latin typeface="Mic 32 New Rg" panose="020B0503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73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13B2-DD29-E0E2-826C-896305A1F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E628C5D-115D-6D5D-FE6B-C4C34B30AE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503" y="1890142"/>
            <a:ext cx="10984994" cy="43371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fr-FR" sz="1800" b="1" dirty="0">
                <a:solidFill>
                  <a:srgbClr val="4F68A0"/>
                </a:solidFill>
                <a:latin typeface="+mj-lt"/>
              </a:rPr>
              <a:t>Impact des revenus sur les droits</a:t>
            </a:r>
          </a:p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r>
              <a:rPr lang="fr-FR" sz="1800" b="0" i="0" u="none" strike="noStrike" baseline="0" dirty="0">
                <a:solidFill>
                  <a:srgbClr val="4F68A0"/>
                </a:solidFill>
                <a:latin typeface="+mj-lt"/>
              </a:rPr>
              <a:t>Les revenus de l’étudiant </a:t>
            </a:r>
            <a:r>
              <a:rPr lang="fr-FR" sz="1800">
                <a:solidFill>
                  <a:srgbClr val="4F68A0"/>
                </a:solidFill>
                <a:latin typeface="+mj-lt"/>
              </a:rPr>
              <a:t>salariés peuvent</a:t>
            </a:r>
            <a:r>
              <a:rPr lang="fr-FR" sz="1800" b="0" i="0" u="none" strike="noStrike" baseline="0">
                <a:solidFill>
                  <a:srgbClr val="4F68A0"/>
                </a:solidFill>
                <a:latin typeface="+mj-lt"/>
              </a:rPr>
              <a:t> impacter les droits du foyer</a:t>
            </a:r>
            <a:r>
              <a:rPr lang="fr-FR" sz="1800">
                <a:solidFill>
                  <a:srgbClr val="4F68A0"/>
                </a:solidFill>
                <a:latin typeface="+mj-lt"/>
              </a:rPr>
              <a:t> des parents.</a:t>
            </a:r>
            <a:endParaRPr lang="fr-FR" sz="1800" b="0" i="0" u="none" strike="noStrike" baseline="0">
              <a:solidFill>
                <a:srgbClr val="4F68A0"/>
              </a:solidFill>
              <a:latin typeface="+mj-lt"/>
              <a:cs typeface="Arial"/>
            </a:endParaRPr>
          </a:p>
          <a:p>
            <a:endParaRPr lang="fr-FR" sz="1800" dirty="0">
              <a:solidFill>
                <a:srgbClr val="4F68A0"/>
              </a:solidFill>
              <a:latin typeface="+mj-lt"/>
              <a:cs typeface="Arial" panose="020B0604020202020204"/>
            </a:endParaRPr>
          </a:p>
          <a:p>
            <a:r>
              <a:rPr lang="fr-FR" sz="1800" dirty="0">
                <a:solidFill>
                  <a:srgbClr val="4F68A0"/>
                </a:solidFill>
                <a:latin typeface="+mj-lt"/>
                <a:cs typeface="Arial" panose="020B0604020202020204"/>
              </a:rPr>
              <a:t>L'étude est différente pour un enfant à charge uniquement </a:t>
            </a:r>
            <a:r>
              <a:rPr lang="fr-FR" sz="1800">
                <a:solidFill>
                  <a:srgbClr val="4F68A0"/>
                </a:solidFill>
                <a:latin typeface="+mj-lt"/>
                <a:cs typeface="Arial" panose="020B0604020202020204"/>
              </a:rPr>
              <a:t>salarié.</a:t>
            </a:r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4F68A0"/>
                </a:solidFill>
                <a:latin typeface="+mj-lt"/>
              </a:rPr>
              <a:t>Au-delà d’un certain niveau de revenus :</a:t>
            </a:r>
          </a:p>
          <a:p>
            <a:r>
              <a:rPr lang="fr-FR" sz="1800" b="0" i="0" u="none" strike="noStrike" baseline="0">
                <a:solidFill>
                  <a:srgbClr val="4F68A0"/>
                </a:solidFill>
                <a:latin typeface="+mj-lt"/>
              </a:rPr>
              <a:t>L’étudiant peut ne plus être considéré à charge</a:t>
            </a:r>
            <a:endParaRPr lang="fr-FR" sz="1800" b="0" i="0" u="none" strike="noStrike" baseline="0">
              <a:solidFill>
                <a:srgbClr val="4F68A0"/>
              </a:solidFill>
              <a:latin typeface="+mj-lt"/>
              <a:cs typeface="Arial"/>
            </a:endParaRPr>
          </a:p>
          <a:p>
            <a:pPr lvl="0" algn="just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lvl="0" algn="just"/>
            <a:r>
              <a:rPr lang="fr-FR" sz="1800" dirty="0">
                <a:solidFill>
                  <a:srgbClr val="4F68A0"/>
                </a:solidFill>
                <a:latin typeface="+mj-lt"/>
              </a:rPr>
              <a:t>Les familles doivent déclarer :</a:t>
            </a:r>
          </a:p>
          <a:p>
            <a:pPr lvl="0" algn="just"/>
            <a:r>
              <a:rPr lang="fr-FR" sz="1800" dirty="0">
                <a:solidFill>
                  <a:srgbClr val="4F68A0"/>
                </a:solidFill>
                <a:latin typeface="+mj-lt"/>
              </a:rPr>
              <a:t>- Les revenus</a:t>
            </a:r>
          </a:p>
          <a:p>
            <a:pPr lvl="0" algn="just"/>
            <a:r>
              <a:rPr lang="fr-FR" sz="1800" dirty="0">
                <a:solidFill>
                  <a:srgbClr val="4F68A0"/>
                </a:solidFill>
                <a:latin typeface="+mj-lt"/>
              </a:rPr>
              <a:t>- Les changements de situation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23678AB-D962-95F7-B81B-C190503DCC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286503EE-C626-D1E3-7F9C-55D5A492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</p:spPr>
        <p:txBody>
          <a:bodyPr/>
          <a:lstStyle/>
          <a:p>
            <a:r>
              <a:rPr lang="fr-FR" dirty="0"/>
              <a:t>01	OUVERTURE DES DROITS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5D3DDC-90AF-6B6E-3DB2-EEA16D835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" y="3712781"/>
            <a:ext cx="562884" cy="5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56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6B461-8E67-B096-F9FB-04EE27123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F9F6798-9EC6-488A-73A3-318FC04F5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3503" y="1890142"/>
            <a:ext cx="10984994" cy="43395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4F68A0"/>
                </a:solidFill>
                <a:latin typeface="+mj-lt"/>
              </a:rPr>
              <a:t>Faire le bon choix.</a:t>
            </a:r>
          </a:p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b="0" i="0" u="none" strike="noStrike" baseline="0" dirty="0">
                <a:solidFill>
                  <a:srgbClr val="4F68A0"/>
                </a:solidFill>
                <a:latin typeface="+mj-lt"/>
              </a:rPr>
              <a:t>Lorsqu’un étudiant pren</a:t>
            </a:r>
            <a:r>
              <a:rPr lang="fr-FR" sz="1800" dirty="0">
                <a:solidFill>
                  <a:srgbClr val="4F68A0"/>
                </a:solidFill>
                <a:latin typeface="+mj-lt"/>
              </a:rPr>
              <a:t>d un logement :</a:t>
            </a:r>
          </a:p>
          <a:p>
            <a:pPr algn="l"/>
            <a:endParaRPr lang="fr-FR" sz="1800" b="0" i="0" u="none" strike="noStrike" baseline="0" dirty="0">
              <a:solidFill>
                <a:srgbClr val="4F68A0"/>
              </a:solidFill>
              <a:latin typeface="+mj-lt"/>
            </a:endParaRPr>
          </a:p>
          <a:p>
            <a:r>
              <a:rPr lang="fr-FR" sz="1800">
                <a:solidFill>
                  <a:srgbClr val="4F68A0"/>
                </a:solidFill>
                <a:latin typeface="+mj-lt"/>
              </a:rPr>
              <a:t>La famille doit alors choisir entre</a:t>
            </a:r>
            <a:r>
              <a:rPr lang="fr-FR" sz="1800" b="0" i="0" u="none" strike="noStrike" baseline="0">
                <a:solidFill>
                  <a:srgbClr val="4F68A0"/>
                </a:solidFill>
                <a:latin typeface="+mj-lt"/>
              </a:rPr>
              <a:t> :</a:t>
            </a:r>
            <a:endParaRPr lang="fr-FR" sz="1800" b="0" i="0" u="none" strike="noStrike" baseline="0">
              <a:solidFill>
                <a:srgbClr val="4F68A0"/>
              </a:solidFill>
              <a:latin typeface="+mj-lt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fr-FR" sz="1800">
                <a:solidFill>
                  <a:srgbClr val="4F68A0"/>
                </a:solidFill>
                <a:latin typeface="+mj-lt"/>
              </a:rPr>
              <a:t>Les allocations familiales et autres prestations</a:t>
            </a:r>
            <a:endParaRPr lang="fr-FR" sz="1800">
              <a:solidFill>
                <a:srgbClr val="4F68A0"/>
              </a:solidFill>
              <a:latin typeface="+mj-lt"/>
              <a:cs typeface="Arial" panose="020B0604020202020204"/>
            </a:endParaRPr>
          </a:p>
          <a:p>
            <a:pPr marL="285750" indent="-285750">
              <a:buFontTx/>
              <a:buChar char="-"/>
            </a:pPr>
            <a:r>
              <a:rPr lang="fr-FR" sz="1800">
                <a:solidFill>
                  <a:srgbClr val="4F68A0"/>
                </a:solidFill>
                <a:latin typeface="+mj-lt"/>
              </a:rPr>
              <a:t>Ou l’aide au logement pour l'étudiant</a:t>
            </a:r>
            <a:endParaRPr lang="fr-FR" sz="1800" b="0" i="0" u="none" strike="noStrike" baseline="0">
              <a:solidFill>
                <a:srgbClr val="4F68A0"/>
              </a:solidFill>
              <a:latin typeface="+mj-lt"/>
              <a:cs typeface="Arial" panose="020B0604020202020204"/>
            </a:endParaRPr>
          </a:p>
          <a:p>
            <a:pPr algn="l"/>
            <a:endParaRPr lang="fr-FR" sz="1800" b="0" i="0" u="none" strike="noStrike" baseline="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dirty="0">
                <a:solidFill>
                  <a:srgbClr val="4F68A0"/>
                </a:solidFill>
                <a:latin typeface="+mj-lt"/>
              </a:rPr>
              <a:t>Non cumulables.</a:t>
            </a:r>
          </a:p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endParaRPr lang="fr-FR" sz="1800" b="0" i="0" u="none" strike="noStrike" baseline="0" dirty="0">
              <a:solidFill>
                <a:srgbClr val="4F68A0"/>
              </a:solidFill>
              <a:latin typeface="+mj-lt"/>
            </a:endParaRPr>
          </a:p>
          <a:p>
            <a:pPr marL="285750" indent="-285750" algn="l">
              <a:buFontTx/>
              <a:buChar char="-"/>
            </a:pPr>
            <a:endParaRPr lang="fr-FR" sz="1800" b="0" i="0" u="none" strike="noStrike" baseline="0" dirty="0">
              <a:solidFill>
                <a:srgbClr val="4F68A0"/>
              </a:solidFill>
              <a:latin typeface="+mj-lt"/>
            </a:endParaRPr>
          </a:p>
          <a:p>
            <a:pPr algn="l"/>
            <a:endParaRPr lang="fr-FR" sz="1800" b="0" i="0" u="none" strike="noStrike" baseline="0" dirty="0">
              <a:solidFill>
                <a:srgbClr val="4F68A0"/>
              </a:solidFill>
              <a:latin typeface="+mj-lt"/>
            </a:endParaRPr>
          </a:p>
          <a:p>
            <a:pPr lvl="0" algn="just"/>
            <a:endParaRPr lang="fr-FR" u="sng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E435CF-5EBF-B7FC-8653-234946EDD1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BB24B7F8-6A44-9440-E470-C9C325894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</p:spPr>
        <p:txBody>
          <a:bodyPr/>
          <a:lstStyle/>
          <a:p>
            <a:r>
              <a:rPr lang="fr-FR" dirty="0"/>
              <a:t>02	AIDES AU LOGEMENT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F030E3-8576-6235-5516-3C3B1CEF6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" y="4264823"/>
            <a:ext cx="562884" cy="5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7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470B3-F92D-00E9-A9A2-3A83DC237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57C8807-6ECF-1842-4B80-454A446D50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102" y="1932184"/>
            <a:ext cx="10984994" cy="3879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b="1" i="0" u="none" strike="noStrike" baseline="0" dirty="0">
                <a:solidFill>
                  <a:srgbClr val="4F68A0"/>
                </a:solidFill>
                <a:latin typeface="+mj-lt"/>
              </a:rPr>
              <a:t>Accès a</a:t>
            </a:r>
            <a:r>
              <a:rPr lang="fr-FR" sz="1800" b="1" dirty="0">
                <a:solidFill>
                  <a:srgbClr val="4F68A0"/>
                </a:solidFill>
                <a:latin typeface="+mj-lt"/>
              </a:rPr>
              <a:t>ux aides au logement</a:t>
            </a:r>
            <a:endParaRPr lang="fr-FR" sz="1800" b="1" i="0" u="none" strike="noStrike" baseline="0" dirty="0">
              <a:solidFill>
                <a:srgbClr val="4F68A0"/>
              </a:solidFill>
              <a:latin typeface="+mj-lt"/>
            </a:endParaRPr>
          </a:p>
          <a:p>
            <a:pPr algn="l"/>
            <a:endParaRPr lang="fr-FR" sz="1800" b="0" i="0" u="none" strike="noStrike" baseline="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dirty="0">
                <a:solidFill>
                  <a:srgbClr val="4F68A0"/>
                </a:solidFill>
                <a:latin typeface="+mj-lt"/>
              </a:rPr>
              <a:t>Pour bénéficier des aides, l’étudiant doit notamment :</a:t>
            </a:r>
          </a:p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marL="285750" indent="-285750" algn="l">
              <a:buFontTx/>
              <a:buChar char="-"/>
            </a:pPr>
            <a:r>
              <a:rPr lang="fr-FR" sz="1800" i="0" u="none" strike="noStrike" baseline="0" dirty="0">
                <a:solidFill>
                  <a:srgbClr val="4F68A0"/>
                </a:solidFill>
                <a:latin typeface="+mj-lt"/>
              </a:rPr>
              <a:t>Occuper un logement éligible,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rgbClr val="4F68A0"/>
                </a:solidFill>
                <a:latin typeface="+mj-lt"/>
              </a:rPr>
              <a:t>Faire sa demande sur caf.fr,</a:t>
            </a:r>
          </a:p>
          <a:p>
            <a:pPr marL="285750" indent="-285750">
              <a:buFontTx/>
              <a:buChar char="-"/>
            </a:pPr>
            <a:r>
              <a:rPr lang="fr-FR" sz="1800" i="0" u="none" strike="noStrike" baseline="0">
                <a:solidFill>
                  <a:srgbClr val="4F68A0"/>
                </a:solidFill>
                <a:latin typeface="+mj-lt"/>
              </a:rPr>
              <a:t>Disposer d’un titre de séjour valide </a:t>
            </a:r>
            <a:r>
              <a:rPr lang="fr-FR" sz="1800">
                <a:solidFill>
                  <a:srgbClr val="4F68A0"/>
                </a:solidFill>
                <a:latin typeface="+mj-lt"/>
              </a:rPr>
              <a:t>(étrangers hors UE et EEE et Suisse)</a:t>
            </a:r>
            <a:endParaRPr lang="fr-FR" sz="1800" i="0" u="none" strike="noStrike" baseline="0">
              <a:solidFill>
                <a:srgbClr val="4F68A0"/>
              </a:solidFill>
              <a:latin typeface="+mj-lt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fr-FR" sz="1800">
                <a:solidFill>
                  <a:srgbClr val="4F68A0"/>
                </a:solidFill>
                <a:cs typeface="Arial"/>
              </a:rPr>
              <a:t>Disposer d'un droit au séjour valide (ressortissants UE et EEE et Suisse)</a:t>
            </a:r>
            <a:endParaRPr lang="fr-FR" sz="1800" dirty="0">
              <a:solidFill>
                <a:srgbClr val="4F68A0"/>
              </a:solidFill>
              <a:cs typeface="Arial"/>
            </a:endParaRPr>
          </a:p>
          <a:p>
            <a:pPr lvl="0" algn="just"/>
            <a:endParaRPr lang="fr-FR" sz="1800" dirty="0">
              <a:solidFill>
                <a:srgbClr val="007FAD"/>
              </a:solidFill>
              <a:cs typeface="Arial" panose="020B0604020202020204"/>
            </a:endParaRPr>
          </a:p>
          <a:p>
            <a:pPr algn="just"/>
            <a:endParaRPr lang="fr-FR" u="sng" dirty="0">
              <a:solidFill>
                <a:srgbClr val="0C419A"/>
              </a:solidFill>
              <a:cs typeface="Arial" panose="020B0604020202020204"/>
            </a:endParaRPr>
          </a:p>
          <a:p>
            <a:endParaRPr lang="fr-FR" dirty="0"/>
          </a:p>
          <a:p>
            <a:endParaRPr lang="fr-FR" dirty="0">
              <a:cs typeface="Arial" panose="020B0604020202020204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B236B8-BB40-E376-FEA7-EBC3459299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86C4F8B7-6020-A3FD-15E4-654BF182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</p:spPr>
        <p:txBody>
          <a:bodyPr/>
          <a:lstStyle/>
          <a:p>
            <a:r>
              <a:rPr lang="fr-FR" dirty="0"/>
              <a:t>02	AIDES AU LOGEMENT</a:t>
            </a:r>
          </a:p>
        </p:txBody>
      </p:sp>
    </p:spTree>
    <p:extLst>
      <p:ext uri="{BB962C8B-B14F-4D97-AF65-F5344CB8AC3E}">
        <p14:creationId xmlns:p14="http://schemas.microsoft.com/office/powerpoint/2010/main" val="334443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90F1E10-1B0C-94B0-E061-8EE68588DCF4}"/>
              </a:ext>
            </a:extLst>
          </p:cNvPr>
          <p:cNvSpPr txBox="1"/>
          <p:nvPr/>
        </p:nvSpPr>
        <p:spPr>
          <a:xfrm>
            <a:off x="845820" y="1085850"/>
            <a:ext cx="10458450" cy="4720590"/>
          </a:xfrm>
          <a:prstGeom prst="rect">
            <a:avLst/>
          </a:prstGeom>
          <a:solidFill>
            <a:srgbClr val="DCE8FC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F53D023-3613-7899-35C5-27E670EB5EE0}"/>
              </a:ext>
            </a:extLst>
          </p:cNvPr>
          <p:cNvSpPr txBox="1"/>
          <p:nvPr/>
        </p:nvSpPr>
        <p:spPr>
          <a:xfrm>
            <a:off x="845820" y="365760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4"/>
                </a:solidFill>
                <a:latin typeface="Mic 32 New Rg" panose="020B0503000000020004" pitchFamily="34" charset="0"/>
              </a:rPr>
              <a:t>SOMMAIRE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2A5803A-26FB-31F5-13DC-CBD25CFCCF7F}"/>
              </a:ext>
            </a:extLst>
          </p:cNvPr>
          <p:cNvCxnSpPr>
            <a:cxnSpLocks/>
          </p:cNvCxnSpPr>
          <p:nvPr/>
        </p:nvCxnSpPr>
        <p:spPr>
          <a:xfrm>
            <a:off x="1874520" y="1297858"/>
            <a:ext cx="0" cy="431636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5582E10A-3500-A56D-0DBB-55895DFEF7B8}"/>
              </a:ext>
            </a:extLst>
          </p:cNvPr>
          <p:cNvSpPr txBox="1"/>
          <p:nvPr/>
        </p:nvSpPr>
        <p:spPr>
          <a:xfrm>
            <a:off x="2029869" y="1319243"/>
            <a:ext cx="50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7548652-1C91-6B7A-5C08-726D990B0F1B}"/>
              </a:ext>
            </a:extLst>
          </p:cNvPr>
          <p:cNvSpPr txBox="1"/>
          <p:nvPr/>
        </p:nvSpPr>
        <p:spPr>
          <a:xfrm>
            <a:off x="1083171" y="2366011"/>
            <a:ext cx="553998" cy="14505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  <a:latin typeface="Mic 32 New Rg" panose="020B0503000000020004" pitchFamily="34" charset="0"/>
              </a:rPr>
              <a:t>CPAM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2707E5B-1210-7E34-A4FA-B06646954387}"/>
              </a:ext>
            </a:extLst>
          </p:cNvPr>
          <p:cNvSpPr txBox="1"/>
          <p:nvPr/>
        </p:nvSpPr>
        <p:spPr>
          <a:xfrm>
            <a:off x="1974304" y="1720334"/>
            <a:ext cx="382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ic 32 New Rg" panose="020B0503000000020004" pitchFamily="34" charset="0"/>
              </a:rPr>
              <a:t>PRÉPARATION AUX DÉMARCHES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E15E18A-1C10-D46C-7F43-4716A4A73471}"/>
              </a:ext>
            </a:extLst>
          </p:cNvPr>
          <p:cNvSpPr txBox="1"/>
          <p:nvPr/>
        </p:nvSpPr>
        <p:spPr>
          <a:xfrm>
            <a:off x="2059197" y="2206504"/>
            <a:ext cx="50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D6AF7CA-86C7-9BF4-ACEA-7F40EC554458}"/>
              </a:ext>
            </a:extLst>
          </p:cNvPr>
          <p:cNvSpPr txBox="1"/>
          <p:nvPr/>
        </p:nvSpPr>
        <p:spPr>
          <a:xfrm>
            <a:off x="2007983" y="3334059"/>
            <a:ext cx="50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A35221E-6F64-4804-80E7-62F3681F30AA}"/>
              </a:ext>
            </a:extLst>
          </p:cNvPr>
          <p:cNvSpPr txBox="1"/>
          <p:nvPr/>
        </p:nvSpPr>
        <p:spPr>
          <a:xfrm>
            <a:off x="2007983" y="4505824"/>
            <a:ext cx="50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069AFC-0BDC-4C18-41FD-A5A7ECAC7941}"/>
              </a:ext>
            </a:extLst>
          </p:cNvPr>
          <p:cNvSpPr txBox="1"/>
          <p:nvPr/>
        </p:nvSpPr>
        <p:spPr>
          <a:xfrm>
            <a:off x="2007983" y="2639001"/>
            <a:ext cx="382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ic 32 New Rg" panose="020B0503000000020004" pitchFamily="34" charset="0"/>
              </a:rPr>
              <a:t>INSCRIPTION SUR LE SITE ETUDIANT-ETRANGER.AMELI.FR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7C8F98-A7A7-34BB-762A-39C5EE892353}"/>
              </a:ext>
            </a:extLst>
          </p:cNvPr>
          <p:cNvSpPr txBox="1"/>
          <p:nvPr/>
        </p:nvSpPr>
        <p:spPr>
          <a:xfrm>
            <a:off x="1986987" y="3770173"/>
            <a:ext cx="3828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ic 32 New Rg" panose="020B0503000000020004" pitchFamily="34" charset="0"/>
              </a:rPr>
              <a:t>INTÉGRATION DANS LE PARCOURS DE SOINS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ACE05D-F3C9-E108-C589-8E2C3874C264}"/>
              </a:ext>
            </a:extLst>
          </p:cNvPr>
          <p:cNvSpPr txBox="1"/>
          <p:nvPr/>
        </p:nvSpPr>
        <p:spPr>
          <a:xfrm>
            <a:off x="1972802" y="4871972"/>
            <a:ext cx="382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ic 32 New Rg" panose="020B0503000000020004" pitchFamily="34" charset="0"/>
              </a:rPr>
              <a:t>AIDES EN CAS DE DIFFICULTÉS</a:t>
            </a:r>
          </a:p>
        </p:txBody>
      </p:sp>
    </p:spTree>
    <p:extLst>
      <p:ext uri="{BB962C8B-B14F-4D97-AF65-F5344CB8AC3E}">
        <p14:creationId xmlns:p14="http://schemas.microsoft.com/office/powerpoint/2010/main" val="1059452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0AEB8-5181-EE25-D50D-7F0958532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0BF463-999F-2D91-B85A-A223CE254A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7340" y="1489007"/>
            <a:ext cx="10984994" cy="45439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b="1" i="0" u="none" strike="noStrike" baseline="0" dirty="0">
                <a:solidFill>
                  <a:srgbClr val="4F68A0"/>
                </a:solidFill>
                <a:latin typeface="+mj-lt"/>
              </a:rPr>
              <a:t>Evolution majeure – Aides au logement au 1</a:t>
            </a:r>
            <a:r>
              <a:rPr lang="fr-FR" sz="1800" b="1" i="0" u="none" strike="noStrike" baseline="30000" dirty="0">
                <a:solidFill>
                  <a:srgbClr val="4F68A0"/>
                </a:solidFill>
                <a:latin typeface="+mj-lt"/>
              </a:rPr>
              <a:t>er</a:t>
            </a:r>
            <a:r>
              <a:rPr lang="fr-FR" sz="1800" b="1" i="0" u="none" strike="noStrike" baseline="0" dirty="0">
                <a:solidFill>
                  <a:srgbClr val="4F68A0"/>
                </a:solidFill>
                <a:latin typeface="+mj-lt"/>
              </a:rPr>
              <a:t> juillet 2026</a:t>
            </a:r>
          </a:p>
          <a:p>
            <a:pPr algn="l"/>
            <a:endParaRPr lang="fr-FR" sz="1800" b="0" i="0" u="none" strike="noStrike" baseline="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i="0" u="none" strike="noStrike" baseline="0" dirty="0">
                <a:solidFill>
                  <a:srgbClr val="4F68A0"/>
                </a:solidFill>
                <a:latin typeface="+mj-lt"/>
              </a:rPr>
              <a:t>A partir du 1</a:t>
            </a:r>
            <a:r>
              <a:rPr lang="fr-FR" sz="1800" i="0" u="none" strike="noStrike" baseline="30000" dirty="0">
                <a:solidFill>
                  <a:srgbClr val="4F68A0"/>
                </a:solidFill>
                <a:latin typeface="+mj-lt"/>
              </a:rPr>
              <a:t>er</a:t>
            </a:r>
            <a:r>
              <a:rPr lang="fr-FR" sz="1800" i="0" u="none" strike="noStrike" baseline="0" dirty="0">
                <a:solidFill>
                  <a:srgbClr val="4F68A0"/>
                </a:solidFill>
                <a:latin typeface="+mj-lt"/>
              </a:rPr>
              <a:t> juillet 2026 :</a:t>
            </a:r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i="0" u="none" strike="noStrike" baseline="0" dirty="0">
                <a:solidFill>
                  <a:srgbClr val="4F68A0"/>
                </a:solidFill>
                <a:latin typeface="+mj-lt"/>
              </a:rPr>
              <a:t>Les </a:t>
            </a:r>
            <a:r>
              <a:rPr lang="fr-FR" sz="1800" dirty="0">
                <a:solidFill>
                  <a:srgbClr val="4F68A0"/>
                </a:solidFill>
                <a:latin typeface="+mj-lt"/>
              </a:rPr>
              <a:t>é</a:t>
            </a:r>
            <a:r>
              <a:rPr lang="fr-FR" sz="1800" i="0" u="none" strike="noStrike" baseline="0" dirty="0">
                <a:solidFill>
                  <a:srgbClr val="4F68A0"/>
                </a:solidFill>
                <a:latin typeface="+mj-lt"/>
              </a:rPr>
              <a:t>tudiants internationaux hor</a:t>
            </a:r>
            <a:r>
              <a:rPr lang="fr-FR" sz="1800" dirty="0">
                <a:solidFill>
                  <a:srgbClr val="4F68A0"/>
                </a:solidFill>
                <a:latin typeface="+mj-lt"/>
              </a:rPr>
              <a:t>s UE non boursiers ne seront plus éligibles aux aides au logement</a:t>
            </a:r>
          </a:p>
          <a:p>
            <a:pPr marL="285750" indent="-285750" algn="l">
              <a:buFontTx/>
              <a:buChar char="-"/>
            </a:pPr>
            <a:endParaRPr lang="fr-FR" sz="1800" i="0" u="none" strike="noStrike" baseline="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dirty="0">
                <a:solidFill>
                  <a:srgbClr val="4F68A0"/>
                </a:solidFill>
                <a:latin typeface="+mj-lt"/>
              </a:rPr>
              <a:t>Restent éligibles :</a:t>
            </a:r>
          </a:p>
          <a:p>
            <a:pPr marL="285750" indent="-285750" algn="l">
              <a:buFontTx/>
              <a:buChar char="-"/>
            </a:pPr>
            <a:r>
              <a:rPr lang="fr-FR" sz="1800" i="0" u="none" strike="noStrike" baseline="0" dirty="0">
                <a:solidFill>
                  <a:srgbClr val="4F68A0"/>
                </a:solidFill>
                <a:latin typeface="+mj-lt"/>
              </a:rPr>
              <a:t>Etudiants boursiers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rgbClr val="4F68A0"/>
                </a:solidFill>
                <a:latin typeface="+mj-lt"/>
              </a:rPr>
              <a:t>Etudiants UE/EEE/Suisse</a:t>
            </a:r>
          </a:p>
          <a:p>
            <a:pPr algn="l"/>
            <a:endParaRPr lang="fr-FR" sz="1800" dirty="0">
              <a:solidFill>
                <a:srgbClr val="4F68A0"/>
              </a:solidFill>
              <a:latin typeface="+mj-lt"/>
              <a:cs typeface="Arial" panose="020B0604020202020204"/>
            </a:endParaRPr>
          </a:p>
          <a:p>
            <a:r>
              <a:rPr lang="fr-FR" sz="1800">
                <a:solidFill>
                  <a:srgbClr val="4F68A0"/>
                </a:solidFill>
                <a:latin typeface="+mj-lt"/>
                <a:cs typeface="Arial" panose="020B0604020202020204"/>
              </a:rPr>
              <a:t>Attention : décret d'application </a:t>
            </a:r>
            <a:r>
              <a:rPr lang="fr-FR" sz="1800" b="1">
                <a:solidFill>
                  <a:srgbClr val="4F68A0"/>
                </a:solidFill>
                <a:latin typeface="+mj-lt"/>
                <a:cs typeface="Arial" panose="020B0604020202020204"/>
              </a:rPr>
              <a:t>non paru à ce jour.</a:t>
            </a:r>
            <a:endParaRPr lang="fr-FR" sz="1800" b="1" i="0" u="none" strike="noStrike" baseline="0" dirty="0">
              <a:solidFill>
                <a:srgbClr val="4F68A0"/>
              </a:solidFill>
              <a:latin typeface="+mj-lt"/>
              <a:cs typeface="Arial" panose="020B0604020202020204"/>
            </a:endParaRPr>
          </a:p>
          <a:p>
            <a:pPr marL="285750" indent="-285750">
              <a:buFontTx/>
              <a:buChar char="-"/>
            </a:pPr>
            <a:endParaRPr lang="fr-FR" sz="1800" dirty="0">
              <a:solidFill>
                <a:srgbClr val="4F68A0"/>
              </a:solidFill>
              <a:cs typeface="Arial" panose="020B0604020202020204"/>
            </a:endParaRPr>
          </a:p>
          <a:p>
            <a:pPr lvl="0" algn="just"/>
            <a:endParaRPr lang="fr-FR" sz="1800" dirty="0">
              <a:solidFill>
                <a:srgbClr val="007FAD"/>
              </a:solidFill>
              <a:cs typeface="Arial" panose="020B0604020202020204"/>
            </a:endParaRPr>
          </a:p>
          <a:p>
            <a:pPr algn="just"/>
            <a:endParaRPr lang="fr-FR" u="sng" dirty="0">
              <a:solidFill>
                <a:srgbClr val="0C419A"/>
              </a:solidFill>
              <a:cs typeface="Arial" panose="020B0604020202020204"/>
            </a:endParaRPr>
          </a:p>
          <a:p>
            <a:endParaRPr lang="fr-FR" dirty="0"/>
          </a:p>
          <a:p>
            <a:endParaRPr lang="fr-FR" dirty="0">
              <a:cs typeface="Arial" panose="020B0604020202020204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5F8C36-B68D-28B0-003D-BB4B4FA325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562AD0C2-D6BE-4AB4-85C7-9FC3D259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</p:spPr>
        <p:txBody>
          <a:bodyPr/>
          <a:lstStyle/>
          <a:p>
            <a:r>
              <a:rPr lang="fr-FR" dirty="0"/>
              <a:t>02	AIDES AU LOGEMENT</a:t>
            </a:r>
          </a:p>
        </p:txBody>
      </p:sp>
    </p:spTree>
    <p:extLst>
      <p:ext uri="{BB962C8B-B14F-4D97-AF65-F5344CB8AC3E}">
        <p14:creationId xmlns:p14="http://schemas.microsoft.com/office/powerpoint/2010/main" val="2564723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1081D-2BD1-C3AE-7618-30A4774A6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1B957B0-4728-EC14-55F6-29B5F6D98F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102" y="1932184"/>
            <a:ext cx="10984994" cy="3879985"/>
          </a:xfrm>
        </p:spPr>
        <p:txBody>
          <a:bodyPr>
            <a:normAutofit/>
          </a:bodyPr>
          <a:lstStyle/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b="1" u="sng" dirty="0">
                <a:solidFill>
                  <a:srgbClr val="4F68A0"/>
                </a:solidFill>
                <a:latin typeface="+mj-lt"/>
              </a:rPr>
              <a:t>Pays de l’Union Européenne :</a:t>
            </a:r>
          </a:p>
          <a:p>
            <a:r>
              <a:rPr lang="fr-FR" sz="1800" dirty="0">
                <a:solidFill>
                  <a:srgbClr val="4F68A0"/>
                </a:solidFill>
                <a:latin typeface="+mj-lt"/>
              </a:rPr>
              <a:t>Allemagne, Autriche, Belgique, Bulgarie, Chypre, Croatie, Danemark, Espagne, Estonie, Finlande, France, Grèce, Hongrie, Irlande, Italie, Lettonie, Lituanie, Luxembourg, Malte, Pays-Bas, Pologne, Portugal, République Tchèque, Roumanie, Slovaquie, Slovénie, Suède.</a:t>
            </a:r>
          </a:p>
          <a:p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r>
              <a:rPr lang="fr-FR" sz="1800" b="1" u="sng" dirty="0">
                <a:solidFill>
                  <a:srgbClr val="4F68A0"/>
                </a:solidFill>
                <a:latin typeface="+mj-lt"/>
              </a:rPr>
              <a:t>Pays de l’Espace Economique Européen : </a:t>
            </a:r>
          </a:p>
          <a:p>
            <a:r>
              <a:rPr lang="fr-FR" sz="1800" dirty="0">
                <a:solidFill>
                  <a:srgbClr val="4F68A0"/>
                </a:solidFill>
                <a:latin typeface="+mj-lt"/>
              </a:rPr>
              <a:t>Islande, Liechtenstein, Norvège.</a:t>
            </a:r>
          </a:p>
          <a:p>
            <a:pPr algn="just"/>
            <a:endParaRPr lang="fr-FR" sz="1800" dirty="0"/>
          </a:p>
          <a:p>
            <a:pPr lvl="0" algn="just"/>
            <a:endParaRPr lang="fr-FR" u="sng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592C01-B2F1-B221-0C00-84E450723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2C78FD79-3047-5996-4AEA-8E5185C38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</p:spPr>
        <p:txBody>
          <a:bodyPr/>
          <a:lstStyle/>
          <a:p>
            <a:r>
              <a:rPr lang="fr-FR" dirty="0"/>
              <a:t>02	AIDES AU LOGEMENT</a:t>
            </a:r>
          </a:p>
        </p:txBody>
      </p:sp>
    </p:spTree>
    <p:extLst>
      <p:ext uri="{BB962C8B-B14F-4D97-AF65-F5344CB8AC3E}">
        <p14:creationId xmlns:p14="http://schemas.microsoft.com/office/powerpoint/2010/main" val="1681422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5DCE7-03C1-2F2A-0FA0-B25DA45D1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2947902-8364-9F76-C071-1F21F63D4C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102" y="1932184"/>
            <a:ext cx="10984994" cy="44309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800" b="1" dirty="0">
                <a:solidFill>
                  <a:srgbClr val="4F68A0"/>
                </a:solidFill>
                <a:latin typeface="+mj-lt"/>
              </a:rPr>
              <a:t>Déclaration de conservation logement étudiant </a:t>
            </a:r>
            <a:r>
              <a:rPr lang="fr-FR" sz="1800" b="1">
                <a:solidFill>
                  <a:srgbClr val="4F68A0"/>
                </a:solidFill>
                <a:latin typeface="+mj-lt"/>
              </a:rPr>
              <a:t>durant l’été</a:t>
            </a:r>
            <a:r>
              <a:rPr lang="fr-FR" sz="1800" b="1" dirty="0">
                <a:solidFill>
                  <a:srgbClr val="4F68A0"/>
                </a:solidFill>
                <a:latin typeface="+mj-lt"/>
              </a:rPr>
              <a:t> obligatoire.</a:t>
            </a:r>
          </a:p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dirty="0">
                <a:solidFill>
                  <a:srgbClr val="4F68A0"/>
                </a:solidFill>
                <a:latin typeface="+mj-lt"/>
              </a:rPr>
              <a:t>A faire avant </a:t>
            </a:r>
            <a:r>
              <a:rPr lang="fr-FR" sz="1800" b="1" dirty="0">
                <a:solidFill>
                  <a:srgbClr val="4F68A0"/>
                </a:solidFill>
                <a:latin typeface="+mj-lt"/>
              </a:rPr>
              <a:t>le 27 juillet 2026.</a:t>
            </a:r>
          </a:p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dirty="0">
                <a:solidFill>
                  <a:srgbClr val="4F68A0"/>
                </a:solidFill>
                <a:latin typeface="+mj-lt"/>
              </a:rPr>
              <a:t>Dans tous les cas :</a:t>
            </a:r>
          </a:p>
          <a:p>
            <a:pPr algn="l"/>
            <a:r>
              <a:rPr lang="fr-FR" sz="1800" dirty="0">
                <a:solidFill>
                  <a:srgbClr val="4F68A0"/>
                </a:solidFill>
                <a:latin typeface="+mj-lt"/>
              </a:rPr>
              <a:t>- Je garde mon logement       je déclare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rgbClr val="4F68A0"/>
                </a:solidFill>
                <a:latin typeface="+mj-lt"/>
              </a:rPr>
              <a:t>Je quitte mon logement      je déclare</a:t>
            </a:r>
          </a:p>
          <a:p>
            <a:pPr marL="285750" indent="-285750" algn="l">
              <a:buFontTx/>
              <a:buChar char="-"/>
            </a:pPr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dirty="0">
                <a:solidFill>
                  <a:srgbClr val="4F68A0"/>
                </a:solidFill>
                <a:latin typeface="+mj-lt"/>
              </a:rPr>
              <a:t>Sans déclaration       suspension des aides dès juillet</a:t>
            </a:r>
          </a:p>
          <a:p>
            <a:pPr algn="l"/>
            <a:r>
              <a:rPr lang="fr-FR" sz="1800" dirty="0">
                <a:solidFill>
                  <a:srgbClr val="4F68A0"/>
                </a:solidFill>
                <a:latin typeface="+mj-lt"/>
              </a:rPr>
              <a:t>	</a:t>
            </a:r>
          </a:p>
          <a:p>
            <a:pPr algn="l"/>
            <a:r>
              <a:rPr lang="fr-FR" sz="1800" dirty="0">
                <a:solidFill>
                  <a:srgbClr val="4F68A0"/>
                </a:solidFill>
                <a:latin typeface="+mj-lt"/>
              </a:rPr>
              <a:t>Sur caf.fr ou l’appli Caf – Mon Compte </a:t>
            </a:r>
          </a:p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just"/>
            <a:endParaRPr lang="fr-FR" sz="1800" dirty="0"/>
          </a:p>
          <a:p>
            <a:pPr lvl="0" algn="just"/>
            <a:endParaRPr lang="fr-FR" u="sng" dirty="0">
              <a:solidFill>
                <a:schemeClr val="tx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40C107A-6CBD-04A1-BBE2-5BF4EBA8997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B1D39236-BB5D-0FDC-116F-A3D1B32E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</p:spPr>
        <p:txBody>
          <a:bodyPr/>
          <a:lstStyle/>
          <a:p>
            <a:r>
              <a:rPr lang="fr-FR"/>
              <a:t>03 	DEMARCHES A REALISER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10D87BF-F71F-A3C8-E366-9106E139B64A}"/>
              </a:ext>
            </a:extLst>
          </p:cNvPr>
          <p:cNvCxnSpPr>
            <a:cxnSpLocks/>
          </p:cNvCxnSpPr>
          <p:nvPr/>
        </p:nvCxnSpPr>
        <p:spPr>
          <a:xfrm>
            <a:off x="3211740" y="4035974"/>
            <a:ext cx="256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227541D-3670-C48E-76CD-45D06F699138}"/>
              </a:ext>
            </a:extLst>
          </p:cNvPr>
          <p:cNvCxnSpPr>
            <a:cxnSpLocks/>
          </p:cNvCxnSpPr>
          <p:nvPr/>
        </p:nvCxnSpPr>
        <p:spPr>
          <a:xfrm>
            <a:off x="3295824" y="4403833"/>
            <a:ext cx="256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379F2D6-3618-1DC8-3436-695275FBD17B}"/>
              </a:ext>
            </a:extLst>
          </p:cNvPr>
          <p:cNvCxnSpPr>
            <a:cxnSpLocks/>
          </p:cNvCxnSpPr>
          <p:nvPr/>
        </p:nvCxnSpPr>
        <p:spPr>
          <a:xfrm>
            <a:off x="2397189" y="5197364"/>
            <a:ext cx="256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78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985E473-9D13-812F-B929-E15690291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863482"/>
              </p:ext>
            </p:extLst>
          </p:nvPr>
        </p:nvGraphicFramePr>
        <p:xfrm>
          <a:off x="3059906" y="857253"/>
          <a:ext cx="8711681" cy="5150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3153">
                  <a:extLst>
                    <a:ext uri="{9D8B030D-6E8A-4147-A177-3AD203B41FA5}">
                      <a16:colId xmlns:a16="http://schemas.microsoft.com/office/drawing/2014/main" val="56144022"/>
                    </a:ext>
                  </a:extLst>
                </a:gridCol>
                <a:gridCol w="1195383">
                  <a:extLst>
                    <a:ext uri="{9D8B030D-6E8A-4147-A177-3AD203B41FA5}">
                      <a16:colId xmlns:a16="http://schemas.microsoft.com/office/drawing/2014/main" val="3713514650"/>
                    </a:ext>
                  </a:extLst>
                </a:gridCol>
                <a:gridCol w="1310629">
                  <a:extLst>
                    <a:ext uri="{9D8B030D-6E8A-4147-A177-3AD203B41FA5}">
                      <a16:colId xmlns:a16="http://schemas.microsoft.com/office/drawing/2014/main" val="1034480125"/>
                    </a:ext>
                  </a:extLst>
                </a:gridCol>
                <a:gridCol w="1310629">
                  <a:extLst>
                    <a:ext uri="{9D8B030D-6E8A-4147-A177-3AD203B41FA5}">
                      <a16:colId xmlns:a16="http://schemas.microsoft.com/office/drawing/2014/main" val="2748838266"/>
                    </a:ext>
                  </a:extLst>
                </a:gridCol>
                <a:gridCol w="1310629">
                  <a:extLst>
                    <a:ext uri="{9D8B030D-6E8A-4147-A177-3AD203B41FA5}">
                      <a16:colId xmlns:a16="http://schemas.microsoft.com/office/drawing/2014/main" val="4227568801"/>
                    </a:ext>
                  </a:extLst>
                </a:gridCol>
                <a:gridCol w="1310629">
                  <a:extLst>
                    <a:ext uri="{9D8B030D-6E8A-4147-A177-3AD203B41FA5}">
                      <a16:colId xmlns:a16="http://schemas.microsoft.com/office/drawing/2014/main" val="1479021105"/>
                    </a:ext>
                  </a:extLst>
                </a:gridCol>
                <a:gridCol w="1310629">
                  <a:extLst>
                    <a:ext uri="{9D8B030D-6E8A-4147-A177-3AD203B41FA5}">
                      <a16:colId xmlns:a16="http://schemas.microsoft.com/office/drawing/2014/main" val="1794700569"/>
                    </a:ext>
                  </a:extLst>
                </a:gridCol>
              </a:tblGrid>
              <a:tr h="393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 noProof="0">
                          <a:latin typeface="Aptos" panose="020B0004020202020204" pitchFamily="34" charset="0"/>
                        </a:rPr>
                        <a:t>Mai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 noProof="0">
                          <a:latin typeface="Aptos" panose="020B0004020202020204" pitchFamily="34" charset="0"/>
                        </a:rPr>
                        <a:t>Juin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 noProof="0">
                          <a:latin typeface="Aptos" panose="020B0004020202020204" pitchFamily="34" charset="0"/>
                        </a:rPr>
                        <a:t>Juillet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 noProof="0">
                          <a:latin typeface="Aptos" panose="020B0004020202020204" pitchFamily="34" charset="0"/>
                        </a:rPr>
                        <a:t>Août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 noProof="0">
                          <a:latin typeface="Aptos" panose="020B0004020202020204" pitchFamily="34" charset="0"/>
                        </a:rPr>
                        <a:t>Septembre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900" b="1" noProof="0">
                          <a:latin typeface="Aptos" panose="020B0004020202020204" pitchFamily="34" charset="0"/>
                        </a:rPr>
                        <a:t>Octobre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3322378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700" b="1" noProof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Situation 1 :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fr-FR" sz="700" b="1" noProof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700" noProof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L’étudiant reste dans son logement et paye son loyer pendant l’été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fr-FR" sz="700" noProof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4273791"/>
                  </a:ext>
                </a:extLst>
              </a:tr>
              <a:tr h="8914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700" b="1" noProof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Situation 2 :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fr-FR" sz="700" b="1" noProof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700" noProof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L’étudiant garde son logement mais il ne paie pas de loyer pendant l’été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1080239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700" b="1" noProof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Situation 3 :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fr-FR" sz="700" b="1" noProof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700" noProof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L’étudiant rend son logement et paie le loyer pour la totalité du mois de son départ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9319751"/>
                  </a:ext>
                </a:extLst>
              </a:tr>
              <a:tr h="89846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700" b="1" noProof="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Situation 4 :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fr-FR" sz="700" b="1" noProof="0" dirty="0">
                        <a:solidFill>
                          <a:srgbClr val="000000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700" noProof="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L’étudiant rend son logement et ne paie pas le loyer pour la totalité du mois de son départ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6756610"/>
                  </a:ext>
                </a:extLst>
              </a:tr>
              <a:tr h="10470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700" b="1" noProof="0">
                          <a:latin typeface="Aptos" panose="020B0004020202020204" pitchFamily="34" charset="0"/>
                        </a:rPr>
                        <a:t>Situation 5 :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fr-FR" sz="700" b="1" noProof="0">
                        <a:latin typeface="Aptos" panose="020B00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700" noProof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L’étudiant reste dans son logement et paye son loyer pendant l’été </a:t>
                      </a:r>
                      <a:r>
                        <a:rPr lang="fr-FR" sz="700" b="1" noProof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MAIS</a:t>
                      </a:r>
                      <a:r>
                        <a:rPr lang="fr-FR" sz="700" noProof="0">
                          <a:solidFill>
                            <a:srgbClr val="000000"/>
                          </a:solidFill>
                          <a:latin typeface="Aptos" panose="020B0004020202020204" pitchFamily="34" charset="0"/>
                        </a:rPr>
                        <a:t> il oublie de le déclarer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900" noProof="0" dirty="0">
                        <a:latin typeface="Aptos" panose="020B00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93C4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6457342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3C511AA3-4521-512A-CC59-A3EE37D4F015}"/>
              </a:ext>
            </a:extLst>
          </p:cNvPr>
          <p:cNvSpPr txBox="1"/>
          <p:nvPr/>
        </p:nvSpPr>
        <p:spPr>
          <a:xfrm>
            <a:off x="3993055" y="1787870"/>
            <a:ext cx="2612479" cy="3231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déclare avant le 27 juillet, que je garde mon logement et continue de payer le loyer pendant l’été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5E4ED5-5254-A4A7-D0D4-990C8322B71F}"/>
              </a:ext>
            </a:extLst>
          </p:cNvPr>
          <p:cNvSpPr txBox="1"/>
          <p:nvPr/>
        </p:nvSpPr>
        <p:spPr>
          <a:xfrm>
            <a:off x="3993055" y="2585308"/>
            <a:ext cx="2084711" cy="43858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déclare avant le 27 juillet, que je garde mon logement </a:t>
            </a:r>
            <a:r>
              <a:rPr lang="fr-FR" sz="75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fr-FR"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 je ne paie pas de loyer sur juillet et août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244ED01-B7CA-9802-68B2-C40B2CE15C11}"/>
              </a:ext>
            </a:extLst>
          </p:cNvPr>
          <p:cNvGrpSpPr/>
          <p:nvPr/>
        </p:nvGrpSpPr>
        <p:grpSpPr>
          <a:xfrm>
            <a:off x="4103764" y="1251047"/>
            <a:ext cx="738942" cy="454602"/>
            <a:chOff x="3658760" y="617840"/>
            <a:chExt cx="985256" cy="606136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90D34830-D77A-45AC-89AD-FE56ECFE789A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4" name="Freeform 24">
                <a:extLst>
                  <a:ext uri="{FF2B5EF4-FFF2-40B4-BE49-F238E27FC236}">
                    <a16:creationId xmlns:a16="http://schemas.microsoft.com/office/drawing/2014/main" id="{DE0F5EA0-B451-1054-A158-A8B240BB716E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5" name="Freeform 25">
                <a:extLst>
                  <a:ext uri="{FF2B5EF4-FFF2-40B4-BE49-F238E27FC236}">
                    <a16:creationId xmlns:a16="http://schemas.microsoft.com/office/drawing/2014/main" id="{143CF449-B7C4-E51E-39BF-6D0BADDF5386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7" name="TextBox 27">
                <a:extLst>
                  <a:ext uri="{FF2B5EF4-FFF2-40B4-BE49-F238E27FC236}">
                    <a16:creationId xmlns:a16="http://schemas.microsoft.com/office/drawing/2014/main" id="{6CB2B9D9-6BDA-BB6F-20EA-00A596010125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8" name="Freeform 28">
                <a:extLst>
                  <a:ext uri="{FF2B5EF4-FFF2-40B4-BE49-F238E27FC236}">
                    <a16:creationId xmlns:a16="http://schemas.microsoft.com/office/drawing/2014/main" id="{5EEE562D-AA91-0717-7446-D427535A103A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4C4168D-00E3-5F83-2AC1-58A73A4BA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0B798E7-D6A1-3076-ED39-13FBDC443E48}"/>
              </a:ext>
            </a:extLst>
          </p:cNvPr>
          <p:cNvGrpSpPr/>
          <p:nvPr/>
        </p:nvGrpSpPr>
        <p:grpSpPr>
          <a:xfrm>
            <a:off x="4094955" y="2118086"/>
            <a:ext cx="738942" cy="454602"/>
            <a:chOff x="3658760" y="617840"/>
            <a:chExt cx="985256" cy="606136"/>
          </a:xfrm>
        </p:grpSpPr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C2F32F1B-FA36-6BA3-AD73-2B0BFB24A4B1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79B0A646-4A84-2F7A-18E6-543A1A8889A6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4" name="Freeform 25">
                <a:extLst>
                  <a:ext uri="{FF2B5EF4-FFF2-40B4-BE49-F238E27FC236}">
                    <a16:creationId xmlns:a16="http://schemas.microsoft.com/office/drawing/2014/main" id="{117A7954-FC98-7FE8-E615-D04527FE4BD1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25" name="TextBox 27">
                <a:extLst>
                  <a:ext uri="{FF2B5EF4-FFF2-40B4-BE49-F238E27FC236}">
                    <a16:creationId xmlns:a16="http://schemas.microsoft.com/office/drawing/2014/main" id="{955191D1-3449-46D1-58C1-2690E9AF6FE1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23D0441D-8507-F66E-2ADE-E549EE185015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5FF76C72-9922-87F9-82CE-742ED6FC6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32B55AD4-D71F-0932-883A-A9017C575FB0}"/>
              </a:ext>
            </a:extLst>
          </p:cNvPr>
          <p:cNvGrpSpPr/>
          <p:nvPr/>
        </p:nvGrpSpPr>
        <p:grpSpPr>
          <a:xfrm>
            <a:off x="5159504" y="1251047"/>
            <a:ext cx="738942" cy="454602"/>
            <a:chOff x="3658760" y="617840"/>
            <a:chExt cx="985256" cy="606136"/>
          </a:xfrm>
        </p:grpSpPr>
        <p:grpSp>
          <p:nvGrpSpPr>
            <p:cNvPr id="28" name="Group 23">
              <a:extLst>
                <a:ext uri="{FF2B5EF4-FFF2-40B4-BE49-F238E27FC236}">
                  <a16:creationId xmlns:a16="http://schemas.microsoft.com/office/drawing/2014/main" id="{D49CCE17-A6BC-FB89-FC0B-AF0CA6CC2B6E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30" name="Freeform 24">
                <a:extLst>
                  <a:ext uri="{FF2B5EF4-FFF2-40B4-BE49-F238E27FC236}">
                    <a16:creationId xmlns:a16="http://schemas.microsoft.com/office/drawing/2014/main" id="{67E1B02B-6E03-2612-EDC7-0138CC8FB356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1" name="Freeform 25">
                <a:extLst>
                  <a:ext uri="{FF2B5EF4-FFF2-40B4-BE49-F238E27FC236}">
                    <a16:creationId xmlns:a16="http://schemas.microsoft.com/office/drawing/2014/main" id="{B276EC73-D6C9-264B-1841-469657804442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2" name="TextBox 27">
                <a:extLst>
                  <a:ext uri="{FF2B5EF4-FFF2-40B4-BE49-F238E27FC236}">
                    <a16:creationId xmlns:a16="http://schemas.microsoft.com/office/drawing/2014/main" id="{49A0896B-3849-020C-0CFD-E26C2D68B312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:a16="http://schemas.microsoft.com/office/drawing/2014/main" id="{F3601474-A556-E5D1-691F-1D99E588B157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BFAEF57A-A7CD-34C1-D72A-9ED7B3BDB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F327ADF-2FB9-43D0-BCC1-BAAFDFC3BFA5}"/>
              </a:ext>
            </a:extLst>
          </p:cNvPr>
          <p:cNvGrpSpPr/>
          <p:nvPr/>
        </p:nvGrpSpPr>
        <p:grpSpPr>
          <a:xfrm>
            <a:off x="6248767" y="1251047"/>
            <a:ext cx="738942" cy="454602"/>
            <a:chOff x="3658760" y="617840"/>
            <a:chExt cx="985256" cy="606136"/>
          </a:xfrm>
        </p:grpSpPr>
        <p:grpSp>
          <p:nvGrpSpPr>
            <p:cNvPr id="35" name="Group 23">
              <a:extLst>
                <a:ext uri="{FF2B5EF4-FFF2-40B4-BE49-F238E27FC236}">
                  <a16:creationId xmlns:a16="http://schemas.microsoft.com/office/drawing/2014/main" id="{E8BD5FCD-5A3C-E6A9-5FFA-4023CAB0364D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37" name="Freeform 24">
                <a:extLst>
                  <a:ext uri="{FF2B5EF4-FFF2-40B4-BE49-F238E27FC236}">
                    <a16:creationId xmlns:a16="http://schemas.microsoft.com/office/drawing/2014/main" id="{1DFA8799-CF96-9F9E-8626-FBA935257FD6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8" name="Freeform 25">
                <a:extLst>
                  <a:ext uri="{FF2B5EF4-FFF2-40B4-BE49-F238E27FC236}">
                    <a16:creationId xmlns:a16="http://schemas.microsoft.com/office/drawing/2014/main" id="{A61945E4-3BE9-9188-7EDC-D67668776034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39" name="TextBox 27">
                <a:extLst>
                  <a:ext uri="{FF2B5EF4-FFF2-40B4-BE49-F238E27FC236}">
                    <a16:creationId xmlns:a16="http://schemas.microsoft.com/office/drawing/2014/main" id="{9DDB631D-75CC-CE3D-AF46-F0813DD38112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A7BE4B73-B013-557A-9A0F-951DA29FC002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EB0AA97F-9602-7765-3ED8-6AB153FBF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976F81AD-79F8-F6C2-627B-3865F0A9A650}"/>
              </a:ext>
            </a:extLst>
          </p:cNvPr>
          <p:cNvGrpSpPr/>
          <p:nvPr/>
        </p:nvGrpSpPr>
        <p:grpSpPr>
          <a:xfrm>
            <a:off x="7321268" y="1251047"/>
            <a:ext cx="738942" cy="454602"/>
            <a:chOff x="3658760" y="617840"/>
            <a:chExt cx="985256" cy="606136"/>
          </a:xfrm>
        </p:grpSpPr>
        <p:grpSp>
          <p:nvGrpSpPr>
            <p:cNvPr id="42" name="Group 23">
              <a:extLst>
                <a:ext uri="{FF2B5EF4-FFF2-40B4-BE49-F238E27FC236}">
                  <a16:creationId xmlns:a16="http://schemas.microsoft.com/office/drawing/2014/main" id="{10DE5141-8E8A-1F91-9430-8FDAA5A315AE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AFA47996-8228-7C58-AF7F-66C17B0886AF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85CB155A-E869-D732-06AD-6CE4B1B320A6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46" name="TextBox 27">
                <a:extLst>
                  <a:ext uri="{FF2B5EF4-FFF2-40B4-BE49-F238E27FC236}">
                    <a16:creationId xmlns:a16="http://schemas.microsoft.com/office/drawing/2014/main" id="{A468358B-E4AC-5D52-B40E-7A9222590F0E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F4D0D1CD-7AEB-ECB9-5C96-31E0A98ECDC1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FEBBD186-F1D0-9722-E3C8-22B3C70D0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D88250D4-6701-F542-E1AF-957D700AE65D}"/>
              </a:ext>
            </a:extLst>
          </p:cNvPr>
          <p:cNvGrpSpPr/>
          <p:nvPr/>
        </p:nvGrpSpPr>
        <p:grpSpPr>
          <a:xfrm>
            <a:off x="8393770" y="1251047"/>
            <a:ext cx="738942" cy="454602"/>
            <a:chOff x="3658760" y="617840"/>
            <a:chExt cx="985256" cy="606136"/>
          </a:xfrm>
        </p:grpSpPr>
        <p:grpSp>
          <p:nvGrpSpPr>
            <p:cNvPr id="49" name="Group 23">
              <a:extLst>
                <a:ext uri="{FF2B5EF4-FFF2-40B4-BE49-F238E27FC236}">
                  <a16:creationId xmlns:a16="http://schemas.microsoft.com/office/drawing/2014/main" id="{C8D3915C-B851-68A0-009C-E45FABA74470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6B8ABF14-E047-B995-CD1D-ADE1E7003E13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52" name="Freeform 25">
                <a:extLst>
                  <a:ext uri="{FF2B5EF4-FFF2-40B4-BE49-F238E27FC236}">
                    <a16:creationId xmlns:a16="http://schemas.microsoft.com/office/drawing/2014/main" id="{5427B86D-3FE2-D766-3378-40BFDAAD2D2F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53" name="TextBox 27">
                <a:extLst>
                  <a:ext uri="{FF2B5EF4-FFF2-40B4-BE49-F238E27FC236}">
                    <a16:creationId xmlns:a16="http://schemas.microsoft.com/office/drawing/2014/main" id="{AEB0EC75-20DB-9997-E0BC-BC527E48E56C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BC868E29-9521-4C3E-C68F-D0A9F497B6B1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36183522-71F8-9DE2-944A-580257E5C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67E01E8-51BA-9172-0347-0DB0C7DEE61E}"/>
              </a:ext>
            </a:extLst>
          </p:cNvPr>
          <p:cNvGrpSpPr/>
          <p:nvPr/>
        </p:nvGrpSpPr>
        <p:grpSpPr>
          <a:xfrm>
            <a:off x="9639061" y="1251047"/>
            <a:ext cx="738942" cy="454602"/>
            <a:chOff x="3658760" y="617840"/>
            <a:chExt cx="985256" cy="606136"/>
          </a:xfrm>
        </p:grpSpPr>
        <p:grpSp>
          <p:nvGrpSpPr>
            <p:cNvPr id="56" name="Group 23">
              <a:extLst>
                <a:ext uri="{FF2B5EF4-FFF2-40B4-BE49-F238E27FC236}">
                  <a16:creationId xmlns:a16="http://schemas.microsoft.com/office/drawing/2014/main" id="{B8A3F910-73E0-2274-1D00-9ECFFEC026B3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FB4F720C-270D-F804-9E96-3C9C26B21BF2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24352112-5649-3F14-7440-D5547A0A7610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60" name="TextBox 27">
                <a:extLst>
                  <a:ext uri="{FF2B5EF4-FFF2-40B4-BE49-F238E27FC236}">
                    <a16:creationId xmlns:a16="http://schemas.microsoft.com/office/drawing/2014/main" id="{69625875-174C-EBD9-F610-1D28404752DC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295C4D02-4929-FE6D-B8FD-0475DEFE7EC0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9DFBAC03-E86F-116C-F3A6-0604F5EEA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89E2EDF6-8FD0-109F-3E11-5D20103949FC}"/>
              </a:ext>
            </a:extLst>
          </p:cNvPr>
          <p:cNvGrpSpPr/>
          <p:nvPr/>
        </p:nvGrpSpPr>
        <p:grpSpPr>
          <a:xfrm>
            <a:off x="5133413" y="2118086"/>
            <a:ext cx="738942" cy="454602"/>
            <a:chOff x="3658760" y="617840"/>
            <a:chExt cx="985256" cy="606136"/>
          </a:xfrm>
        </p:grpSpPr>
        <p:grpSp>
          <p:nvGrpSpPr>
            <p:cNvPr id="63" name="Group 23">
              <a:extLst>
                <a:ext uri="{FF2B5EF4-FFF2-40B4-BE49-F238E27FC236}">
                  <a16:creationId xmlns:a16="http://schemas.microsoft.com/office/drawing/2014/main" id="{1B7364E1-634B-19FE-D471-EEA18C8CB002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FDC9740D-E216-FB82-9D7B-84A6C598435E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7CF563C5-501E-5048-AD3D-F9C25AD6637E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67" name="TextBox 27">
                <a:extLst>
                  <a:ext uri="{FF2B5EF4-FFF2-40B4-BE49-F238E27FC236}">
                    <a16:creationId xmlns:a16="http://schemas.microsoft.com/office/drawing/2014/main" id="{546EC9DC-4404-30C9-C9FF-AE26344E70DE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7ABF8AB3-33C1-DA86-BC4F-C50398109880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64" name="Image 63">
              <a:extLst>
                <a:ext uri="{FF2B5EF4-FFF2-40B4-BE49-F238E27FC236}">
                  <a16:creationId xmlns:a16="http://schemas.microsoft.com/office/drawing/2014/main" id="{8E6C6F70-2B76-7BE4-1462-5C28ADCB1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F2F7C1C4-1A42-4891-A0BC-F5860AF92887}"/>
              </a:ext>
            </a:extLst>
          </p:cNvPr>
          <p:cNvGrpSpPr/>
          <p:nvPr/>
        </p:nvGrpSpPr>
        <p:grpSpPr>
          <a:xfrm>
            <a:off x="4111492" y="3049287"/>
            <a:ext cx="738942" cy="454602"/>
            <a:chOff x="3658760" y="617840"/>
            <a:chExt cx="985256" cy="606136"/>
          </a:xfrm>
        </p:grpSpPr>
        <p:grpSp>
          <p:nvGrpSpPr>
            <p:cNvPr id="70" name="Group 23">
              <a:extLst>
                <a:ext uri="{FF2B5EF4-FFF2-40B4-BE49-F238E27FC236}">
                  <a16:creationId xmlns:a16="http://schemas.microsoft.com/office/drawing/2014/main" id="{771E08F7-AC10-3E76-4C24-7DE473C24302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8335D1DE-E904-07C2-8702-829F1643683B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CD26F08B-9225-A79C-A232-A0C9F91BC3FA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74" name="TextBox 27">
                <a:extLst>
                  <a:ext uri="{FF2B5EF4-FFF2-40B4-BE49-F238E27FC236}">
                    <a16:creationId xmlns:a16="http://schemas.microsoft.com/office/drawing/2014/main" id="{2FBC3D51-D43E-182F-03D3-C77DC2E2B093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75" name="Freeform 28">
                <a:extLst>
                  <a:ext uri="{FF2B5EF4-FFF2-40B4-BE49-F238E27FC236}">
                    <a16:creationId xmlns:a16="http://schemas.microsoft.com/office/drawing/2014/main" id="{6C344488-5D2A-62FC-5439-9786A4FCADAB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923329A3-4D37-9191-EDF4-58F173F23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4D0253DD-AFED-157D-7EB1-02F049CB5EBA}"/>
              </a:ext>
            </a:extLst>
          </p:cNvPr>
          <p:cNvGrpSpPr/>
          <p:nvPr/>
        </p:nvGrpSpPr>
        <p:grpSpPr>
          <a:xfrm>
            <a:off x="4102683" y="4086905"/>
            <a:ext cx="738942" cy="454602"/>
            <a:chOff x="3658760" y="617840"/>
            <a:chExt cx="985256" cy="606136"/>
          </a:xfrm>
        </p:grpSpPr>
        <p:grpSp>
          <p:nvGrpSpPr>
            <p:cNvPr id="77" name="Group 23">
              <a:extLst>
                <a:ext uri="{FF2B5EF4-FFF2-40B4-BE49-F238E27FC236}">
                  <a16:creationId xmlns:a16="http://schemas.microsoft.com/office/drawing/2014/main" id="{BE2C362B-E34E-9549-6828-F2BBFAA2CEFE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79" name="Freeform 24">
                <a:extLst>
                  <a:ext uri="{FF2B5EF4-FFF2-40B4-BE49-F238E27FC236}">
                    <a16:creationId xmlns:a16="http://schemas.microsoft.com/office/drawing/2014/main" id="{5A2BB717-FC0E-3F38-D712-462DF49627E8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0" name="Freeform 25">
                <a:extLst>
                  <a:ext uri="{FF2B5EF4-FFF2-40B4-BE49-F238E27FC236}">
                    <a16:creationId xmlns:a16="http://schemas.microsoft.com/office/drawing/2014/main" id="{28089EDD-AAA1-32C2-D0F4-798134E5E676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1" name="TextBox 27">
                <a:extLst>
                  <a:ext uri="{FF2B5EF4-FFF2-40B4-BE49-F238E27FC236}">
                    <a16:creationId xmlns:a16="http://schemas.microsoft.com/office/drawing/2014/main" id="{2948C582-F690-2F1A-27DF-273AE8AF2798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82" name="Freeform 28">
                <a:extLst>
                  <a:ext uri="{FF2B5EF4-FFF2-40B4-BE49-F238E27FC236}">
                    <a16:creationId xmlns:a16="http://schemas.microsoft.com/office/drawing/2014/main" id="{891FDA17-395F-D1E3-2BF1-40B1E9FF23F3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466850EF-F022-1373-DAEC-C8DBDDE4F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CD6AA3E7-4D1D-0C10-A926-94F47F4872D2}"/>
              </a:ext>
            </a:extLst>
          </p:cNvPr>
          <p:cNvGrpSpPr/>
          <p:nvPr/>
        </p:nvGrpSpPr>
        <p:grpSpPr>
          <a:xfrm>
            <a:off x="5167232" y="3049287"/>
            <a:ext cx="738942" cy="454602"/>
            <a:chOff x="3658760" y="617840"/>
            <a:chExt cx="985256" cy="606136"/>
          </a:xfrm>
        </p:grpSpPr>
        <p:grpSp>
          <p:nvGrpSpPr>
            <p:cNvPr id="84" name="Group 23">
              <a:extLst>
                <a:ext uri="{FF2B5EF4-FFF2-40B4-BE49-F238E27FC236}">
                  <a16:creationId xmlns:a16="http://schemas.microsoft.com/office/drawing/2014/main" id="{1A86277C-67C5-70B9-7B66-5C76F16248E6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86" name="Freeform 24">
                <a:extLst>
                  <a:ext uri="{FF2B5EF4-FFF2-40B4-BE49-F238E27FC236}">
                    <a16:creationId xmlns:a16="http://schemas.microsoft.com/office/drawing/2014/main" id="{59C0C987-BDCF-68AC-A11C-EFE0E6E3EBB3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7" name="Freeform 25">
                <a:extLst>
                  <a:ext uri="{FF2B5EF4-FFF2-40B4-BE49-F238E27FC236}">
                    <a16:creationId xmlns:a16="http://schemas.microsoft.com/office/drawing/2014/main" id="{28A0CF31-2B2E-54E4-DBDE-17DAD8D82AC2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88" name="TextBox 27">
                <a:extLst>
                  <a:ext uri="{FF2B5EF4-FFF2-40B4-BE49-F238E27FC236}">
                    <a16:creationId xmlns:a16="http://schemas.microsoft.com/office/drawing/2014/main" id="{4DAFFD5B-F91F-70E8-501A-36CD9969450B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89" name="Freeform 28">
                <a:extLst>
                  <a:ext uri="{FF2B5EF4-FFF2-40B4-BE49-F238E27FC236}">
                    <a16:creationId xmlns:a16="http://schemas.microsoft.com/office/drawing/2014/main" id="{11C0CDA9-8791-635C-3B60-6046AF95B074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9CF9ED45-D4EF-52ED-7654-F04A6D58C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EBAFF989-F601-9A11-8A9F-D190F2F0BCD3}"/>
              </a:ext>
            </a:extLst>
          </p:cNvPr>
          <p:cNvGrpSpPr/>
          <p:nvPr/>
        </p:nvGrpSpPr>
        <p:grpSpPr>
          <a:xfrm>
            <a:off x="5141141" y="4086905"/>
            <a:ext cx="738942" cy="454602"/>
            <a:chOff x="3658760" y="617840"/>
            <a:chExt cx="985256" cy="606136"/>
          </a:xfrm>
        </p:grpSpPr>
        <p:grpSp>
          <p:nvGrpSpPr>
            <p:cNvPr id="91" name="Group 23">
              <a:extLst>
                <a:ext uri="{FF2B5EF4-FFF2-40B4-BE49-F238E27FC236}">
                  <a16:creationId xmlns:a16="http://schemas.microsoft.com/office/drawing/2014/main" id="{4DBC218D-25CC-A07F-DC57-A95FB72BBD79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08A90592-EE65-AC5B-76EF-B8642A50FF96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4" name="Freeform 25">
                <a:extLst>
                  <a:ext uri="{FF2B5EF4-FFF2-40B4-BE49-F238E27FC236}">
                    <a16:creationId xmlns:a16="http://schemas.microsoft.com/office/drawing/2014/main" id="{A9192755-45C7-48AC-4A4E-24FC4061BC7B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95" name="TextBox 27">
                <a:extLst>
                  <a:ext uri="{FF2B5EF4-FFF2-40B4-BE49-F238E27FC236}">
                    <a16:creationId xmlns:a16="http://schemas.microsoft.com/office/drawing/2014/main" id="{046D8B77-2FCC-DCC3-0B6B-D3F3CDC67958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96" name="Freeform 28">
                <a:extLst>
                  <a:ext uri="{FF2B5EF4-FFF2-40B4-BE49-F238E27FC236}">
                    <a16:creationId xmlns:a16="http://schemas.microsoft.com/office/drawing/2014/main" id="{EEE7CB60-463B-9AB4-0903-848058B2EA53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A63E83FF-BE12-4551-3C0B-E0F44781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A0E4E307-DAC2-AF2F-C61A-D51C78710FB7}"/>
              </a:ext>
            </a:extLst>
          </p:cNvPr>
          <p:cNvGrpSpPr/>
          <p:nvPr/>
        </p:nvGrpSpPr>
        <p:grpSpPr>
          <a:xfrm>
            <a:off x="4111492" y="4992632"/>
            <a:ext cx="738942" cy="454602"/>
            <a:chOff x="3658760" y="617840"/>
            <a:chExt cx="985256" cy="606136"/>
          </a:xfrm>
        </p:grpSpPr>
        <p:grpSp>
          <p:nvGrpSpPr>
            <p:cNvPr id="98" name="Group 23">
              <a:extLst>
                <a:ext uri="{FF2B5EF4-FFF2-40B4-BE49-F238E27FC236}">
                  <a16:creationId xmlns:a16="http://schemas.microsoft.com/office/drawing/2014/main" id="{E9755B35-0D0B-8DE3-140B-EF56B8381958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100" name="Freeform 24">
                <a:extLst>
                  <a:ext uri="{FF2B5EF4-FFF2-40B4-BE49-F238E27FC236}">
                    <a16:creationId xmlns:a16="http://schemas.microsoft.com/office/drawing/2014/main" id="{34374B98-67F0-037E-045A-45F07DFF0E75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1" name="Freeform 25">
                <a:extLst>
                  <a:ext uri="{FF2B5EF4-FFF2-40B4-BE49-F238E27FC236}">
                    <a16:creationId xmlns:a16="http://schemas.microsoft.com/office/drawing/2014/main" id="{7A1CCFE2-B4DC-79B9-0442-358FBB33502B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2" name="TextBox 27">
                <a:extLst>
                  <a:ext uri="{FF2B5EF4-FFF2-40B4-BE49-F238E27FC236}">
                    <a16:creationId xmlns:a16="http://schemas.microsoft.com/office/drawing/2014/main" id="{906A60C0-6EE8-9730-4D95-C1926D364F40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103" name="Freeform 28">
                <a:extLst>
                  <a:ext uri="{FF2B5EF4-FFF2-40B4-BE49-F238E27FC236}">
                    <a16:creationId xmlns:a16="http://schemas.microsoft.com/office/drawing/2014/main" id="{EA611CDD-8187-1F8C-A70C-C5C4A6D6800E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99" name="Image 98">
              <a:extLst>
                <a:ext uri="{FF2B5EF4-FFF2-40B4-BE49-F238E27FC236}">
                  <a16:creationId xmlns:a16="http://schemas.microsoft.com/office/drawing/2014/main" id="{4B325B05-5DE1-2664-F7B2-9360D0036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6027BD0B-BDD6-8A37-3718-AA06E08D083E}"/>
              </a:ext>
            </a:extLst>
          </p:cNvPr>
          <p:cNvGrpSpPr/>
          <p:nvPr/>
        </p:nvGrpSpPr>
        <p:grpSpPr>
          <a:xfrm>
            <a:off x="5149949" y="4992632"/>
            <a:ext cx="738942" cy="454602"/>
            <a:chOff x="3658760" y="617840"/>
            <a:chExt cx="985256" cy="606136"/>
          </a:xfrm>
        </p:grpSpPr>
        <p:grpSp>
          <p:nvGrpSpPr>
            <p:cNvPr id="105" name="Group 23">
              <a:extLst>
                <a:ext uri="{FF2B5EF4-FFF2-40B4-BE49-F238E27FC236}">
                  <a16:creationId xmlns:a16="http://schemas.microsoft.com/office/drawing/2014/main" id="{527AC187-213F-C783-36E0-14C8F2F71F40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107" name="Freeform 24">
                <a:extLst>
                  <a:ext uri="{FF2B5EF4-FFF2-40B4-BE49-F238E27FC236}">
                    <a16:creationId xmlns:a16="http://schemas.microsoft.com/office/drawing/2014/main" id="{79F2EAE3-B900-128F-F898-7AD51A6D7804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8" name="Freeform 25">
                <a:extLst>
                  <a:ext uri="{FF2B5EF4-FFF2-40B4-BE49-F238E27FC236}">
                    <a16:creationId xmlns:a16="http://schemas.microsoft.com/office/drawing/2014/main" id="{E90782D9-6872-BFE1-5CC9-571E6D95FB64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09" name="TextBox 27">
                <a:extLst>
                  <a:ext uri="{FF2B5EF4-FFF2-40B4-BE49-F238E27FC236}">
                    <a16:creationId xmlns:a16="http://schemas.microsoft.com/office/drawing/2014/main" id="{36F13607-9B99-6FF9-39AD-335CC5B8BF28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110" name="Freeform 28">
                <a:extLst>
                  <a:ext uri="{FF2B5EF4-FFF2-40B4-BE49-F238E27FC236}">
                    <a16:creationId xmlns:a16="http://schemas.microsoft.com/office/drawing/2014/main" id="{354370BA-D63C-7EF2-4B09-30B0F289BE1E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1B0CFD7C-94B6-86DD-8A77-579B2929F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3C89FDFD-3701-B794-13E2-5465CD3C5C0F}"/>
              </a:ext>
            </a:extLst>
          </p:cNvPr>
          <p:cNvGrpSpPr/>
          <p:nvPr/>
        </p:nvGrpSpPr>
        <p:grpSpPr>
          <a:xfrm>
            <a:off x="6191597" y="3053435"/>
            <a:ext cx="738942" cy="454602"/>
            <a:chOff x="3658760" y="617840"/>
            <a:chExt cx="985256" cy="606136"/>
          </a:xfrm>
        </p:grpSpPr>
        <p:grpSp>
          <p:nvGrpSpPr>
            <p:cNvPr id="112" name="Group 23">
              <a:extLst>
                <a:ext uri="{FF2B5EF4-FFF2-40B4-BE49-F238E27FC236}">
                  <a16:creationId xmlns:a16="http://schemas.microsoft.com/office/drawing/2014/main" id="{DF80112B-7395-17FF-73A1-A1BB9EF91A98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114" name="Freeform 24">
                <a:extLst>
                  <a:ext uri="{FF2B5EF4-FFF2-40B4-BE49-F238E27FC236}">
                    <a16:creationId xmlns:a16="http://schemas.microsoft.com/office/drawing/2014/main" id="{075F12BA-2859-EE72-1E2C-092E850AAF97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id="{7612493C-6A4B-C7F9-0C5D-7B23753B5DBC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16" name="TextBox 27">
                <a:extLst>
                  <a:ext uri="{FF2B5EF4-FFF2-40B4-BE49-F238E27FC236}">
                    <a16:creationId xmlns:a16="http://schemas.microsoft.com/office/drawing/2014/main" id="{6EB5F570-DA36-C4AD-A045-777CA9A0EADA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117" name="Freeform 28">
                <a:extLst>
                  <a:ext uri="{FF2B5EF4-FFF2-40B4-BE49-F238E27FC236}">
                    <a16:creationId xmlns:a16="http://schemas.microsoft.com/office/drawing/2014/main" id="{9F99C2BF-3483-67A2-D06A-E49579A82475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8C89BAA1-5293-FBC4-0AA6-06B552535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AA3ADB63-10D0-25DF-6EB2-8FBFE67C6889}"/>
              </a:ext>
            </a:extLst>
          </p:cNvPr>
          <p:cNvGrpSpPr/>
          <p:nvPr/>
        </p:nvGrpSpPr>
        <p:grpSpPr>
          <a:xfrm>
            <a:off x="8428074" y="2118086"/>
            <a:ext cx="738942" cy="454602"/>
            <a:chOff x="3658760" y="617840"/>
            <a:chExt cx="985256" cy="606136"/>
          </a:xfrm>
        </p:grpSpPr>
        <p:grpSp>
          <p:nvGrpSpPr>
            <p:cNvPr id="119" name="Group 23">
              <a:extLst>
                <a:ext uri="{FF2B5EF4-FFF2-40B4-BE49-F238E27FC236}">
                  <a16:creationId xmlns:a16="http://schemas.microsoft.com/office/drawing/2014/main" id="{904B0BFC-38C6-97DC-4FD2-2E3EA4745677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121" name="Freeform 24">
                <a:extLst>
                  <a:ext uri="{FF2B5EF4-FFF2-40B4-BE49-F238E27FC236}">
                    <a16:creationId xmlns:a16="http://schemas.microsoft.com/office/drawing/2014/main" id="{668F2388-8EDE-E2BB-5707-6118AA522890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22" name="Freeform 25">
                <a:extLst>
                  <a:ext uri="{FF2B5EF4-FFF2-40B4-BE49-F238E27FC236}">
                    <a16:creationId xmlns:a16="http://schemas.microsoft.com/office/drawing/2014/main" id="{0C130EC2-1A50-EF8E-9535-3DFB38B2225E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23" name="TextBox 27">
                <a:extLst>
                  <a:ext uri="{FF2B5EF4-FFF2-40B4-BE49-F238E27FC236}">
                    <a16:creationId xmlns:a16="http://schemas.microsoft.com/office/drawing/2014/main" id="{F2ECAA39-2B4C-CB30-CFAE-780625A973B7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:a16="http://schemas.microsoft.com/office/drawing/2014/main" id="{ACF06983-B103-7D95-6812-955059EB52FA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120" name="Image 119">
              <a:extLst>
                <a:ext uri="{FF2B5EF4-FFF2-40B4-BE49-F238E27FC236}">
                  <a16:creationId xmlns:a16="http://schemas.microsoft.com/office/drawing/2014/main" id="{2222B166-0784-B724-C754-B70CCEF92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9A6D5276-9845-130D-BE08-D8799788A8D1}"/>
              </a:ext>
            </a:extLst>
          </p:cNvPr>
          <p:cNvGrpSpPr/>
          <p:nvPr/>
        </p:nvGrpSpPr>
        <p:grpSpPr>
          <a:xfrm>
            <a:off x="9615794" y="2118086"/>
            <a:ext cx="738942" cy="454602"/>
            <a:chOff x="3658760" y="617840"/>
            <a:chExt cx="985256" cy="606136"/>
          </a:xfrm>
        </p:grpSpPr>
        <p:grpSp>
          <p:nvGrpSpPr>
            <p:cNvPr id="126" name="Group 23">
              <a:extLst>
                <a:ext uri="{FF2B5EF4-FFF2-40B4-BE49-F238E27FC236}">
                  <a16:creationId xmlns:a16="http://schemas.microsoft.com/office/drawing/2014/main" id="{DA601525-11E8-F135-34B4-430B74C23B0C}"/>
                </a:ext>
              </a:extLst>
            </p:cNvPr>
            <p:cNvGrpSpPr/>
            <p:nvPr/>
          </p:nvGrpSpPr>
          <p:grpSpPr>
            <a:xfrm>
              <a:off x="3658760" y="617840"/>
              <a:ext cx="985256" cy="606136"/>
              <a:chOff x="0" y="-92204"/>
              <a:chExt cx="2306313" cy="1390087"/>
            </a:xfrm>
          </p:grpSpPr>
          <p:sp>
            <p:nvSpPr>
              <p:cNvPr id="128" name="Freeform 24">
                <a:extLst>
                  <a:ext uri="{FF2B5EF4-FFF2-40B4-BE49-F238E27FC236}">
                    <a16:creationId xmlns:a16="http://schemas.microsoft.com/office/drawing/2014/main" id="{C94865D9-5BDE-CA1E-8688-E9FB1B2E3C52}"/>
                  </a:ext>
                </a:extLst>
              </p:cNvPr>
              <p:cNvSpPr/>
              <p:nvPr/>
            </p:nvSpPr>
            <p:spPr>
              <a:xfrm>
                <a:off x="0" y="68213"/>
                <a:ext cx="563567" cy="1161993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29" name="Freeform 25">
                <a:extLst>
                  <a:ext uri="{FF2B5EF4-FFF2-40B4-BE49-F238E27FC236}">
                    <a16:creationId xmlns:a16="http://schemas.microsoft.com/office/drawing/2014/main" id="{C417C731-2F1A-CAC1-691D-2CE65129F599}"/>
                  </a:ext>
                </a:extLst>
              </p:cNvPr>
              <p:cNvSpPr/>
              <p:nvPr/>
            </p:nvSpPr>
            <p:spPr>
              <a:xfrm>
                <a:off x="1609590" y="68213"/>
                <a:ext cx="666374" cy="673666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30" name="TextBox 27">
                <a:extLst>
                  <a:ext uri="{FF2B5EF4-FFF2-40B4-BE49-F238E27FC236}">
                    <a16:creationId xmlns:a16="http://schemas.microsoft.com/office/drawing/2014/main" id="{7BDF91DF-3EC9-577B-3F61-5C4D5BDF826E}"/>
                  </a:ext>
                </a:extLst>
              </p:cNvPr>
              <p:cNvSpPr txBox="1"/>
              <p:nvPr/>
            </p:nvSpPr>
            <p:spPr>
              <a:xfrm>
                <a:off x="539695" y="-92204"/>
                <a:ext cx="855535" cy="44742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59"/>
                  </a:lnSpc>
                </a:pPr>
                <a:r>
                  <a:rPr lang="en-US" sz="600" b="1">
                    <a:solidFill>
                      <a:srgbClr val="F9F9F9"/>
                    </a:solidFill>
                    <a:latin typeface="Aptos" panose="020B0004020202020204" pitchFamily="34" charset="0"/>
                  </a:rPr>
                  <a:t>Loyer</a:t>
                </a:r>
              </a:p>
            </p:txBody>
          </p:sp>
          <p:sp>
            <p:nvSpPr>
              <p:cNvPr id="131" name="Freeform 28">
                <a:extLst>
                  <a:ext uri="{FF2B5EF4-FFF2-40B4-BE49-F238E27FC236}">
                    <a16:creationId xmlns:a16="http://schemas.microsoft.com/office/drawing/2014/main" id="{ADDB30B6-B97F-FA47-A2A8-3F3EC00BEB5A}"/>
                  </a:ext>
                </a:extLst>
              </p:cNvPr>
              <p:cNvSpPr/>
              <p:nvPr/>
            </p:nvSpPr>
            <p:spPr>
              <a:xfrm>
                <a:off x="1716425" y="802518"/>
                <a:ext cx="589888" cy="495365"/>
              </a:xfrm>
              <a:custGeom>
                <a:avLst/>
                <a:gdLst/>
                <a:ahLst/>
                <a:cxnLst/>
                <a:rect l="l" t="t" r="r" b="b"/>
                <a:pathLst>
                  <a:path w="478104" h="427686">
                    <a:moveTo>
                      <a:pt x="0" y="0"/>
                    </a:moveTo>
                    <a:lnTo>
                      <a:pt x="478104" y="0"/>
                    </a:lnTo>
                    <a:lnTo>
                      <a:pt x="478104" y="427687"/>
                    </a:lnTo>
                    <a:lnTo>
                      <a:pt x="0" y="4276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</p:grpSp>
        <p:pic>
          <p:nvPicPr>
            <p:cNvPr id="127" name="Image 126">
              <a:extLst>
                <a:ext uri="{FF2B5EF4-FFF2-40B4-BE49-F238E27FC236}">
                  <a16:creationId xmlns:a16="http://schemas.microsoft.com/office/drawing/2014/main" id="{FD7D32F5-208A-AEF4-7585-7F4150BCD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177" y="676315"/>
              <a:ext cx="373412" cy="480102"/>
            </a:xfrm>
            <a:prstGeom prst="rect">
              <a:avLst/>
            </a:prstGeom>
          </p:spPr>
        </p:pic>
      </p:grpSp>
      <p:sp>
        <p:nvSpPr>
          <p:cNvPr id="137" name="TextBox 27">
            <a:extLst>
              <a:ext uri="{FF2B5EF4-FFF2-40B4-BE49-F238E27FC236}">
                <a16:creationId xmlns:a16="http://schemas.microsoft.com/office/drawing/2014/main" id="{E1F0FFC5-4991-E3E3-F718-311E778ABCC9}"/>
              </a:ext>
            </a:extLst>
          </p:cNvPr>
          <p:cNvSpPr txBox="1"/>
          <p:nvPr/>
        </p:nvSpPr>
        <p:spPr>
          <a:xfrm>
            <a:off x="6398419" y="2227115"/>
            <a:ext cx="274113" cy="146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"/>
              </a:lnSpc>
            </a:pPr>
            <a:r>
              <a:rPr lang="en-US" sz="600" b="1">
                <a:solidFill>
                  <a:srgbClr val="F9F9F9"/>
                </a:solidFill>
                <a:latin typeface="Aptos" panose="020B0004020202020204" pitchFamily="34" charset="0"/>
              </a:rPr>
              <a:t>Loyer</a:t>
            </a:r>
          </a:p>
        </p:txBody>
      </p:sp>
      <p:grpSp>
        <p:nvGrpSpPr>
          <p:cNvPr id="141" name="Groupe 140">
            <a:extLst>
              <a:ext uri="{FF2B5EF4-FFF2-40B4-BE49-F238E27FC236}">
                <a16:creationId xmlns:a16="http://schemas.microsoft.com/office/drawing/2014/main" id="{D6B6E318-8A5D-97F2-998B-C96B1450AE6F}"/>
              </a:ext>
            </a:extLst>
          </p:cNvPr>
          <p:cNvGrpSpPr/>
          <p:nvPr/>
        </p:nvGrpSpPr>
        <p:grpSpPr>
          <a:xfrm>
            <a:off x="6225500" y="2146522"/>
            <a:ext cx="729218" cy="397730"/>
            <a:chOff x="6487741" y="1863656"/>
            <a:chExt cx="972291" cy="530307"/>
          </a:xfrm>
        </p:grpSpPr>
        <p:sp>
          <p:nvSpPr>
            <p:cNvPr id="135" name="Freeform 24">
              <a:extLst>
                <a:ext uri="{FF2B5EF4-FFF2-40B4-BE49-F238E27FC236}">
                  <a16:creationId xmlns:a16="http://schemas.microsoft.com/office/drawing/2014/main" id="{95F17D42-3BD7-392B-B0D1-839FE779C4E7}"/>
                </a:ext>
              </a:extLst>
            </p:cNvPr>
            <p:cNvSpPr/>
            <p:nvPr/>
          </p:nvSpPr>
          <p:spPr>
            <a:xfrm>
              <a:off x="6487741" y="1877386"/>
              <a:ext cx="240756" cy="506677"/>
            </a:xfrm>
            <a:custGeom>
              <a:avLst/>
              <a:gdLst/>
              <a:ahLst/>
              <a:cxnLst/>
              <a:rect l="l" t="t" r="r" b="b"/>
              <a:pathLst>
                <a:path w="563567" h="1161993">
                  <a:moveTo>
                    <a:pt x="0" y="0"/>
                  </a:moveTo>
                  <a:lnTo>
                    <a:pt x="563567" y="0"/>
                  </a:lnTo>
                  <a:lnTo>
                    <a:pt x="563567" y="1161994"/>
                  </a:lnTo>
                  <a:lnTo>
                    <a:pt x="0" y="1161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36" name="Freeform 25">
              <a:extLst>
                <a:ext uri="{FF2B5EF4-FFF2-40B4-BE49-F238E27FC236}">
                  <a16:creationId xmlns:a16="http://schemas.microsoft.com/office/drawing/2014/main" id="{406DB71B-3FE5-2646-2BDA-BFC2747280DA}"/>
                </a:ext>
              </a:extLst>
            </p:cNvPr>
            <p:cNvSpPr/>
            <p:nvPr/>
          </p:nvSpPr>
          <p:spPr>
            <a:xfrm>
              <a:off x="7175357" y="1877386"/>
              <a:ext cx="284675" cy="293747"/>
            </a:xfrm>
            <a:custGeom>
              <a:avLst/>
              <a:gdLst/>
              <a:ahLst/>
              <a:cxnLst/>
              <a:rect l="l" t="t" r="r" b="b"/>
              <a:pathLst>
                <a:path w="666374" h="673666">
                  <a:moveTo>
                    <a:pt x="0" y="0"/>
                  </a:moveTo>
                  <a:lnTo>
                    <a:pt x="666374" y="0"/>
                  </a:lnTo>
                  <a:lnTo>
                    <a:pt x="666374" y="673666"/>
                  </a:lnTo>
                  <a:lnTo>
                    <a:pt x="0" y="673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</a:blip>
              <a:stretch>
                <a:fillRect b="-45903"/>
              </a:stretch>
            </a:blipFill>
          </p:spPr>
          <p:txBody>
            <a:bodyPr/>
            <a:lstStyle/>
            <a:p>
              <a:endParaRPr lang="fr-FR" sz="1350"/>
            </a:p>
          </p:txBody>
        </p:sp>
        <p:pic>
          <p:nvPicPr>
            <p:cNvPr id="134" name="Image 133">
              <a:extLst>
                <a:ext uri="{FF2B5EF4-FFF2-40B4-BE49-F238E27FC236}">
                  <a16:creationId xmlns:a16="http://schemas.microsoft.com/office/drawing/2014/main" id="{4BAD3F66-5C2B-530D-4024-36297DE8F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158" y="1865912"/>
              <a:ext cx="373412" cy="480102"/>
            </a:xfrm>
            <a:prstGeom prst="rect">
              <a:avLst/>
            </a:prstGeom>
          </p:spPr>
        </p:pic>
        <p:sp>
          <p:nvSpPr>
            <p:cNvPr id="139" name="Freeform 93">
              <a:extLst>
                <a:ext uri="{FF2B5EF4-FFF2-40B4-BE49-F238E27FC236}">
                  <a16:creationId xmlns:a16="http://schemas.microsoft.com/office/drawing/2014/main" id="{D56BC9EC-E675-E30D-E5C0-DDE707B1F5FA}"/>
                </a:ext>
              </a:extLst>
            </p:cNvPr>
            <p:cNvSpPr/>
            <p:nvPr/>
          </p:nvSpPr>
          <p:spPr>
            <a:xfrm>
              <a:off x="7172032" y="2105963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320006" h="320006">
                  <a:moveTo>
                    <a:pt x="0" y="0"/>
                  </a:moveTo>
                  <a:lnTo>
                    <a:pt x="320006" y="0"/>
                  </a:lnTo>
                  <a:lnTo>
                    <a:pt x="320006" y="320006"/>
                  </a:lnTo>
                  <a:lnTo>
                    <a:pt x="0" y="32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40" name="Croix 139">
              <a:extLst>
                <a:ext uri="{FF2B5EF4-FFF2-40B4-BE49-F238E27FC236}">
                  <a16:creationId xmlns:a16="http://schemas.microsoft.com/office/drawing/2014/main" id="{968602F2-7AD5-8496-97B7-4EC8305696E7}"/>
                </a:ext>
              </a:extLst>
            </p:cNvPr>
            <p:cNvSpPr/>
            <p:nvPr/>
          </p:nvSpPr>
          <p:spPr>
            <a:xfrm rot="2701539">
              <a:off x="6709424" y="1863656"/>
              <a:ext cx="432000" cy="432000"/>
            </a:xfrm>
            <a:prstGeom prst="plus">
              <a:avLst>
                <a:gd name="adj" fmla="val 4227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DDC7A74E-A06C-2A5A-9E50-B5EC423948A6}"/>
              </a:ext>
            </a:extLst>
          </p:cNvPr>
          <p:cNvGrpSpPr/>
          <p:nvPr/>
        </p:nvGrpSpPr>
        <p:grpSpPr>
          <a:xfrm>
            <a:off x="7326658" y="2146522"/>
            <a:ext cx="729218" cy="397730"/>
            <a:chOff x="6487741" y="1863656"/>
            <a:chExt cx="972291" cy="530307"/>
          </a:xfrm>
        </p:grpSpPr>
        <p:sp>
          <p:nvSpPr>
            <p:cNvPr id="143" name="Freeform 24">
              <a:extLst>
                <a:ext uri="{FF2B5EF4-FFF2-40B4-BE49-F238E27FC236}">
                  <a16:creationId xmlns:a16="http://schemas.microsoft.com/office/drawing/2014/main" id="{CA5830EF-0EAE-33C3-CD6E-970091DCBEE7}"/>
                </a:ext>
              </a:extLst>
            </p:cNvPr>
            <p:cNvSpPr/>
            <p:nvPr/>
          </p:nvSpPr>
          <p:spPr>
            <a:xfrm>
              <a:off x="6487741" y="1877386"/>
              <a:ext cx="240756" cy="506677"/>
            </a:xfrm>
            <a:custGeom>
              <a:avLst/>
              <a:gdLst/>
              <a:ahLst/>
              <a:cxnLst/>
              <a:rect l="l" t="t" r="r" b="b"/>
              <a:pathLst>
                <a:path w="563567" h="1161993">
                  <a:moveTo>
                    <a:pt x="0" y="0"/>
                  </a:moveTo>
                  <a:lnTo>
                    <a:pt x="563567" y="0"/>
                  </a:lnTo>
                  <a:lnTo>
                    <a:pt x="563567" y="1161994"/>
                  </a:lnTo>
                  <a:lnTo>
                    <a:pt x="0" y="1161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44" name="Freeform 25">
              <a:extLst>
                <a:ext uri="{FF2B5EF4-FFF2-40B4-BE49-F238E27FC236}">
                  <a16:creationId xmlns:a16="http://schemas.microsoft.com/office/drawing/2014/main" id="{B073C206-8E37-DA7A-0C89-7D1A450005C8}"/>
                </a:ext>
              </a:extLst>
            </p:cNvPr>
            <p:cNvSpPr/>
            <p:nvPr/>
          </p:nvSpPr>
          <p:spPr>
            <a:xfrm>
              <a:off x="7175357" y="1877386"/>
              <a:ext cx="284675" cy="293747"/>
            </a:xfrm>
            <a:custGeom>
              <a:avLst/>
              <a:gdLst/>
              <a:ahLst/>
              <a:cxnLst/>
              <a:rect l="l" t="t" r="r" b="b"/>
              <a:pathLst>
                <a:path w="666374" h="673666">
                  <a:moveTo>
                    <a:pt x="0" y="0"/>
                  </a:moveTo>
                  <a:lnTo>
                    <a:pt x="666374" y="0"/>
                  </a:lnTo>
                  <a:lnTo>
                    <a:pt x="666374" y="673666"/>
                  </a:lnTo>
                  <a:lnTo>
                    <a:pt x="0" y="673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</a:blip>
              <a:stretch>
                <a:fillRect b="-45903"/>
              </a:stretch>
            </a:blipFill>
          </p:spPr>
          <p:txBody>
            <a:bodyPr/>
            <a:lstStyle/>
            <a:p>
              <a:endParaRPr lang="fr-FR" sz="1350"/>
            </a:p>
          </p:txBody>
        </p:sp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8C316EEF-1C1E-03A2-CE9A-DB0D06DC7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158" y="1865912"/>
              <a:ext cx="373412" cy="480102"/>
            </a:xfrm>
            <a:prstGeom prst="rect">
              <a:avLst/>
            </a:prstGeom>
          </p:spPr>
        </p:pic>
        <p:sp>
          <p:nvSpPr>
            <p:cNvPr id="146" name="Freeform 93">
              <a:extLst>
                <a:ext uri="{FF2B5EF4-FFF2-40B4-BE49-F238E27FC236}">
                  <a16:creationId xmlns:a16="http://schemas.microsoft.com/office/drawing/2014/main" id="{878F89D7-F20B-6F50-2C37-BD75B00AAD28}"/>
                </a:ext>
              </a:extLst>
            </p:cNvPr>
            <p:cNvSpPr/>
            <p:nvPr/>
          </p:nvSpPr>
          <p:spPr>
            <a:xfrm>
              <a:off x="7172032" y="2105963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320006" h="320006">
                  <a:moveTo>
                    <a:pt x="0" y="0"/>
                  </a:moveTo>
                  <a:lnTo>
                    <a:pt x="320006" y="0"/>
                  </a:lnTo>
                  <a:lnTo>
                    <a:pt x="320006" y="320006"/>
                  </a:lnTo>
                  <a:lnTo>
                    <a:pt x="0" y="32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47" name="Croix 146">
              <a:extLst>
                <a:ext uri="{FF2B5EF4-FFF2-40B4-BE49-F238E27FC236}">
                  <a16:creationId xmlns:a16="http://schemas.microsoft.com/office/drawing/2014/main" id="{E73654ED-328F-3E99-1A2C-5C677CBD01FC}"/>
                </a:ext>
              </a:extLst>
            </p:cNvPr>
            <p:cNvSpPr/>
            <p:nvPr/>
          </p:nvSpPr>
          <p:spPr>
            <a:xfrm rot="2701539">
              <a:off x="6709424" y="1863656"/>
              <a:ext cx="432000" cy="432000"/>
            </a:xfrm>
            <a:prstGeom prst="plus">
              <a:avLst>
                <a:gd name="adj" fmla="val 4227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203" name="Groupe 202">
            <a:extLst>
              <a:ext uri="{FF2B5EF4-FFF2-40B4-BE49-F238E27FC236}">
                <a16:creationId xmlns:a16="http://schemas.microsoft.com/office/drawing/2014/main" id="{A3CEF08F-49BA-CA4C-01D9-B1E09293DA09}"/>
              </a:ext>
            </a:extLst>
          </p:cNvPr>
          <p:cNvGrpSpPr/>
          <p:nvPr/>
        </p:nvGrpSpPr>
        <p:grpSpPr>
          <a:xfrm>
            <a:off x="7254942" y="3094836"/>
            <a:ext cx="821207" cy="406697"/>
            <a:chOff x="7860330" y="3113259"/>
            <a:chExt cx="1094942" cy="542262"/>
          </a:xfrm>
        </p:grpSpPr>
        <p:sp>
          <p:nvSpPr>
            <p:cNvPr id="149" name="Freeform 24">
              <a:extLst>
                <a:ext uri="{FF2B5EF4-FFF2-40B4-BE49-F238E27FC236}">
                  <a16:creationId xmlns:a16="http://schemas.microsoft.com/office/drawing/2014/main" id="{DCB3F98A-3E62-F3A3-CCA6-F4DDBFBCEB39}"/>
                </a:ext>
              </a:extLst>
            </p:cNvPr>
            <p:cNvSpPr/>
            <p:nvPr/>
          </p:nvSpPr>
          <p:spPr>
            <a:xfrm>
              <a:off x="7982981" y="3124733"/>
              <a:ext cx="240756" cy="506677"/>
            </a:xfrm>
            <a:custGeom>
              <a:avLst/>
              <a:gdLst/>
              <a:ahLst/>
              <a:cxnLst/>
              <a:rect l="l" t="t" r="r" b="b"/>
              <a:pathLst>
                <a:path w="563567" h="1161993">
                  <a:moveTo>
                    <a:pt x="0" y="0"/>
                  </a:moveTo>
                  <a:lnTo>
                    <a:pt x="563567" y="0"/>
                  </a:lnTo>
                  <a:lnTo>
                    <a:pt x="563567" y="1161994"/>
                  </a:lnTo>
                  <a:lnTo>
                    <a:pt x="0" y="1161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350"/>
            </a:p>
          </p:txBody>
        </p:sp>
        <p:sp>
          <p:nvSpPr>
            <p:cNvPr id="150" name="Freeform 25">
              <a:extLst>
                <a:ext uri="{FF2B5EF4-FFF2-40B4-BE49-F238E27FC236}">
                  <a16:creationId xmlns:a16="http://schemas.microsoft.com/office/drawing/2014/main" id="{7396B82D-8023-4DFB-0CB5-FAA1BC9551B8}"/>
                </a:ext>
              </a:extLst>
            </p:cNvPr>
            <p:cNvSpPr/>
            <p:nvPr/>
          </p:nvSpPr>
          <p:spPr>
            <a:xfrm>
              <a:off x="8670597" y="3124733"/>
              <a:ext cx="284675" cy="293747"/>
            </a:xfrm>
            <a:custGeom>
              <a:avLst/>
              <a:gdLst/>
              <a:ahLst/>
              <a:cxnLst/>
              <a:rect l="l" t="t" r="r" b="b"/>
              <a:pathLst>
                <a:path w="666374" h="673666">
                  <a:moveTo>
                    <a:pt x="0" y="0"/>
                  </a:moveTo>
                  <a:lnTo>
                    <a:pt x="666374" y="0"/>
                  </a:lnTo>
                  <a:lnTo>
                    <a:pt x="666374" y="673666"/>
                  </a:lnTo>
                  <a:lnTo>
                    <a:pt x="0" y="673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/>
              </a:blip>
              <a:stretch>
                <a:fillRect b="-45903"/>
              </a:stretch>
            </a:blipFill>
          </p:spPr>
          <p:txBody>
            <a:bodyPr/>
            <a:lstStyle/>
            <a:p>
              <a:endParaRPr lang="fr-FR" sz="1350"/>
            </a:p>
          </p:txBody>
        </p:sp>
        <p:pic>
          <p:nvPicPr>
            <p:cNvPr id="151" name="Image 150">
              <a:extLst>
                <a:ext uri="{FF2B5EF4-FFF2-40B4-BE49-F238E27FC236}">
                  <a16:creationId xmlns:a16="http://schemas.microsoft.com/office/drawing/2014/main" id="{07FAF1E6-3A2C-6A63-FDA6-64D0AEC30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1398" y="3113259"/>
              <a:ext cx="373412" cy="480102"/>
            </a:xfrm>
            <a:prstGeom prst="rect">
              <a:avLst/>
            </a:prstGeom>
          </p:spPr>
        </p:pic>
        <p:sp>
          <p:nvSpPr>
            <p:cNvPr id="153" name="Croix 152">
              <a:extLst>
                <a:ext uri="{FF2B5EF4-FFF2-40B4-BE49-F238E27FC236}">
                  <a16:creationId xmlns:a16="http://schemas.microsoft.com/office/drawing/2014/main" id="{FA5AD981-DEDD-A717-A3BA-839723BD5F1D}"/>
                </a:ext>
              </a:extLst>
            </p:cNvPr>
            <p:cNvSpPr/>
            <p:nvPr/>
          </p:nvSpPr>
          <p:spPr>
            <a:xfrm rot="2701539">
              <a:off x="7860330" y="3140247"/>
              <a:ext cx="432000" cy="432000"/>
            </a:xfrm>
            <a:prstGeom prst="plus">
              <a:avLst>
                <a:gd name="adj" fmla="val 4227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2B49BECB-5A89-836B-3F22-F252A7B169C6}"/>
                </a:ext>
              </a:extLst>
            </p:cNvPr>
            <p:cNvSpPr/>
            <p:nvPr/>
          </p:nvSpPr>
          <p:spPr>
            <a:xfrm>
              <a:off x="8699106" y="3439521"/>
              <a:ext cx="252000" cy="216000"/>
            </a:xfrm>
            <a:custGeom>
              <a:avLst/>
              <a:gdLst/>
              <a:ahLst/>
              <a:cxnLst/>
              <a:rect l="l" t="t" r="r" b="b"/>
              <a:pathLst>
                <a:path w="478104" h="427686">
                  <a:moveTo>
                    <a:pt x="0" y="0"/>
                  </a:moveTo>
                  <a:lnTo>
                    <a:pt x="478104" y="0"/>
                  </a:lnTo>
                  <a:lnTo>
                    <a:pt x="478104" y="427687"/>
                  </a:lnTo>
                  <a:lnTo>
                    <a:pt x="0" y="427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350"/>
            </a:p>
          </p:txBody>
        </p:sp>
      </p:grpSp>
      <p:grpSp>
        <p:nvGrpSpPr>
          <p:cNvPr id="197" name="Groupe 196">
            <a:extLst>
              <a:ext uri="{FF2B5EF4-FFF2-40B4-BE49-F238E27FC236}">
                <a16:creationId xmlns:a16="http://schemas.microsoft.com/office/drawing/2014/main" id="{38AB4E15-9A30-54C5-A629-0F17420116C1}"/>
              </a:ext>
            </a:extLst>
          </p:cNvPr>
          <p:cNvGrpSpPr/>
          <p:nvPr/>
        </p:nvGrpSpPr>
        <p:grpSpPr>
          <a:xfrm>
            <a:off x="6078877" y="4112030"/>
            <a:ext cx="818672" cy="404357"/>
            <a:chOff x="6292244" y="4214564"/>
            <a:chExt cx="1091562" cy="539143"/>
          </a:xfrm>
        </p:grpSpPr>
        <p:grpSp>
          <p:nvGrpSpPr>
            <p:cNvPr id="156" name="Groupe 155">
              <a:extLst>
                <a:ext uri="{FF2B5EF4-FFF2-40B4-BE49-F238E27FC236}">
                  <a16:creationId xmlns:a16="http://schemas.microsoft.com/office/drawing/2014/main" id="{5D3D5C93-2ADD-AAA6-575C-3D0046870E15}"/>
                </a:ext>
              </a:extLst>
            </p:cNvPr>
            <p:cNvGrpSpPr/>
            <p:nvPr/>
          </p:nvGrpSpPr>
          <p:grpSpPr>
            <a:xfrm>
              <a:off x="6411515" y="4223400"/>
              <a:ext cx="972291" cy="530307"/>
              <a:chOff x="6487741" y="1863656"/>
              <a:chExt cx="972291" cy="530307"/>
            </a:xfrm>
          </p:grpSpPr>
          <p:sp>
            <p:nvSpPr>
              <p:cNvPr id="157" name="Freeform 24">
                <a:extLst>
                  <a:ext uri="{FF2B5EF4-FFF2-40B4-BE49-F238E27FC236}">
                    <a16:creationId xmlns:a16="http://schemas.microsoft.com/office/drawing/2014/main" id="{5F135F5D-C5A3-3DFE-B4C4-E1E784121822}"/>
                  </a:ext>
                </a:extLst>
              </p:cNvPr>
              <p:cNvSpPr/>
              <p:nvPr/>
            </p:nvSpPr>
            <p:spPr>
              <a:xfrm>
                <a:off x="6487741" y="1877386"/>
                <a:ext cx="240756" cy="506677"/>
              </a:xfrm>
              <a:custGeom>
                <a:avLst/>
                <a:gdLst/>
                <a:ahLst/>
                <a:cxnLst/>
                <a:rect l="l" t="t" r="r" b="b"/>
                <a:pathLst>
                  <a:path w="563567" h="1161993">
                    <a:moveTo>
                      <a:pt x="0" y="0"/>
                    </a:moveTo>
                    <a:lnTo>
                      <a:pt x="563567" y="0"/>
                    </a:lnTo>
                    <a:lnTo>
                      <a:pt x="563567" y="1161994"/>
                    </a:lnTo>
                    <a:lnTo>
                      <a:pt x="0" y="116199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58" name="Freeform 25">
                <a:extLst>
                  <a:ext uri="{FF2B5EF4-FFF2-40B4-BE49-F238E27FC236}">
                    <a16:creationId xmlns:a16="http://schemas.microsoft.com/office/drawing/2014/main" id="{4B3E4070-5387-F604-6302-FCE03F76DDCD}"/>
                  </a:ext>
                </a:extLst>
              </p:cNvPr>
              <p:cNvSpPr/>
              <p:nvPr/>
            </p:nvSpPr>
            <p:spPr>
              <a:xfrm>
                <a:off x="7175357" y="1877386"/>
                <a:ext cx="284675" cy="293747"/>
              </a:xfrm>
              <a:custGeom>
                <a:avLst/>
                <a:gdLst/>
                <a:ahLst/>
                <a:cxnLst/>
                <a:rect l="l" t="t" r="r" b="b"/>
                <a:pathLst>
                  <a:path w="666374" h="673666">
                    <a:moveTo>
                      <a:pt x="0" y="0"/>
                    </a:moveTo>
                    <a:lnTo>
                      <a:pt x="666374" y="0"/>
                    </a:lnTo>
                    <a:lnTo>
                      <a:pt x="666374" y="673666"/>
                    </a:lnTo>
                    <a:lnTo>
                      <a:pt x="0" y="6736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50000"/>
                </a:blip>
                <a:stretch>
                  <a:fillRect b="-45903"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pic>
            <p:nvPicPr>
              <p:cNvPr id="159" name="Image 158">
                <a:extLst>
                  <a:ext uri="{FF2B5EF4-FFF2-40B4-BE49-F238E27FC236}">
                    <a16:creationId xmlns:a16="http://schemas.microsoft.com/office/drawing/2014/main" id="{8CC1B9D1-96BE-465D-451D-CFE979BB1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6158" y="1865912"/>
                <a:ext cx="373412" cy="480102"/>
              </a:xfrm>
              <a:prstGeom prst="rect">
                <a:avLst/>
              </a:prstGeom>
            </p:spPr>
          </p:pic>
          <p:sp>
            <p:nvSpPr>
              <p:cNvPr id="160" name="Freeform 93">
                <a:extLst>
                  <a:ext uri="{FF2B5EF4-FFF2-40B4-BE49-F238E27FC236}">
                    <a16:creationId xmlns:a16="http://schemas.microsoft.com/office/drawing/2014/main" id="{E062A5E8-A9D4-D288-DCDE-52C47A12429A}"/>
                  </a:ext>
                </a:extLst>
              </p:cNvPr>
              <p:cNvSpPr/>
              <p:nvPr/>
            </p:nvSpPr>
            <p:spPr>
              <a:xfrm>
                <a:off x="7172032" y="2105963"/>
                <a:ext cx="288000" cy="288000"/>
              </a:xfrm>
              <a:custGeom>
                <a:avLst/>
                <a:gdLst/>
                <a:ahLst/>
                <a:cxnLst/>
                <a:rect l="l" t="t" r="r" b="b"/>
                <a:pathLst>
                  <a:path w="320006" h="320006">
                    <a:moveTo>
                      <a:pt x="0" y="0"/>
                    </a:moveTo>
                    <a:lnTo>
                      <a:pt x="320006" y="0"/>
                    </a:lnTo>
                    <a:lnTo>
                      <a:pt x="320006" y="320006"/>
                    </a:lnTo>
                    <a:lnTo>
                      <a:pt x="0" y="3200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sz="1350"/>
              </a:p>
            </p:txBody>
          </p:sp>
          <p:sp>
            <p:nvSpPr>
              <p:cNvPr id="161" name="Croix 160">
                <a:extLst>
                  <a:ext uri="{FF2B5EF4-FFF2-40B4-BE49-F238E27FC236}">
                    <a16:creationId xmlns:a16="http://schemas.microsoft.com/office/drawing/2014/main" id="{9B450930-9F61-F12E-1FF7-8DDA1641E055}"/>
                  </a:ext>
                </a:extLst>
              </p:cNvPr>
              <p:cNvSpPr/>
              <p:nvPr/>
            </p:nvSpPr>
            <p:spPr>
              <a:xfrm rot="2701539">
                <a:off x="6709424" y="1863656"/>
                <a:ext cx="432000" cy="432000"/>
              </a:xfrm>
              <a:prstGeom prst="plus">
                <a:avLst>
                  <a:gd name="adj" fmla="val 42273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  <p:sp>
          <p:nvSpPr>
            <p:cNvPr id="163" name="Croix 162">
              <a:extLst>
                <a:ext uri="{FF2B5EF4-FFF2-40B4-BE49-F238E27FC236}">
                  <a16:creationId xmlns:a16="http://schemas.microsoft.com/office/drawing/2014/main" id="{54EB3761-5246-2CEF-5E64-845C152F7933}"/>
                </a:ext>
              </a:extLst>
            </p:cNvPr>
            <p:cNvSpPr/>
            <p:nvPr/>
          </p:nvSpPr>
          <p:spPr>
            <a:xfrm rot="2701539">
              <a:off x="6292244" y="4214564"/>
              <a:ext cx="432000" cy="432000"/>
            </a:xfrm>
            <a:prstGeom prst="plus">
              <a:avLst>
                <a:gd name="adj" fmla="val 4227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172" name="Groupe 171">
            <a:extLst>
              <a:ext uri="{FF2B5EF4-FFF2-40B4-BE49-F238E27FC236}">
                <a16:creationId xmlns:a16="http://schemas.microsoft.com/office/drawing/2014/main" id="{6F5BED0F-A476-F50D-9FD8-96C13EA2432E}"/>
              </a:ext>
            </a:extLst>
          </p:cNvPr>
          <p:cNvGrpSpPr/>
          <p:nvPr/>
        </p:nvGrpSpPr>
        <p:grpSpPr>
          <a:xfrm>
            <a:off x="6154949" y="4987976"/>
            <a:ext cx="729218" cy="463914"/>
            <a:chOff x="6393673" y="5403505"/>
            <a:chExt cx="972291" cy="618552"/>
          </a:xfrm>
        </p:grpSpPr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957D1DD3-A333-DE10-19A9-A0FA7BBA6DF1}"/>
                </a:ext>
              </a:extLst>
            </p:cNvPr>
            <p:cNvGrpSpPr/>
            <p:nvPr/>
          </p:nvGrpSpPr>
          <p:grpSpPr>
            <a:xfrm>
              <a:off x="6393673" y="5403505"/>
              <a:ext cx="972291" cy="576626"/>
              <a:chOff x="3658760" y="617840"/>
              <a:chExt cx="972291" cy="576626"/>
            </a:xfrm>
          </p:grpSpPr>
          <p:grpSp>
            <p:nvGrpSpPr>
              <p:cNvPr id="165" name="Group 23">
                <a:extLst>
                  <a:ext uri="{FF2B5EF4-FFF2-40B4-BE49-F238E27FC236}">
                    <a16:creationId xmlns:a16="http://schemas.microsoft.com/office/drawing/2014/main" id="{15FF8AF1-787A-107B-CFFE-EBDE3FA21EF4}"/>
                  </a:ext>
                </a:extLst>
              </p:cNvPr>
              <p:cNvGrpSpPr/>
              <p:nvPr/>
            </p:nvGrpSpPr>
            <p:grpSpPr>
              <a:xfrm>
                <a:off x="3658760" y="617840"/>
                <a:ext cx="972291" cy="576626"/>
                <a:chOff x="0" y="-92204"/>
                <a:chExt cx="2275964" cy="1322410"/>
              </a:xfrm>
            </p:grpSpPr>
            <p:sp>
              <p:nvSpPr>
                <p:cNvPr id="167" name="Freeform 24">
                  <a:extLst>
                    <a:ext uri="{FF2B5EF4-FFF2-40B4-BE49-F238E27FC236}">
                      <a16:creationId xmlns:a16="http://schemas.microsoft.com/office/drawing/2014/main" id="{3DE0ABE4-5674-0E09-202A-85647334EC12}"/>
                    </a:ext>
                  </a:extLst>
                </p:cNvPr>
                <p:cNvSpPr/>
                <p:nvPr/>
              </p:nvSpPr>
              <p:spPr>
                <a:xfrm>
                  <a:off x="0" y="68213"/>
                  <a:ext cx="563567" cy="11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67" h="1161993">
                      <a:moveTo>
                        <a:pt x="0" y="0"/>
                      </a:moveTo>
                      <a:lnTo>
                        <a:pt x="563567" y="0"/>
                      </a:lnTo>
                      <a:lnTo>
                        <a:pt x="563567" y="1161994"/>
                      </a:lnTo>
                      <a:lnTo>
                        <a:pt x="0" y="11619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fr-FR" sz="1350"/>
                </a:p>
              </p:txBody>
            </p:sp>
            <p:sp>
              <p:nvSpPr>
                <p:cNvPr id="168" name="Freeform 25">
                  <a:extLst>
                    <a:ext uri="{FF2B5EF4-FFF2-40B4-BE49-F238E27FC236}">
                      <a16:creationId xmlns:a16="http://schemas.microsoft.com/office/drawing/2014/main" id="{34C38ABD-1AE7-CDB1-9D13-D34B9C76C2B1}"/>
                    </a:ext>
                  </a:extLst>
                </p:cNvPr>
                <p:cNvSpPr/>
                <p:nvPr/>
              </p:nvSpPr>
              <p:spPr>
                <a:xfrm>
                  <a:off x="1609590" y="68213"/>
                  <a:ext cx="666374" cy="67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74" h="673666">
                      <a:moveTo>
                        <a:pt x="0" y="0"/>
                      </a:moveTo>
                      <a:lnTo>
                        <a:pt x="666374" y="0"/>
                      </a:lnTo>
                      <a:lnTo>
                        <a:pt x="666374" y="673666"/>
                      </a:lnTo>
                      <a:lnTo>
                        <a:pt x="0" y="67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alphaModFix amt="50000"/>
                  </a:blip>
                  <a:stretch>
                    <a:fillRect b="-45903"/>
                  </a:stretch>
                </a:blipFill>
              </p:spPr>
              <p:txBody>
                <a:bodyPr/>
                <a:lstStyle/>
                <a:p>
                  <a:endParaRPr lang="fr-FR" sz="1350"/>
                </a:p>
              </p:txBody>
            </p:sp>
            <p:sp>
              <p:nvSpPr>
                <p:cNvPr id="169" name="TextBox 27">
                  <a:extLst>
                    <a:ext uri="{FF2B5EF4-FFF2-40B4-BE49-F238E27FC236}">
                      <a16:creationId xmlns:a16="http://schemas.microsoft.com/office/drawing/2014/main" id="{5528ACDB-0F7D-9894-FBD2-AC624A07130D}"/>
                    </a:ext>
                  </a:extLst>
                </p:cNvPr>
                <p:cNvSpPr txBox="1"/>
                <p:nvPr/>
              </p:nvSpPr>
              <p:spPr>
                <a:xfrm>
                  <a:off x="539695" y="-92204"/>
                  <a:ext cx="855535" cy="44742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1259"/>
                    </a:lnSpc>
                  </a:pPr>
                  <a:r>
                    <a:rPr lang="en-US" sz="600" b="1">
                      <a:solidFill>
                        <a:srgbClr val="F9F9F9"/>
                      </a:solidFill>
                      <a:latin typeface="Aptos" panose="020B0004020202020204" pitchFamily="34" charset="0"/>
                    </a:rPr>
                    <a:t>Loyer</a:t>
                  </a:r>
                </a:p>
              </p:txBody>
            </p:sp>
          </p:grpSp>
          <p:pic>
            <p:nvPicPr>
              <p:cNvPr id="166" name="Image 165">
                <a:extLst>
                  <a:ext uri="{FF2B5EF4-FFF2-40B4-BE49-F238E27FC236}">
                    <a16:creationId xmlns:a16="http://schemas.microsoft.com/office/drawing/2014/main" id="{D1F7E21D-DE7C-F4F4-9C9D-69E1A8435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7177" y="676315"/>
                <a:ext cx="373412" cy="480102"/>
              </a:xfrm>
              <a:prstGeom prst="rect">
                <a:avLst/>
              </a:prstGeom>
            </p:spPr>
          </p:pic>
        </p:grpSp>
        <p:sp>
          <p:nvSpPr>
            <p:cNvPr id="171" name="Freeform 93">
              <a:extLst>
                <a:ext uri="{FF2B5EF4-FFF2-40B4-BE49-F238E27FC236}">
                  <a16:creationId xmlns:a16="http://schemas.microsoft.com/office/drawing/2014/main" id="{95C36D3B-E504-B2EB-5760-3DF573FA762E}"/>
                </a:ext>
              </a:extLst>
            </p:cNvPr>
            <p:cNvSpPr/>
            <p:nvPr/>
          </p:nvSpPr>
          <p:spPr>
            <a:xfrm>
              <a:off x="7077961" y="5734057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320006" h="320006">
                  <a:moveTo>
                    <a:pt x="0" y="0"/>
                  </a:moveTo>
                  <a:lnTo>
                    <a:pt x="320006" y="0"/>
                  </a:lnTo>
                  <a:lnTo>
                    <a:pt x="320006" y="320006"/>
                  </a:lnTo>
                  <a:lnTo>
                    <a:pt x="0" y="32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350"/>
            </a:p>
          </p:txBody>
        </p:sp>
      </p:grpSp>
      <p:grpSp>
        <p:nvGrpSpPr>
          <p:cNvPr id="173" name="Groupe 172">
            <a:extLst>
              <a:ext uri="{FF2B5EF4-FFF2-40B4-BE49-F238E27FC236}">
                <a16:creationId xmlns:a16="http://schemas.microsoft.com/office/drawing/2014/main" id="{DDF7398D-9436-E1C5-B9AE-BE78AE7F5740}"/>
              </a:ext>
            </a:extLst>
          </p:cNvPr>
          <p:cNvGrpSpPr/>
          <p:nvPr/>
        </p:nvGrpSpPr>
        <p:grpSpPr>
          <a:xfrm>
            <a:off x="7327282" y="4987976"/>
            <a:ext cx="729218" cy="463914"/>
            <a:chOff x="6393673" y="5403505"/>
            <a:chExt cx="972291" cy="618552"/>
          </a:xfrm>
        </p:grpSpPr>
        <p:grpSp>
          <p:nvGrpSpPr>
            <p:cNvPr id="174" name="Groupe 173">
              <a:extLst>
                <a:ext uri="{FF2B5EF4-FFF2-40B4-BE49-F238E27FC236}">
                  <a16:creationId xmlns:a16="http://schemas.microsoft.com/office/drawing/2014/main" id="{2B473DF5-5B52-300C-AC9E-03AE46C42634}"/>
                </a:ext>
              </a:extLst>
            </p:cNvPr>
            <p:cNvGrpSpPr/>
            <p:nvPr/>
          </p:nvGrpSpPr>
          <p:grpSpPr>
            <a:xfrm>
              <a:off x="6393673" y="5403505"/>
              <a:ext cx="972291" cy="576626"/>
              <a:chOff x="3658760" y="617840"/>
              <a:chExt cx="972291" cy="576626"/>
            </a:xfrm>
          </p:grpSpPr>
          <p:grpSp>
            <p:nvGrpSpPr>
              <p:cNvPr id="176" name="Group 23">
                <a:extLst>
                  <a:ext uri="{FF2B5EF4-FFF2-40B4-BE49-F238E27FC236}">
                    <a16:creationId xmlns:a16="http://schemas.microsoft.com/office/drawing/2014/main" id="{12D8EA32-7222-6BE3-DCF0-459CB008417A}"/>
                  </a:ext>
                </a:extLst>
              </p:cNvPr>
              <p:cNvGrpSpPr/>
              <p:nvPr/>
            </p:nvGrpSpPr>
            <p:grpSpPr>
              <a:xfrm>
                <a:off x="3658760" y="617840"/>
                <a:ext cx="972291" cy="576626"/>
                <a:chOff x="0" y="-92204"/>
                <a:chExt cx="2275964" cy="1322410"/>
              </a:xfrm>
            </p:grpSpPr>
            <p:sp>
              <p:nvSpPr>
                <p:cNvPr id="178" name="Freeform 24">
                  <a:extLst>
                    <a:ext uri="{FF2B5EF4-FFF2-40B4-BE49-F238E27FC236}">
                      <a16:creationId xmlns:a16="http://schemas.microsoft.com/office/drawing/2014/main" id="{7623BE7D-02B0-6E04-2C20-A7544D20083C}"/>
                    </a:ext>
                  </a:extLst>
                </p:cNvPr>
                <p:cNvSpPr/>
                <p:nvPr/>
              </p:nvSpPr>
              <p:spPr>
                <a:xfrm>
                  <a:off x="0" y="68213"/>
                  <a:ext cx="563567" cy="11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67" h="1161993">
                      <a:moveTo>
                        <a:pt x="0" y="0"/>
                      </a:moveTo>
                      <a:lnTo>
                        <a:pt x="563567" y="0"/>
                      </a:lnTo>
                      <a:lnTo>
                        <a:pt x="563567" y="1161994"/>
                      </a:lnTo>
                      <a:lnTo>
                        <a:pt x="0" y="11619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fr-FR" sz="1350"/>
                </a:p>
              </p:txBody>
            </p:sp>
            <p:sp>
              <p:nvSpPr>
                <p:cNvPr id="179" name="Freeform 25">
                  <a:extLst>
                    <a:ext uri="{FF2B5EF4-FFF2-40B4-BE49-F238E27FC236}">
                      <a16:creationId xmlns:a16="http://schemas.microsoft.com/office/drawing/2014/main" id="{E5F10164-3B97-5107-E0FC-99577C6C9AC4}"/>
                    </a:ext>
                  </a:extLst>
                </p:cNvPr>
                <p:cNvSpPr/>
                <p:nvPr/>
              </p:nvSpPr>
              <p:spPr>
                <a:xfrm>
                  <a:off x="1609590" y="68213"/>
                  <a:ext cx="666374" cy="67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74" h="673666">
                      <a:moveTo>
                        <a:pt x="0" y="0"/>
                      </a:moveTo>
                      <a:lnTo>
                        <a:pt x="666374" y="0"/>
                      </a:lnTo>
                      <a:lnTo>
                        <a:pt x="666374" y="673666"/>
                      </a:lnTo>
                      <a:lnTo>
                        <a:pt x="0" y="67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alphaModFix amt="50000"/>
                  </a:blip>
                  <a:stretch>
                    <a:fillRect b="-45903"/>
                  </a:stretch>
                </a:blipFill>
              </p:spPr>
              <p:txBody>
                <a:bodyPr/>
                <a:lstStyle/>
                <a:p>
                  <a:endParaRPr lang="fr-FR" sz="1350"/>
                </a:p>
              </p:txBody>
            </p:sp>
            <p:sp>
              <p:nvSpPr>
                <p:cNvPr id="180" name="TextBox 27">
                  <a:extLst>
                    <a:ext uri="{FF2B5EF4-FFF2-40B4-BE49-F238E27FC236}">
                      <a16:creationId xmlns:a16="http://schemas.microsoft.com/office/drawing/2014/main" id="{21B1620A-AC68-4B6A-C01C-12C07AD6256A}"/>
                    </a:ext>
                  </a:extLst>
                </p:cNvPr>
                <p:cNvSpPr txBox="1"/>
                <p:nvPr/>
              </p:nvSpPr>
              <p:spPr>
                <a:xfrm>
                  <a:off x="539695" y="-92204"/>
                  <a:ext cx="855535" cy="44742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1259"/>
                    </a:lnSpc>
                  </a:pPr>
                  <a:r>
                    <a:rPr lang="en-US" sz="600" b="1">
                      <a:solidFill>
                        <a:srgbClr val="F9F9F9"/>
                      </a:solidFill>
                      <a:latin typeface="Aptos" panose="020B0004020202020204" pitchFamily="34" charset="0"/>
                    </a:rPr>
                    <a:t>Loyer</a:t>
                  </a:r>
                </a:p>
              </p:txBody>
            </p:sp>
          </p:grpSp>
          <p:pic>
            <p:nvPicPr>
              <p:cNvPr id="177" name="Image 176">
                <a:extLst>
                  <a:ext uri="{FF2B5EF4-FFF2-40B4-BE49-F238E27FC236}">
                    <a16:creationId xmlns:a16="http://schemas.microsoft.com/office/drawing/2014/main" id="{2E833E0B-3612-B117-D6C1-00BFB98D6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7177" y="676315"/>
                <a:ext cx="373412" cy="480102"/>
              </a:xfrm>
              <a:prstGeom prst="rect">
                <a:avLst/>
              </a:prstGeom>
            </p:spPr>
          </p:pic>
        </p:grpSp>
        <p:sp>
          <p:nvSpPr>
            <p:cNvPr id="175" name="Freeform 93">
              <a:extLst>
                <a:ext uri="{FF2B5EF4-FFF2-40B4-BE49-F238E27FC236}">
                  <a16:creationId xmlns:a16="http://schemas.microsoft.com/office/drawing/2014/main" id="{A77B09F7-A670-AA28-75F7-59932841C695}"/>
                </a:ext>
              </a:extLst>
            </p:cNvPr>
            <p:cNvSpPr/>
            <p:nvPr/>
          </p:nvSpPr>
          <p:spPr>
            <a:xfrm>
              <a:off x="7077961" y="5734057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320006" h="320006">
                  <a:moveTo>
                    <a:pt x="0" y="0"/>
                  </a:moveTo>
                  <a:lnTo>
                    <a:pt x="320006" y="0"/>
                  </a:lnTo>
                  <a:lnTo>
                    <a:pt x="320006" y="320006"/>
                  </a:lnTo>
                  <a:lnTo>
                    <a:pt x="0" y="32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350"/>
            </a:p>
          </p:txBody>
        </p:sp>
      </p:grpSp>
      <p:grpSp>
        <p:nvGrpSpPr>
          <p:cNvPr id="181" name="Groupe 180">
            <a:extLst>
              <a:ext uri="{FF2B5EF4-FFF2-40B4-BE49-F238E27FC236}">
                <a16:creationId xmlns:a16="http://schemas.microsoft.com/office/drawing/2014/main" id="{625A67FC-8D0B-C78A-9FCD-D6A954EB75BA}"/>
              </a:ext>
            </a:extLst>
          </p:cNvPr>
          <p:cNvGrpSpPr/>
          <p:nvPr/>
        </p:nvGrpSpPr>
        <p:grpSpPr>
          <a:xfrm>
            <a:off x="8499616" y="4987976"/>
            <a:ext cx="729218" cy="463914"/>
            <a:chOff x="6393673" y="5403505"/>
            <a:chExt cx="972291" cy="618552"/>
          </a:xfrm>
        </p:grpSpPr>
        <p:grpSp>
          <p:nvGrpSpPr>
            <p:cNvPr id="182" name="Groupe 181">
              <a:extLst>
                <a:ext uri="{FF2B5EF4-FFF2-40B4-BE49-F238E27FC236}">
                  <a16:creationId xmlns:a16="http://schemas.microsoft.com/office/drawing/2014/main" id="{6EEFBD78-2E5F-9C3D-3D3A-DBDCE11EED7E}"/>
                </a:ext>
              </a:extLst>
            </p:cNvPr>
            <p:cNvGrpSpPr/>
            <p:nvPr/>
          </p:nvGrpSpPr>
          <p:grpSpPr>
            <a:xfrm>
              <a:off x="6393673" y="5403505"/>
              <a:ext cx="972291" cy="576626"/>
              <a:chOff x="3658760" y="617840"/>
              <a:chExt cx="972291" cy="576626"/>
            </a:xfrm>
          </p:grpSpPr>
          <p:grpSp>
            <p:nvGrpSpPr>
              <p:cNvPr id="184" name="Group 23">
                <a:extLst>
                  <a:ext uri="{FF2B5EF4-FFF2-40B4-BE49-F238E27FC236}">
                    <a16:creationId xmlns:a16="http://schemas.microsoft.com/office/drawing/2014/main" id="{20C8EA33-959B-8446-EABB-1559F95FD1F9}"/>
                  </a:ext>
                </a:extLst>
              </p:cNvPr>
              <p:cNvGrpSpPr/>
              <p:nvPr/>
            </p:nvGrpSpPr>
            <p:grpSpPr>
              <a:xfrm>
                <a:off x="3658760" y="617840"/>
                <a:ext cx="972291" cy="576626"/>
                <a:chOff x="0" y="-92204"/>
                <a:chExt cx="2275964" cy="1322410"/>
              </a:xfrm>
            </p:grpSpPr>
            <p:sp>
              <p:nvSpPr>
                <p:cNvPr id="186" name="Freeform 24">
                  <a:extLst>
                    <a:ext uri="{FF2B5EF4-FFF2-40B4-BE49-F238E27FC236}">
                      <a16:creationId xmlns:a16="http://schemas.microsoft.com/office/drawing/2014/main" id="{464A1291-E06B-9C77-F141-DC51E700B07A}"/>
                    </a:ext>
                  </a:extLst>
                </p:cNvPr>
                <p:cNvSpPr/>
                <p:nvPr/>
              </p:nvSpPr>
              <p:spPr>
                <a:xfrm>
                  <a:off x="0" y="68213"/>
                  <a:ext cx="563567" cy="11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67" h="1161993">
                      <a:moveTo>
                        <a:pt x="0" y="0"/>
                      </a:moveTo>
                      <a:lnTo>
                        <a:pt x="563567" y="0"/>
                      </a:lnTo>
                      <a:lnTo>
                        <a:pt x="563567" y="1161994"/>
                      </a:lnTo>
                      <a:lnTo>
                        <a:pt x="0" y="11619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fr-FR" sz="1350"/>
                </a:p>
              </p:txBody>
            </p:sp>
            <p:sp>
              <p:nvSpPr>
                <p:cNvPr id="187" name="Freeform 25">
                  <a:extLst>
                    <a:ext uri="{FF2B5EF4-FFF2-40B4-BE49-F238E27FC236}">
                      <a16:creationId xmlns:a16="http://schemas.microsoft.com/office/drawing/2014/main" id="{404C7F08-4807-F0ED-792F-F7A103FA7BB7}"/>
                    </a:ext>
                  </a:extLst>
                </p:cNvPr>
                <p:cNvSpPr/>
                <p:nvPr/>
              </p:nvSpPr>
              <p:spPr>
                <a:xfrm>
                  <a:off x="1609590" y="68213"/>
                  <a:ext cx="666374" cy="67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74" h="673666">
                      <a:moveTo>
                        <a:pt x="0" y="0"/>
                      </a:moveTo>
                      <a:lnTo>
                        <a:pt x="666374" y="0"/>
                      </a:lnTo>
                      <a:lnTo>
                        <a:pt x="666374" y="673666"/>
                      </a:lnTo>
                      <a:lnTo>
                        <a:pt x="0" y="67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alphaModFix amt="50000"/>
                  </a:blip>
                  <a:stretch>
                    <a:fillRect b="-45903"/>
                  </a:stretch>
                </a:blipFill>
              </p:spPr>
              <p:txBody>
                <a:bodyPr/>
                <a:lstStyle/>
                <a:p>
                  <a:endParaRPr lang="fr-FR" sz="1350"/>
                </a:p>
              </p:txBody>
            </p:sp>
            <p:sp>
              <p:nvSpPr>
                <p:cNvPr id="188" name="TextBox 27">
                  <a:extLst>
                    <a:ext uri="{FF2B5EF4-FFF2-40B4-BE49-F238E27FC236}">
                      <a16:creationId xmlns:a16="http://schemas.microsoft.com/office/drawing/2014/main" id="{B3CDF3AC-7DF1-9A73-8E78-64FEA3E281AE}"/>
                    </a:ext>
                  </a:extLst>
                </p:cNvPr>
                <p:cNvSpPr txBox="1"/>
                <p:nvPr/>
              </p:nvSpPr>
              <p:spPr>
                <a:xfrm>
                  <a:off x="539695" y="-92204"/>
                  <a:ext cx="855535" cy="44742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1259"/>
                    </a:lnSpc>
                  </a:pPr>
                  <a:r>
                    <a:rPr lang="en-US" sz="600" b="1">
                      <a:solidFill>
                        <a:srgbClr val="F9F9F9"/>
                      </a:solidFill>
                      <a:latin typeface="Aptos" panose="020B0004020202020204" pitchFamily="34" charset="0"/>
                    </a:rPr>
                    <a:t>Loyer</a:t>
                  </a:r>
                </a:p>
              </p:txBody>
            </p:sp>
          </p:grpSp>
          <p:pic>
            <p:nvPicPr>
              <p:cNvPr id="185" name="Image 184">
                <a:extLst>
                  <a:ext uri="{FF2B5EF4-FFF2-40B4-BE49-F238E27FC236}">
                    <a16:creationId xmlns:a16="http://schemas.microsoft.com/office/drawing/2014/main" id="{48EC52E9-9B99-274A-F968-0AF83802C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7177" y="676315"/>
                <a:ext cx="373412" cy="480102"/>
              </a:xfrm>
              <a:prstGeom prst="rect">
                <a:avLst/>
              </a:prstGeom>
            </p:spPr>
          </p:pic>
        </p:grpSp>
        <p:sp>
          <p:nvSpPr>
            <p:cNvPr id="183" name="Freeform 93">
              <a:extLst>
                <a:ext uri="{FF2B5EF4-FFF2-40B4-BE49-F238E27FC236}">
                  <a16:creationId xmlns:a16="http://schemas.microsoft.com/office/drawing/2014/main" id="{FE4944A5-594F-6B9A-B03B-3ADC1E213D6B}"/>
                </a:ext>
              </a:extLst>
            </p:cNvPr>
            <p:cNvSpPr/>
            <p:nvPr/>
          </p:nvSpPr>
          <p:spPr>
            <a:xfrm>
              <a:off x="7077961" y="5734057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320006" h="320006">
                  <a:moveTo>
                    <a:pt x="0" y="0"/>
                  </a:moveTo>
                  <a:lnTo>
                    <a:pt x="320006" y="0"/>
                  </a:lnTo>
                  <a:lnTo>
                    <a:pt x="320006" y="320006"/>
                  </a:lnTo>
                  <a:lnTo>
                    <a:pt x="0" y="32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350"/>
            </a:p>
          </p:txBody>
        </p:sp>
      </p:grp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7C87A098-CFC2-2A14-D7D8-DC8A3FE06C1D}"/>
              </a:ext>
            </a:extLst>
          </p:cNvPr>
          <p:cNvGrpSpPr/>
          <p:nvPr/>
        </p:nvGrpSpPr>
        <p:grpSpPr>
          <a:xfrm>
            <a:off x="9671949" y="4987976"/>
            <a:ext cx="729218" cy="463914"/>
            <a:chOff x="6393673" y="5403505"/>
            <a:chExt cx="972291" cy="618552"/>
          </a:xfrm>
        </p:grpSpPr>
        <p:grpSp>
          <p:nvGrpSpPr>
            <p:cNvPr id="190" name="Groupe 189">
              <a:extLst>
                <a:ext uri="{FF2B5EF4-FFF2-40B4-BE49-F238E27FC236}">
                  <a16:creationId xmlns:a16="http://schemas.microsoft.com/office/drawing/2014/main" id="{DA06606D-8C7F-7294-422E-80BA8AE4C3A1}"/>
                </a:ext>
              </a:extLst>
            </p:cNvPr>
            <p:cNvGrpSpPr/>
            <p:nvPr/>
          </p:nvGrpSpPr>
          <p:grpSpPr>
            <a:xfrm>
              <a:off x="6393673" y="5403505"/>
              <a:ext cx="972291" cy="576626"/>
              <a:chOff x="3658760" y="617840"/>
              <a:chExt cx="972291" cy="576626"/>
            </a:xfrm>
          </p:grpSpPr>
          <p:grpSp>
            <p:nvGrpSpPr>
              <p:cNvPr id="192" name="Group 23">
                <a:extLst>
                  <a:ext uri="{FF2B5EF4-FFF2-40B4-BE49-F238E27FC236}">
                    <a16:creationId xmlns:a16="http://schemas.microsoft.com/office/drawing/2014/main" id="{BA4E97A9-3AB4-1AC3-9A2A-828D964011E4}"/>
                  </a:ext>
                </a:extLst>
              </p:cNvPr>
              <p:cNvGrpSpPr/>
              <p:nvPr/>
            </p:nvGrpSpPr>
            <p:grpSpPr>
              <a:xfrm>
                <a:off x="3658760" y="617840"/>
                <a:ext cx="972291" cy="576626"/>
                <a:chOff x="0" y="-92204"/>
                <a:chExt cx="2275964" cy="1322410"/>
              </a:xfrm>
            </p:grpSpPr>
            <p:sp>
              <p:nvSpPr>
                <p:cNvPr id="194" name="Freeform 24">
                  <a:extLst>
                    <a:ext uri="{FF2B5EF4-FFF2-40B4-BE49-F238E27FC236}">
                      <a16:creationId xmlns:a16="http://schemas.microsoft.com/office/drawing/2014/main" id="{68058020-5F26-7675-AAA0-8AC0EB9EAC1D}"/>
                    </a:ext>
                  </a:extLst>
                </p:cNvPr>
                <p:cNvSpPr/>
                <p:nvPr/>
              </p:nvSpPr>
              <p:spPr>
                <a:xfrm>
                  <a:off x="0" y="68213"/>
                  <a:ext cx="563567" cy="11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67" h="1161993">
                      <a:moveTo>
                        <a:pt x="0" y="0"/>
                      </a:moveTo>
                      <a:lnTo>
                        <a:pt x="563567" y="0"/>
                      </a:lnTo>
                      <a:lnTo>
                        <a:pt x="563567" y="1161994"/>
                      </a:lnTo>
                      <a:lnTo>
                        <a:pt x="0" y="11619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fr-FR" sz="1350"/>
                </a:p>
              </p:txBody>
            </p:sp>
            <p:sp>
              <p:nvSpPr>
                <p:cNvPr id="195" name="Freeform 25">
                  <a:extLst>
                    <a:ext uri="{FF2B5EF4-FFF2-40B4-BE49-F238E27FC236}">
                      <a16:creationId xmlns:a16="http://schemas.microsoft.com/office/drawing/2014/main" id="{F154EB95-81F6-DC4E-2EA3-BEBF9A4CAC36}"/>
                    </a:ext>
                  </a:extLst>
                </p:cNvPr>
                <p:cNvSpPr/>
                <p:nvPr/>
              </p:nvSpPr>
              <p:spPr>
                <a:xfrm>
                  <a:off x="1609590" y="68213"/>
                  <a:ext cx="666374" cy="673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374" h="673666">
                      <a:moveTo>
                        <a:pt x="0" y="0"/>
                      </a:moveTo>
                      <a:lnTo>
                        <a:pt x="666374" y="0"/>
                      </a:lnTo>
                      <a:lnTo>
                        <a:pt x="666374" y="673666"/>
                      </a:lnTo>
                      <a:lnTo>
                        <a:pt x="0" y="6736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alphaModFix amt="50000"/>
                  </a:blip>
                  <a:stretch>
                    <a:fillRect b="-45903"/>
                  </a:stretch>
                </a:blipFill>
              </p:spPr>
              <p:txBody>
                <a:bodyPr/>
                <a:lstStyle/>
                <a:p>
                  <a:endParaRPr lang="fr-FR" sz="1350"/>
                </a:p>
              </p:txBody>
            </p:sp>
            <p:sp>
              <p:nvSpPr>
                <p:cNvPr id="196" name="TextBox 27">
                  <a:extLst>
                    <a:ext uri="{FF2B5EF4-FFF2-40B4-BE49-F238E27FC236}">
                      <a16:creationId xmlns:a16="http://schemas.microsoft.com/office/drawing/2014/main" id="{8CC3F8EE-6380-C138-FC33-E700AD831F1A}"/>
                    </a:ext>
                  </a:extLst>
                </p:cNvPr>
                <p:cNvSpPr txBox="1"/>
                <p:nvPr/>
              </p:nvSpPr>
              <p:spPr>
                <a:xfrm>
                  <a:off x="539695" y="-92204"/>
                  <a:ext cx="855535" cy="44742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1259"/>
                    </a:lnSpc>
                  </a:pPr>
                  <a:r>
                    <a:rPr lang="en-US" sz="600" b="1">
                      <a:solidFill>
                        <a:srgbClr val="F9F9F9"/>
                      </a:solidFill>
                      <a:latin typeface="Aptos" panose="020B0004020202020204" pitchFamily="34" charset="0"/>
                    </a:rPr>
                    <a:t>Loyer</a:t>
                  </a:r>
                </a:p>
              </p:txBody>
            </p:sp>
          </p:grpSp>
          <p:pic>
            <p:nvPicPr>
              <p:cNvPr id="193" name="Image 192">
                <a:extLst>
                  <a:ext uri="{FF2B5EF4-FFF2-40B4-BE49-F238E27FC236}">
                    <a16:creationId xmlns:a16="http://schemas.microsoft.com/office/drawing/2014/main" id="{ABF4349D-5603-ECD4-C7B8-D6D75C556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7177" y="676315"/>
                <a:ext cx="373412" cy="480102"/>
              </a:xfrm>
              <a:prstGeom prst="rect">
                <a:avLst/>
              </a:prstGeom>
            </p:spPr>
          </p:pic>
        </p:grpSp>
        <p:sp>
          <p:nvSpPr>
            <p:cNvPr id="191" name="Freeform 93">
              <a:extLst>
                <a:ext uri="{FF2B5EF4-FFF2-40B4-BE49-F238E27FC236}">
                  <a16:creationId xmlns:a16="http://schemas.microsoft.com/office/drawing/2014/main" id="{8C36B6AB-DEE9-B2E4-680B-3CF55002119E}"/>
                </a:ext>
              </a:extLst>
            </p:cNvPr>
            <p:cNvSpPr/>
            <p:nvPr/>
          </p:nvSpPr>
          <p:spPr>
            <a:xfrm>
              <a:off x="7077961" y="5734057"/>
              <a:ext cx="288000" cy="288000"/>
            </a:xfrm>
            <a:custGeom>
              <a:avLst/>
              <a:gdLst/>
              <a:ahLst/>
              <a:cxnLst/>
              <a:rect l="l" t="t" r="r" b="b"/>
              <a:pathLst>
                <a:path w="320006" h="320006">
                  <a:moveTo>
                    <a:pt x="0" y="0"/>
                  </a:moveTo>
                  <a:lnTo>
                    <a:pt x="320006" y="0"/>
                  </a:lnTo>
                  <a:lnTo>
                    <a:pt x="320006" y="320006"/>
                  </a:lnTo>
                  <a:lnTo>
                    <a:pt x="0" y="320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 sz="1350"/>
            </a:p>
          </p:txBody>
        </p:sp>
      </p:grpSp>
      <p:sp>
        <p:nvSpPr>
          <p:cNvPr id="198" name="ZoneTexte 197">
            <a:extLst>
              <a:ext uri="{FF2B5EF4-FFF2-40B4-BE49-F238E27FC236}">
                <a16:creationId xmlns:a16="http://schemas.microsoft.com/office/drawing/2014/main" id="{62D39993-C378-292E-E276-653F2E6BEAFE}"/>
              </a:ext>
            </a:extLst>
          </p:cNvPr>
          <p:cNvSpPr txBox="1"/>
          <p:nvPr/>
        </p:nvSpPr>
        <p:spPr>
          <a:xfrm>
            <a:off x="6629457" y="1878499"/>
            <a:ext cx="3981394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Caf poursuit le versement de mon aide au logement (AL)</a:t>
            </a:r>
          </a:p>
        </p:txBody>
      </p:sp>
      <p:sp>
        <p:nvSpPr>
          <p:cNvPr id="199" name="ZoneTexte 198">
            <a:extLst>
              <a:ext uri="{FF2B5EF4-FFF2-40B4-BE49-F238E27FC236}">
                <a16:creationId xmlns:a16="http://schemas.microsoft.com/office/drawing/2014/main" id="{D9CD0489-617C-9D6B-F059-602BDAE696B0}"/>
              </a:ext>
            </a:extLst>
          </p:cNvPr>
          <p:cNvSpPr txBox="1"/>
          <p:nvPr/>
        </p:nvSpPr>
        <p:spPr>
          <a:xfrm>
            <a:off x="8393183" y="2800960"/>
            <a:ext cx="2217666" cy="213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88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Caf reprend le versement de mon aide AL</a:t>
            </a:r>
          </a:p>
        </p:txBody>
      </p:sp>
      <p:sp>
        <p:nvSpPr>
          <p:cNvPr id="200" name="ZoneTexte 199">
            <a:extLst>
              <a:ext uri="{FF2B5EF4-FFF2-40B4-BE49-F238E27FC236}">
                <a16:creationId xmlns:a16="http://schemas.microsoft.com/office/drawing/2014/main" id="{8C2709F7-157D-AAFA-ED7A-91DF1532F25F}"/>
              </a:ext>
            </a:extLst>
          </p:cNvPr>
          <p:cNvSpPr txBox="1"/>
          <p:nvPr/>
        </p:nvSpPr>
        <p:spPr>
          <a:xfrm>
            <a:off x="6102211" y="2807675"/>
            <a:ext cx="2217037" cy="213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88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Caf interrompt l’AL sur juillet et août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11387B00-C3AD-C5BA-F063-816078505B99}"/>
              </a:ext>
            </a:extLst>
          </p:cNvPr>
          <p:cNvSpPr txBox="1"/>
          <p:nvPr/>
        </p:nvSpPr>
        <p:spPr>
          <a:xfrm>
            <a:off x="7256141" y="3743674"/>
            <a:ext cx="1053000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75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Maintien AL car loyer payé jusqu’au 31/08</a:t>
            </a:r>
          </a:p>
        </p:txBody>
      </p:sp>
      <p:sp>
        <p:nvSpPr>
          <p:cNvPr id="201" name="ZoneTexte 200">
            <a:extLst>
              <a:ext uri="{FF2B5EF4-FFF2-40B4-BE49-F238E27FC236}">
                <a16:creationId xmlns:a16="http://schemas.microsoft.com/office/drawing/2014/main" id="{98D103B8-8CB6-9DA5-42C3-DD7446CC3808}"/>
              </a:ext>
            </a:extLst>
          </p:cNvPr>
          <p:cNvSpPr txBox="1"/>
          <p:nvPr/>
        </p:nvSpPr>
        <p:spPr>
          <a:xfrm>
            <a:off x="3993055" y="3544495"/>
            <a:ext cx="4269157" cy="207749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déclare avant le 27 juillet, que je quitte mon logement le 15/08 mais que je paie jusqu’au 31/08 </a:t>
            </a:r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id="{C93CC95D-DB00-9C97-73CC-7A399D12C43B}"/>
              </a:ext>
            </a:extLst>
          </p:cNvPr>
          <p:cNvSpPr txBox="1"/>
          <p:nvPr/>
        </p:nvSpPr>
        <p:spPr>
          <a:xfrm>
            <a:off x="8422016" y="3825480"/>
            <a:ext cx="2160000" cy="213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88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Caf interrompt l’ALS dès septembre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CF694582-E356-0BDD-1943-E46FCE886F56}"/>
              </a:ext>
            </a:extLst>
          </p:cNvPr>
          <p:cNvSpPr txBox="1"/>
          <p:nvPr/>
        </p:nvSpPr>
        <p:spPr>
          <a:xfrm>
            <a:off x="6102209" y="4753681"/>
            <a:ext cx="4508640" cy="2135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88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Caf interrompt l’ALS dès juillet</a:t>
            </a: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AAEA41CF-CC68-A456-D86C-D8679E153414}"/>
              </a:ext>
            </a:extLst>
          </p:cNvPr>
          <p:cNvSpPr txBox="1"/>
          <p:nvPr/>
        </p:nvSpPr>
        <p:spPr>
          <a:xfrm>
            <a:off x="3993055" y="4562458"/>
            <a:ext cx="2550013" cy="438582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déclare avant le 27 juillet, que je quitte mon logement le 15/07 et que j’ai  payé mon loyer jusqu’à cette date (prorata)</a:t>
            </a: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942A9423-27F6-33E1-623F-C4F77878612F}"/>
              </a:ext>
            </a:extLst>
          </p:cNvPr>
          <p:cNvSpPr txBox="1"/>
          <p:nvPr/>
        </p:nvSpPr>
        <p:spPr>
          <a:xfrm>
            <a:off x="4003750" y="5488034"/>
            <a:ext cx="2098460" cy="323165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fr-FR"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fr-FR" sz="75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déclare pas </a:t>
            </a:r>
            <a:r>
              <a:rPr lang="fr-FR" sz="7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avant le 27 juillet, que je garde mon logement ni que je continue de payer</a:t>
            </a: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8AB04FC1-BB1A-D7C9-90C2-EB38491FE999}"/>
              </a:ext>
            </a:extLst>
          </p:cNvPr>
          <p:cNvSpPr txBox="1"/>
          <p:nvPr/>
        </p:nvSpPr>
        <p:spPr>
          <a:xfrm>
            <a:off x="6096826" y="5674850"/>
            <a:ext cx="4514024" cy="3348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788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Caf interrompt l’ALS dès juillet en l’absence de déclaration. Mes droits seront de nouveau étudiés dès réception de ma déclaration tardive (téléprocédure ou déclaration sur l’honneur)</a:t>
            </a:r>
          </a:p>
        </p:txBody>
      </p:sp>
      <p:sp>
        <p:nvSpPr>
          <p:cNvPr id="210" name="TextBox 156">
            <a:extLst>
              <a:ext uri="{FF2B5EF4-FFF2-40B4-BE49-F238E27FC236}">
                <a16:creationId xmlns:a16="http://schemas.microsoft.com/office/drawing/2014/main" id="{2C889740-FE76-3FC0-A99E-D87BBE89B8C8}"/>
              </a:ext>
            </a:extLst>
          </p:cNvPr>
          <p:cNvSpPr txBox="1"/>
          <p:nvPr/>
        </p:nvSpPr>
        <p:spPr>
          <a:xfrm>
            <a:off x="701045" y="3374342"/>
            <a:ext cx="227287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1200" b="1" dirty="0">
                <a:solidFill>
                  <a:srgbClr val="003593"/>
                </a:solidFill>
              </a:rPr>
              <a:t>Quelles démarches à réaliser auprès de la Caf avant l'été 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CCA7F38-0FFB-A031-8F65-241B4F12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9010" l="1905" r="94286">
                        <a14:foregroundMark x1="33905" y1="42327" x2="31429" y2="98515"/>
                        <a14:foregroundMark x1="4571" y1="73762" x2="8952" y2="99010"/>
                        <a14:foregroundMark x1="64190" y1="46040" x2="89143" y2="34653"/>
                        <a14:foregroundMark x1="2095" y1="80198" x2="2095" y2="80198"/>
                        <a14:foregroundMark x1="8190" y1="75990" x2="12571" y2="76485"/>
                        <a14:foregroundMark x1="76952" y1="47772" x2="88762" y2="67079"/>
                        <a14:foregroundMark x1="94286" y1="66584" x2="94286" y2="66584"/>
                        <a14:foregroundMark x1="74286" y1="16832" x2="73333" y2="13614"/>
                        <a14:foregroundMark x1="76952" y1="28218" x2="78286" y2="35149"/>
                        <a14:foregroundMark x1="69714" y1="69554" x2="74667" y2="70050"/>
                        <a14:foregroundMark x1="35619" y1="38861" x2="30667" y2="37624"/>
                        <a14:backgroundMark x1="48381" y1="62376" x2="56571" y2="62376"/>
                        <a14:backgroundMark x1="16571" y1="83168" x2="20190" y2="811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5" y="1199615"/>
            <a:ext cx="1435059" cy="110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595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B83F7-F0D5-8069-F1B2-BF9BBEAB5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8B7D340-4599-C05A-321A-8281F95CB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8659" y="1722335"/>
            <a:ext cx="10984994" cy="41953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algn="l"/>
            <a:r>
              <a:rPr lang="fr-FR" sz="1800" dirty="0">
                <a:solidFill>
                  <a:srgbClr val="4F68A0"/>
                </a:solidFill>
                <a:latin typeface="+mj-lt"/>
              </a:rPr>
              <a:t>Vous accompagnez les étudiants en :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rgbClr val="4F68A0"/>
                </a:solidFill>
                <a:latin typeface="+mj-lt"/>
              </a:rPr>
              <a:t>Informant sur leurs droits,</a:t>
            </a:r>
          </a:p>
          <a:p>
            <a:pPr marL="285750" indent="-285750" algn="l">
              <a:buFontTx/>
              <a:buChar char="-"/>
            </a:pPr>
            <a:r>
              <a:rPr lang="fr-FR" sz="1800" dirty="0">
                <a:solidFill>
                  <a:srgbClr val="4F68A0"/>
                </a:solidFill>
                <a:latin typeface="+mj-lt"/>
              </a:rPr>
              <a:t>Les aidant à créer leur compte Caf,</a:t>
            </a:r>
          </a:p>
          <a:p>
            <a:pPr marL="285750" indent="-285750">
              <a:buFontTx/>
              <a:buChar char="-"/>
            </a:pPr>
            <a:r>
              <a:rPr lang="fr-FR" sz="1800">
                <a:solidFill>
                  <a:srgbClr val="4F68A0"/>
                </a:solidFill>
                <a:latin typeface="+mj-lt"/>
              </a:rPr>
              <a:t>Les sensibilisant à la déclaration de conservation logement durant l'été</a:t>
            </a:r>
            <a:endParaRPr lang="fr-FR" sz="1800">
              <a:solidFill>
                <a:srgbClr val="4F68A0"/>
              </a:solidFill>
              <a:latin typeface="+mj-lt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fr-FR" sz="1800">
                <a:solidFill>
                  <a:srgbClr val="4F68A0"/>
                </a:solidFill>
                <a:latin typeface="+mj-lt"/>
              </a:rPr>
              <a:t>Anticipant les impacts de la réforme de l'aide au logement pour les étudiants étrangers</a:t>
            </a:r>
            <a:endParaRPr lang="fr-FR" sz="1800">
              <a:solidFill>
                <a:srgbClr val="4F68A0"/>
              </a:solidFill>
              <a:latin typeface="+mj-lt"/>
              <a:cs typeface="Arial" panose="020B0604020202020204"/>
            </a:endParaRPr>
          </a:p>
          <a:p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pPr lvl="0"/>
            <a:r>
              <a:rPr lang="fr-FR" sz="1800" dirty="0">
                <a:solidFill>
                  <a:srgbClr val="4F68A0"/>
                </a:solidFill>
                <a:latin typeface="+mj-lt"/>
              </a:rPr>
              <a:t>           Votre rôle est essentiel pour sécuriser les démarches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3E4AB6-D054-480F-74DE-EAFA8D328E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EB9B837C-F6B8-B9EF-177C-F8876F5E5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</p:spPr>
        <p:txBody>
          <a:bodyPr/>
          <a:lstStyle/>
          <a:p>
            <a:r>
              <a:rPr lang="fr-FR"/>
              <a:t>04	 Accompagnement et contacts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3EE83D-CC5B-8679-9A35-FEEA471DE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9" y="4350667"/>
            <a:ext cx="652257" cy="6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05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5ED13-2004-E59B-64DA-7FC34269B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534F56-50FD-F073-1838-9B1CA314CA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8659" y="1722335"/>
            <a:ext cx="10984994" cy="4195347"/>
          </a:xfrm>
        </p:spPr>
        <p:txBody>
          <a:bodyPr>
            <a:normAutofit/>
          </a:bodyPr>
          <a:lstStyle/>
          <a:p>
            <a:pPr algn="l"/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r>
              <a:rPr lang="fr-FR" dirty="0"/>
              <a:t>Ligne dédiée logement :</a:t>
            </a:r>
          </a:p>
          <a:p>
            <a:r>
              <a:rPr lang="fr-FR" dirty="0"/>
              <a:t>0 969 32 52 52 </a:t>
            </a:r>
          </a:p>
          <a:p>
            <a:endParaRPr lang="fr-FR" dirty="0"/>
          </a:p>
          <a:p>
            <a:r>
              <a:rPr lang="fr-FR" dirty="0"/>
              <a:t>Caf.fr </a:t>
            </a:r>
          </a:p>
          <a:p>
            <a:endParaRPr lang="fr-FR" dirty="0"/>
          </a:p>
          <a:p>
            <a:r>
              <a:rPr lang="fr-FR" dirty="0"/>
              <a:t>Application Caf – Mon Compte</a:t>
            </a:r>
          </a:p>
          <a:p>
            <a:endParaRPr lang="fr-FR" dirty="0"/>
          </a:p>
          <a:p>
            <a:r>
              <a:rPr lang="fr-FR" dirty="0"/>
              <a:t>       Les étudiants peuvent réaliser toutes les démarches en ligne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5282780-9B79-ACF4-EC55-C143035429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DDB3CE46-8049-2388-9569-28B79E56F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824"/>
            <a:ext cx="11196000" cy="1114817"/>
          </a:xfrm>
        </p:spPr>
        <p:txBody>
          <a:bodyPr/>
          <a:lstStyle/>
          <a:p>
            <a:r>
              <a:rPr lang="fr-FR"/>
              <a:t>04       Accompagnement et contact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751A07-5FFE-A06A-AB32-25354613D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584" y="3429000"/>
            <a:ext cx="647790" cy="3048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65044B8-6795-E2F2-D984-B271B7D3B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846" y="4128524"/>
            <a:ext cx="450858" cy="4508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EFA055-166A-58E1-6AB0-699C9F2F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9" y="5015965"/>
            <a:ext cx="459323" cy="4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71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CE72D-4ED0-700B-645C-CD6A10FBD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64118B3-43E9-B59D-7C11-B463E367E3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4163" y="2349662"/>
            <a:ext cx="10984994" cy="3105565"/>
          </a:xfrm>
        </p:spPr>
        <p:txBody>
          <a:bodyPr>
            <a:normAutofit/>
          </a:bodyPr>
          <a:lstStyle/>
          <a:p>
            <a:endParaRPr lang="fr-FR" b="1" u="sng" dirty="0"/>
          </a:p>
          <a:p>
            <a:endParaRPr lang="fr-FR" dirty="0"/>
          </a:p>
          <a:p>
            <a:endParaRPr lang="fr-FR" dirty="0"/>
          </a:p>
          <a:p>
            <a:pPr lvl="0" algn="just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E873EA4-4E68-D9C0-DC3F-7E7CC1925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57F855A-5EF3-3A6A-EE08-DA5F345B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 Caf du Doubs</a:t>
            </a: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CA60C178-3BE7-DDBC-475A-67D4AE9C1016}"/>
              </a:ext>
            </a:extLst>
          </p:cNvPr>
          <p:cNvSpPr txBox="1">
            <a:spLocks/>
          </p:cNvSpPr>
          <p:nvPr/>
        </p:nvSpPr>
        <p:spPr>
          <a:xfrm>
            <a:off x="498659" y="1722335"/>
            <a:ext cx="10984994" cy="4195347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dirty="0">
              <a:solidFill>
                <a:srgbClr val="4F68A0"/>
              </a:solidFill>
              <a:latin typeface="+mj-lt"/>
            </a:endParaRPr>
          </a:p>
          <a:p>
            <a:r>
              <a:rPr lang="fr-FR" dirty="0"/>
              <a:t>Anticiper les démarches permet :</a:t>
            </a:r>
          </a:p>
          <a:p>
            <a:pPr marL="342900" indent="-342900">
              <a:buFontTx/>
              <a:buChar char="-"/>
            </a:pPr>
            <a:r>
              <a:rPr lang="fr-FR"/>
              <a:t>d’éviter les ruptures de droits et les indus,</a:t>
            </a:r>
            <a:endParaRPr lang="fr-FR"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fr-FR" dirty="0"/>
              <a:t>de sécuriser la situation des étudiants.</a:t>
            </a:r>
          </a:p>
          <a:p>
            <a:r>
              <a:rPr lang="fr-FR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647293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1772816" y="2834640"/>
            <a:ext cx="8294915" cy="23905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b="1" dirty="0">
              <a:solidFill>
                <a:schemeClr val="bg1"/>
              </a:solidFill>
            </a:endParaRPr>
          </a:p>
          <a:p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1400" b="1" dirty="0">
                <a:solidFill>
                  <a:schemeClr val="bg1"/>
                </a:solidFill>
              </a:rPr>
              <a:t>                                           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Pour nous contacter: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partenaires.cpam-doubs@assurance-maladie.fr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4000" y="2022869"/>
            <a:ext cx="11178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MERCI POUR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56583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81CEA45-05D4-CB4E-BEA0-1DC13266B5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solidFill>
            <a:srgbClr val="DCE8FC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4EA64-0F84-0941-B3B0-25EA8189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6500" dirty="0">
                <a:solidFill>
                  <a:schemeClr val="tx1"/>
                </a:solidFill>
              </a:rPr>
              <a:t>01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483834-EFCD-8F42-A0D9-DA01BF0B5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8" y="3000049"/>
            <a:ext cx="9746100" cy="1692000"/>
          </a:xfrm>
        </p:spPr>
        <p:txBody>
          <a:bodyPr>
            <a:normAutofit/>
          </a:bodyPr>
          <a:lstStyle/>
          <a:p>
            <a:r>
              <a:rPr lang="fr-FR" sz="3600" dirty="0" err="1">
                <a:solidFill>
                  <a:schemeClr val="tx1"/>
                </a:solidFill>
              </a:rPr>
              <a:t>PrÉPARATION</a:t>
            </a:r>
            <a:r>
              <a:rPr lang="fr-FR" sz="3600" dirty="0">
                <a:solidFill>
                  <a:schemeClr val="tx1"/>
                </a:solidFill>
              </a:rPr>
              <a:t> AUX DÉMARCHES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C7B00D-FA02-4E72-88EA-D386F984E9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5D04570-7BD5-D644-B245-27D149BA57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7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98660" y="494824"/>
            <a:ext cx="9543949" cy="864421"/>
          </a:xfrm>
        </p:spPr>
        <p:txBody>
          <a:bodyPr/>
          <a:lstStyle/>
          <a:p>
            <a:r>
              <a:rPr lang="fr-FR" dirty="0"/>
              <a:t>Parcours d’ACCOMPAGNEMENT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05283" y="2125972"/>
            <a:ext cx="1935125" cy="646331"/>
          </a:xfrm>
          <a:prstGeom prst="rect">
            <a:avLst/>
          </a:prstGeom>
          <a:solidFill>
            <a:srgbClr val="FE007F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Préparation </a:t>
            </a:r>
          </a:p>
          <a:p>
            <a:r>
              <a:rPr lang="fr-FR" b="1" dirty="0">
                <a:solidFill>
                  <a:schemeClr val="bg1"/>
                </a:solidFill>
              </a:rPr>
              <a:t>aux démarches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303229" y="2265503"/>
            <a:ext cx="1862465" cy="646331"/>
          </a:xfrm>
          <a:prstGeom prst="rect">
            <a:avLst/>
          </a:prstGeom>
          <a:solidFill>
            <a:srgbClr val="FE007F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Réalisation des démarches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042609" y="2228087"/>
            <a:ext cx="2113167" cy="923330"/>
          </a:xfrm>
          <a:prstGeom prst="rect">
            <a:avLst/>
          </a:prstGeom>
          <a:solidFill>
            <a:srgbClr val="FE007F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Intégration dans le parcours de soins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874573" y="4553283"/>
            <a:ext cx="2037904" cy="646331"/>
          </a:xfrm>
          <a:prstGeom prst="rect">
            <a:avLst/>
          </a:prstGeom>
          <a:solidFill>
            <a:srgbClr val="FE007F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Informations sur les démarches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91641" y="4860921"/>
            <a:ext cx="1935125" cy="646331"/>
          </a:xfrm>
          <a:prstGeom prst="rect">
            <a:avLst/>
          </a:prstGeom>
          <a:solidFill>
            <a:srgbClr val="FE007F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Sécurisation</a:t>
            </a:r>
          </a:p>
          <a:p>
            <a:r>
              <a:rPr lang="fr-FR" b="1" dirty="0">
                <a:solidFill>
                  <a:schemeClr val="bg1"/>
                </a:solidFill>
              </a:rPr>
              <a:t>des démarches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08570" y="3834437"/>
            <a:ext cx="2028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2"/>
                </a:solidFill>
              </a:rPr>
              <a:t>Réalisée avant l’arrivée par les établissements:</a:t>
            </a:r>
          </a:p>
          <a:p>
            <a:r>
              <a:rPr lang="fr-FR" sz="1400" i="1" dirty="0">
                <a:solidFill>
                  <a:schemeClr val="bg2"/>
                </a:solidFill>
              </a:rPr>
              <a:t>Envoi d’un mail aux étudiants les informant du site etudiant.etranger.ameli.fr et des documents à préparer pour l’affiliation.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169006" y="4019852"/>
            <a:ext cx="1935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2"/>
                </a:solidFill>
              </a:rPr>
              <a:t>Inciter les étudiants à les réaliser </a:t>
            </a:r>
            <a:r>
              <a:rPr lang="fr-FR" sz="1400" b="1" i="1" dirty="0">
                <a:solidFill>
                  <a:schemeClr val="bg2"/>
                </a:solidFill>
              </a:rPr>
              <a:t>en une seule fois.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591641" y="5588950"/>
            <a:ext cx="1935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2"/>
                </a:solidFill>
              </a:rPr>
              <a:t>Identifier les étudiants en difficulté et proposer un parcours attentionné.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920252" y="3942158"/>
            <a:ext cx="1935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2"/>
                </a:solidFill>
              </a:rPr>
              <a:t>Informer sur l’obtention du NIA et du NIR et son impact sur </a:t>
            </a:r>
            <a:r>
              <a:rPr lang="fr-FR" sz="1400" i="1" dirty="0" err="1">
                <a:solidFill>
                  <a:schemeClr val="bg2"/>
                </a:solidFill>
              </a:rPr>
              <a:t>dde</a:t>
            </a:r>
            <a:r>
              <a:rPr lang="fr-FR" sz="1400" i="1" dirty="0">
                <a:solidFill>
                  <a:schemeClr val="bg2"/>
                </a:solidFill>
              </a:rPr>
              <a:t> CV, ouverture du compte </a:t>
            </a:r>
            <a:r>
              <a:rPr lang="fr-FR" sz="1400" i="1" dirty="0" err="1">
                <a:solidFill>
                  <a:schemeClr val="bg2"/>
                </a:solidFill>
              </a:rPr>
              <a:t>ameli</a:t>
            </a:r>
            <a:r>
              <a:rPr lang="fr-FR" sz="1400" i="1" dirty="0">
                <a:solidFill>
                  <a:schemeClr val="bg2"/>
                </a:solidFill>
              </a:rPr>
              <a:t>, accès aux soins et sensibilisation à la complémentaire et C2S.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1461969" y="3022870"/>
            <a:ext cx="9186531" cy="1652914"/>
          </a:xfrm>
          <a:custGeom>
            <a:avLst/>
            <a:gdLst>
              <a:gd name="connsiteX0" fmla="*/ 0 w 8527392"/>
              <a:gd name="connsiteY0" fmla="*/ 343881 h 1652914"/>
              <a:gd name="connsiteX1" fmla="*/ 393405 w 8527392"/>
              <a:gd name="connsiteY1" fmla="*/ 67434 h 1652914"/>
              <a:gd name="connsiteX2" fmla="*/ 1903228 w 8527392"/>
              <a:gd name="connsiteY2" fmla="*/ 1183853 h 1652914"/>
              <a:gd name="connsiteX3" fmla="*/ 2307265 w 8527392"/>
              <a:gd name="connsiteY3" fmla="*/ 1205118 h 1652914"/>
              <a:gd name="connsiteX4" fmla="*/ 3997842 w 8527392"/>
              <a:gd name="connsiteY4" fmla="*/ 184392 h 1652914"/>
              <a:gd name="connsiteX5" fmla="*/ 4412512 w 8527392"/>
              <a:gd name="connsiteY5" fmla="*/ 141862 h 1652914"/>
              <a:gd name="connsiteX6" fmla="*/ 5964865 w 8527392"/>
              <a:gd name="connsiteY6" fmla="*/ 1651685 h 1652914"/>
              <a:gd name="connsiteX7" fmla="*/ 8102009 w 8527392"/>
              <a:gd name="connsiteY7" fmla="*/ 397043 h 1652914"/>
              <a:gd name="connsiteX8" fmla="*/ 8527312 w 8527392"/>
              <a:gd name="connsiteY8" fmla="*/ 311983 h 165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7392" h="1652914">
                <a:moveTo>
                  <a:pt x="0" y="343881"/>
                </a:moveTo>
                <a:cubicBezTo>
                  <a:pt x="38100" y="135660"/>
                  <a:pt x="76200" y="-72561"/>
                  <a:pt x="393405" y="67434"/>
                </a:cubicBezTo>
                <a:cubicBezTo>
                  <a:pt x="710610" y="207429"/>
                  <a:pt x="1584251" y="994239"/>
                  <a:pt x="1903228" y="1183853"/>
                </a:cubicBezTo>
                <a:cubicBezTo>
                  <a:pt x="2222205" y="1373467"/>
                  <a:pt x="1958163" y="1371695"/>
                  <a:pt x="2307265" y="1205118"/>
                </a:cubicBezTo>
                <a:cubicBezTo>
                  <a:pt x="2656367" y="1038541"/>
                  <a:pt x="3646968" y="361601"/>
                  <a:pt x="3997842" y="184392"/>
                </a:cubicBezTo>
                <a:cubicBezTo>
                  <a:pt x="4348716" y="7183"/>
                  <a:pt x="4084675" y="-102687"/>
                  <a:pt x="4412512" y="141862"/>
                </a:cubicBezTo>
                <a:cubicBezTo>
                  <a:pt x="4740349" y="386411"/>
                  <a:pt x="5349949" y="1609155"/>
                  <a:pt x="5964865" y="1651685"/>
                </a:cubicBezTo>
                <a:cubicBezTo>
                  <a:pt x="6579781" y="1694215"/>
                  <a:pt x="7674935" y="620327"/>
                  <a:pt x="8102009" y="397043"/>
                </a:cubicBezTo>
                <a:cubicBezTo>
                  <a:pt x="8529083" y="173759"/>
                  <a:pt x="8528197" y="242871"/>
                  <a:pt x="8527312" y="3119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169819" y="2911834"/>
            <a:ext cx="606055" cy="606056"/>
          </a:xfrm>
          <a:prstGeom prst="ellipse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8" name="Ellipse 27"/>
          <p:cNvSpPr/>
          <p:nvPr/>
        </p:nvSpPr>
        <p:spPr>
          <a:xfrm>
            <a:off x="3476841" y="3863188"/>
            <a:ext cx="606055" cy="606056"/>
          </a:xfrm>
          <a:prstGeom prst="ellipse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9" name="Ellipse 28"/>
          <p:cNvSpPr/>
          <p:nvPr/>
        </p:nvSpPr>
        <p:spPr>
          <a:xfrm>
            <a:off x="5752208" y="2954104"/>
            <a:ext cx="606055" cy="606056"/>
          </a:xfrm>
          <a:prstGeom prst="ellipse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30" name="Ellipse 29"/>
          <p:cNvSpPr/>
          <p:nvPr/>
        </p:nvSpPr>
        <p:spPr>
          <a:xfrm>
            <a:off x="8096689" y="4152460"/>
            <a:ext cx="606055" cy="606056"/>
          </a:xfrm>
          <a:prstGeom prst="ellipse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31" name="Ellipse 30"/>
          <p:cNvSpPr/>
          <p:nvPr/>
        </p:nvSpPr>
        <p:spPr>
          <a:xfrm>
            <a:off x="10382301" y="3257132"/>
            <a:ext cx="606055" cy="606056"/>
          </a:xfrm>
          <a:prstGeom prst="ellipse">
            <a:avLst/>
          </a:prstGeom>
          <a:solidFill>
            <a:srgbClr val="FE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925962" y="5298301"/>
            <a:ext cx="1935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2"/>
                </a:solidFill>
              </a:rPr>
              <a:t>Mise à disposition d’une boite à outils.</a:t>
            </a:r>
          </a:p>
          <a:p>
            <a:r>
              <a:rPr lang="fr-FR" sz="1400" i="1" dirty="0">
                <a:solidFill>
                  <a:schemeClr val="bg2"/>
                </a:solidFill>
              </a:rPr>
              <a:t>Avec relais aux étudiants.</a:t>
            </a:r>
          </a:p>
        </p:txBody>
      </p:sp>
      <p:cxnSp>
        <p:nvCxnSpPr>
          <p:cNvPr id="34" name="Connecteur droit 33"/>
          <p:cNvCxnSpPr/>
          <p:nvPr/>
        </p:nvCxnSpPr>
        <p:spPr>
          <a:xfrm>
            <a:off x="2541666" y="1665242"/>
            <a:ext cx="0" cy="4659388"/>
          </a:xfrm>
          <a:prstGeom prst="line">
            <a:avLst/>
          </a:prstGeom>
          <a:ln>
            <a:solidFill>
              <a:srgbClr val="FE0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01225" y="1438983"/>
            <a:ext cx="229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bg2">
                    <a:lumMod val="50000"/>
                  </a:schemeClr>
                </a:solidFill>
              </a:rPr>
              <a:t>Juillet-Août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9676212" y="1454602"/>
            <a:ext cx="229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chemeClr val="bg2">
                    <a:lumMod val="50000"/>
                  </a:schemeClr>
                </a:solidFill>
              </a:rPr>
              <a:t>Septembre- décembre</a:t>
            </a:r>
          </a:p>
          <a:p>
            <a:endParaRPr lang="fr-FR" sz="1400" i="1" dirty="0">
              <a:solidFill>
                <a:srgbClr val="FE007F"/>
              </a:solidFill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9635806" y="1651067"/>
            <a:ext cx="0" cy="4673563"/>
          </a:xfrm>
          <a:prstGeom prst="line">
            <a:avLst/>
          </a:prstGeom>
          <a:ln>
            <a:solidFill>
              <a:srgbClr val="FE0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7288615" y="1698774"/>
            <a:ext cx="0" cy="4684692"/>
          </a:xfrm>
          <a:prstGeom prst="line">
            <a:avLst/>
          </a:prstGeom>
          <a:ln>
            <a:solidFill>
              <a:srgbClr val="FE0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4942364" y="1733107"/>
            <a:ext cx="0" cy="4478060"/>
          </a:xfrm>
          <a:prstGeom prst="line">
            <a:avLst/>
          </a:prstGeom>
          <a:ln>
            <a:solidFill>
              <a:srgbClr val="FE0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718385" y="1441476"/>
            <a:ext cx="2122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bg2">
                    <a:lumMod val="50000"/>
                  </a:schemeClr>
                </a:solidFill>
              </a:rPr>
              <a:t>Août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035933" y="1497178"/>
            <a:ext cx="185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bg2">
                    <a:lumMod val="50000"/>
                  </a:schemeClr>
                </a:solidFill>
              </a:rPr>
              <a:t>Fin août-septembre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7470252" y="1443969"/>
            <a:ext cx="185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bg2">
                    <a:lumMod val="50000"/>
                  </a:schemeClr>
                </a:solidFill>
              </a:rPr>
              <a:t>Septembre-Octobre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247527" y="195727"/>
            <a:ext cx="1891492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      Etudiants</a:t>
            </a:r>
          </a:p>
          <a:p>
            <a:endParaRPr lang="fr-FR" sz="1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      Etablissements</a:t>
            </a:r>
          </a:p>
          <a:p>
            <a:endParaRPr lang="fr-FR" sz="1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1400" b="1" dirty="0">
                <a:solidFill>
                  <a:schemeClr val="bg2">
                    <a:lumMod val="50000"/>
                  </a:schemeClr>
                </a:solidFill>
              </a:rPr>
              <a:t>      CPAM</a:t>
            </a:r>
          </a:p>
        </p:txBody>
      </p:sp>
      <p:sp>
        <p:nvSpPr>
          <p:cNvPr id="5" name="Ellipse 4"/>
          <p:cNvSpPr/>
          <p:nvPr/>
        </p:nvSpPr>
        <p:spPr>
          <a:xfrm>
            <a:off x="10382301" y="244548"/>
            <a:ext cx="207331" cy="2262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10382301" y="605814"/>
            <a:ext cx="207331" cy="2262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0382300" y="949851"/>
            <a:ext cx="207331" cy="2262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94159" y="2160633"/>
            <a:ext cx="207331" cy="2262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204904" y="2502761"/>
            <a:ext cx="207331" cy="2262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2606429" y="4957821"/>
            <a:ext cx="207331" cy="2262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608605" y="4593164"/>
            <a:ext cx="207331" cy="2262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9726288" y="2289466"/>
            <a:ext cx="207331" cy="2262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9712922" y="2796604"/>
            <a:ext cx="207331" cy="2262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4977808" y="2515732"/>
            <a:ext cx="207331" cy="2262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7326713" y="5070954"/>
            <a:ext cx="207331" cy="22626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4977803" y="2222871"/>
            <a:ext cx="207331" cy="2262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7326712" y="4797389"/>
            <a:ext cx="207331" cy="2262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7333156" y="5362683"/>
            <a:ext cx="207331" cy="2262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53773" y="6383466"/>
            <a:ext cx="989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2">
                    <a:lumMod val="50000"/>
                  </a:schemeClr>
                </a:solidFill>
              </a:rPr>
              <a:t>Avant l’arrivée 		Après l’arrivée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94159" y="6663036"/>
            <a:ext cx="9726093" cy="0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53268" y="6489116"/>
            <a:ext cx="0" cy="205326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4977802" y="2796604"/>
            <a:ext cx="207331" cy="2262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61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aux démarches</a:t>
            </a:r>
          </a:p>
        </p:txBody>
      </p:sp>
      <p:sp>
        <p:nvSpPr>
          <p:cNvPr id="8" name="Google Shape;722;p92"/>
          <p:cNvSpPr txBox="1">
            <a:spLocks noGrp="1"/>
          </p:cNvSpPr>
          <p:nvPr>
            <p:ph type="body" idx="4294967295"/>
          </p:nvPr>
        </p:nvSpPr>
        <p:spPr>
          <a:xfrm>
            <a:off x="579693" y="2346390"/>
            <a:ext cx="10420662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>
              <a:buClr>
                <a:schemeClr val="dk2"/>
              </a:buClr>
              <a:buSzPts val="1800"/>
            </a:pPr>
            <a:r>
              <a:rPr lang="fr-FR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Documents à préparer :</a:t>
            </a:r>
          </a:p>
          <a:p>
            <a:pPr marL="228600" lvl="0">
              <a:buClr>
                <a:schemeClr val="dk2"/>
              </a:buClr>
              <a:buSzPts val="1800"/>
            </a:pPr>
            <a:r>
              <a:rPr lang="fr-FR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endParaRPr lang="fr-FR" dirty="0"/>
          </a:p>
          <a:p>
            <a:pPr marL="571500" lvl="0" indent="-342900"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Passeport en cours de validité,</a:t>
            </a:r>
            <a:endParaRPr lang="fr-FR" dirty="0"/>
          </a:p>
          <a:p>
            <a:pPr marL="571500" lvl="0" indent="-342900"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Acte de naissance </a:t>
            </a:r>
            <a:r>
              <a:rPr lang="fr-FR" dirty="0">
                <a:solidFill>
                  <a:schemeClr val="dk1"/>
                </a:solidFill>
                <a:cs typeface="Arial"/>
              </a:rPr>
              <a:t>de moins d’un an</a:t>
            </a:r>
            <a:r>
              <a:rPr lang="fr-FR" dirty="0">
                <a:solidFill>
                  <a:schemeClr val="dk1"/>
                </a:solidFill>
                <a:cs typeface="Arial"/>
                <a:sym typeface="Arial"/>
              </a:rPr>
              <a:t>,</a:t>
            </a:r>
            <a:endParaRPr lang="fr-FR" dirty="0">
              <a:solidFill>
                <a:schemeClr val="dk1"/>
              </a:solidFill>
              <a:cs typeface="Arial"/>
            </a:endParaRPr>
          </a:p>
          <a:p>
            <a:pPr marL="571500" lvl="0" indent="-342900"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Une adresse en France,</a:t>
            </a:r>
            <a:endParaRPr lang="fr-FR" dirty="0"/>
          </a:p>
          <a:p>
            <a:pPr marL="571500" lvl="0" indent="-342900"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Un Visa étudiant</a:t>
            </a:r>
            <a:r>
              <a:rPr lang="fr-FR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fr-FR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en cours de validité,</a:t>
            </a:r>
            <a:endParaRPr lang="fr-FR" dirty="0"/>
          </a:p>
          <a:p>
            <a:pPr marL="571500" lvl="0" indent="-342900"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Une Autorisation parentale </a:t>
            </a:r>
            <a:r>
              <a:rPr lang="fr-FR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pour les </a:t>
            </a:r>
            <a:r>
              <a:rPr lang="fr-FR" dirty="0">
                <a:solidFill>
                  <a:schemeClr val="tx1"/>
                </a:solidFill>
                <a:sym typeface="Arial"/>
              </a:rPr>
              <a:t>mineurs de moins de 16 ans</a:t>
            </a:r>
          </a:p>
          <a:p>
            <a:pPr marL="571500" lvl="0" indent="-342900">
              <a:buClr>
                <a:schemeClr val="dk2"/>
              </a:buClr>
              <a:buSzPts val="1800"/>
              <a:buFont typeface="Arial"/>
              <a:buChar char="•"/>
            </a:pPr>
            <a:r>
              <a:rPr lang="fr-FR" dirty="0">
                <a:solidFill>
                  <a:schemeClr val="tx1"/>
                </a:solidFill>
                <a:sym typeface="Arial"/>
              </a:rPr>
              <a:t>Déclaration de ressources (attestation sur l’honneur) </a:t>
            </a:r>
            <a:r>
              <a:rPr lang="fr-FR" b="1" u="sng" dirty="0">
                <a:solidFill>
                  <a:schemeClr val="tx1"/>
                </a:solidFill>
                <a:sym typeface="Arial"/>
              </a:rPr>
              <a:t>pour les ressortissants de l’UE uniquement.</a:t>
            </a:r>
            <a:endParaRPr lang="fr-FR" b="1" u="sng" dirty="0">
              <a:solidFill>
                <a:schemeClr val="tx1"/>
              </a:solidFill>
            </a:endParaRPr>
          </a:p>
          <a:p>
            <a:endParaRPr dirty="0"/>
          </a:p>
        </p:txBody>
      </p:sp>
      <p:sp>
        <p:nvSpPr>
          <p:cNvPr id="10" name="ZoneTexte 9"/>
          <p:cNvSpPr txBox="1"/>
          <p:nvPr/>
        </p:nvSpPr>
        <p:spPr>
          <a:xfrm>
            <a:off x="498659" y="1735290"/>
            <a:ext cx="1119599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Préparer l’arrivée en France </a:t>
            </a:r>
          </a:p>
        </p:txBody>
      </p:sp>
      <p:pic>
        <p:nvPicPr>
          <p:cNvPr id="11" name="Google Shape;736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9918" y="2739379"/>
            <a:ext cx="1822389" cy="121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737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9918" y="4229959"/>
            <a:ext cx="1822389" cy="1059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55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aux démarches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8659" y="1735290"/>
            <a:ext cx="1119599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 arrivant en France </a:t>
            </a:r>
          </a:p>
        </p:txBody>
      </p:sp>
      <p:sp>
        <p:nvSpPr>
          <p:cNvPr id="2" name="Google Shape;722;p92">
            <a:extLst>
              <a:ext uri="{FF2B5EF4-FFF2-40B4-BE49-F238E27FC236}">
                <a16:creationId xmlns:a16="http://schemas.microsoft.com/office/drawing/2014/main" id="{31A8D94C-4678-E1C3-95F4-D5EA5F028143}"/>
              </a:ext>
            </a:extLst>
          </p:cNvPr>
          <p:cNvSpPr txBox="1">
            <a:spLocks/>
          </p:cNvSpPr>
          <p:nvPr/>
        </p:nvSpPr>
        <p:spPr>
          <a:xfrm>
            <a:off x="1640709" y="2624017"/>
            <a:ext cx="10420662" cy="3086235"/>
          </a:xfrm>
          <a:prstGeom prst="rect">
            <a:avLst/>
          </a:prstGeom>
          <a:noFill/>
          <a:ln w="3175"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/>
                </a:solidFill>
              </a:rPr>
              <a:t>Obtenir l’attestation d’inscription pour l’année universitaire.</a:t>
            </a:r>
          </a:p>
          <a:p>
            <a:endParaRPr lang="fr-FR" dirty="0"/>
          </a:p>
          <a:p>
            <a:r>
              <a:rPr lang="fr-FR" dirty="0">
                <a:solidFill>
                  <a:schemeClr val="tx1"/>
                </a:solidFill>
              </a:rPr>
              <a:t>Obtenir un RIB (français ou étranger).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dk1"/>
                </a:solidFill>
              </a:rPr>
              <a:t>Faire les démarches auprès de la préfecture ou du site administration-etrangers-en-france.interieur.gouv.fr pour l’obtention d’un titre de séjour.</a:t>
            </a:r>
          </a:p>
          <a:p>
            <a:endParaRPr lang="fr-FR" dirty="0">
              <a:solidFill>
                <a:schemeClr val="dk1"/>
              </a:solidFill>
            </a:endParaRPr>
          </a:p>
          <a:p>
            <a:r>
              <a:rPr lang="fr-FR" dirty="0">
                <a:solidFill>
                  <a:schemeClr val="dk1"/>
                </a:solidFill>
              </a:rPr>
              <a:t>Disposer d’un email et d’un N° de téléphone français.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5AD262-2918-83D9-AFFF-2CC4B5651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69" y="2706134"/>
            <a:ext cx="369332" cy="3693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B1FF9A-15F9-980F-B5C2-CB4A16B70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69" y="3476853"/>
            <a:ext cx="369332" cy="3693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223239D-EB67-FCB4-8E7F-7AEF63E22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469" y="4273972"/>
            <a:ext cx="369332" cy="369332"/>
          </a:xfrm>
          <a:prstGeom prst="rect">
            <a:avLst/>
          </a:prstGeom>
        </p:spPr>
      </p:pic>
      <p:pic>
        <p:nvPicPr>
          <p:cNvPr id="14" name="Google Shape;750;p94">
            <a:extLst>
              <a:ext uri="{FF2B5EF4-FFF2-40B4-BE49-F238E27FC236}">
                <a16:creationId xmlns:a16="http://schemas.microsoft.com/office/drawing/2014/main" id="{A74F55A0-F629-F547-6724-764D8B9AFB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71651" y="3086713"/>
            <a:ext cx="2223007" cy="114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EF8929D-E618-9B64-6389-BBC417816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410" y="5258803"/>
            <a:ext cx="399154" cy="3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2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aux démarches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8659" y="1735290"/>
            <a:ext cx="1119599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ETUDIANTS DE L’UNION EUROPÉENNE AVEC CEAM</a:t>
            </a:r>
          </a:p>
        </p:txBody>
      </p:sp>
      <p:sp>
        <p:nvSpPr>
          <p:cNvPr id="5" name="Google Shape;788;p97">
            <a:extLst>
              <a:ext uri="{FF2B5EF4-FFF2-40B4-BE49-F238E27FC236}">
                <a16:creationId xmlns:a16="http://schemas.microsoft.com/office/drawing/2014/main" id="{58F76021-2255-215C-7F3C-1D3DF4AE5B98}"/>
              </a:ext>
            </a:extLst>
          </p:cNvPr>
          <p:cNvSpPr txBox="1">
            <a:spLocks/>
          </p:cNvSpPr>
          <p:nvPr/>
        </p:nvSpPr>
        <p:spPr>
          <a:xfrm>
            <a:off x="563283" y="2251061"/>
            <a:ext cx="11233248" cy="401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ts val="1800"/>
            </a:pPr>
            <a:endParaRPr lang="fr-FR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SzPts val="1800"/>
            </a:pPr>
            <a:r>
              <a:rPr lang="fr-FR" dirty="0">
                <a:solidFill>
                  <a:schemeClr val="dk1"/>
                </a:solidFill>
              </a:rPr>
              <a:t>Pour les ressortissants de l’UE ou de la Suisse, </a:t>
            </a:r>
          </a:p>
          <a:p>
            <a:pPr>
              <a:spcBef>
                <a:spcPts val="0"/>
              </a:spcBef>
              <a:buSzPts val="1800"/>
            </a:pPr>
            <a:r>
              <a:rPr lang="fr-FR" dirty="0">
                <a:solidFill>
                  <a:schemeClr val="dk1"/>
                </a:solidFill>
              </a:rPr>
              <a:t>possibilité de demander à l’organisme de protection sociale </a:t>
            </a:r>
          </a:p>
          <a:p>
            <a:pPr>
              <a:spcBef>
                <a:spcPts val="0"/>
              </a:spcBef>
              <a:buSzPts val="1800"/>
            </a:pPr>
            <a:r>
              <a:rPr lang="fr-FR" dirty="0">
                <a:solidFill>
                  <a:schemeClr val="dk1"/>
                </a:solidFill>
              </a:rPr>
              <a:t>du pays d’origine une </a:t>
            </a:r>
            <a:r>
              <a:rPr lang="fr-FR" b="1" dirty="0">
                <a:solidFill>
                  <a:schemeClr val="dk1"/>
                </a:solidFill>
              </a:rPr>
              <a:t>carte européenne d’assurance maladie</a:t>
            </a:r>
            <a:r>
              <a:rPr lang="fr-FR" dirty="0">
                <a:solidFill>
                  <a:schemeClr val="dk1"/>
                </a:solidFill>
              </a:rPr>
              <a:t> (CEAM). </a:t>
            </a:r>
          </a:p>
          <a:p>
            <a:pPr>
              <a:buSzPts val="1800"/>
            </a:pPr>
            <a:endParaRPr lang="fr-FR" dirty="0">
              <a:solidFill>
                <a:schemeClr val="dk1"/>
              </a:solidFill>
            </a:endParaRPr>
          </a:p>
          <a:p>
            <a:pPr>
              <a:buSzPts val="1800"/>
            </a:pPr>
            <a:r>
              <a:rPr lang="fr-FR" dirty="0">
                <a:solidFill>
                  <a:schemeClr val="dk1"/>
                </a:solidFill>
              </a:rPr>
              <a:t>Dès lors qu’elle est valable au moins jusqu’à la fin de l’année universitaire, cet organisme continue de prendre en charge les remboursements. En cas de maladie</a:t>
            </a:r>
            <a:r>
              <a:rPr lang="fr-FR" b="1" dirty="0">
                <a:solidFill>
                  <a:schemeClr val="dk1"/>
                </a:solidFill>
              </a:rPr>
              <a:t>, </a:t>
            </a:r>
            <a:r>
              <a:rPr lang="fr-FR" b="1" dirty="0">
                <a:solidFill>
                  <a:schemeClr val="tx1"/>
                </a:solidFill>
              </a:rPr>
              <a:t>l’étudiant aura à s’acquitter du </a:t>
            </a:r>
            <a:r>
              <a:rPr lang="fr-FR" b="1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ticket modérateur</a:t>
            </a:r>
            <a:r>
              <a:rPr lang="fr-FR" dirty="0">
                <a:solidFill>
                  <a:schemeClr val="tx1"/>
                </a:solidFill>
              </a:rPr>
              <a:t>, sur présentation de cette carte ou du certificat </a:t>
            </a:r>
          </a:p>
          <a:p>
            <a:pPr>
              <a:spcBef>
                <a:spcPts val="0"/>
              </a:spcBef>
              <a:buSzPts val="1800"/>
            </a:pPr>
            <a:r>
              <a:rPr lang="fr-FR" dirty="0">
                <a:solidFill>
                  <a:schemeClr val="tx1"/>
                </a:solidFill>
              </a:rPr>
              <a:t>provisoire de délivrance de celle-ci aux professionnels et établissements de santé. </a:t>
            </a:r>
          </a:p>
          <a:p>
            <a:pPr>
              <a:buSzPts val="1800"/>
            </a:pPr>
            <a:endParaRPr lang="fr-FR" dirty="0">
              <a:solidFill>
                <a:srgbClr val="FF0000"/>
              </a:solidFill>
            </a:endParaRPr>
          </a:p>
          <a:p>
            <a:pPr>
              <a:buSzPts val="1800"/>
            </a:pPr>
            <a:r>
              <a:rPr lang="fr-FR" b="1" i="1" dirty="0">
                <a:solidFill>
                  <a:schemeClr val="dk1"/>
                </a:solidFill>
              </a:rPr>
              <a:t>	</a:t>
            </a:r>
          </a:p>
          <a:p>
            <a:pPr>
              <a:buSzPts val="1800"/>
            </a:pPr>
            <a:r>
              <a:rPr lang="fr-FR" b="1" i="1" dirty="0">
                <a:solidFill>
                  <a:schemeClr val="dk1"/>
                </a:solidFill>
              </a:rPr>
              <a:t>	</a:t>
            </a:r>
            <a:r>
              <a:rPr lang="fr-FR" b="1" i="1" u="sng" dirty="0">
                <a:solidFill>
                  <a:schemeClr val="dk1"/>
                </a:solidFill>
              </a:rPr>
              <a:t>Pas besoin de s’inscrire sur le site etudiant-etranger.ameli.fr.</a:t>
            </a:r>
            <a:endParaRPr lang="fr-FR" u="sng" dirty="0"/>
          </a:p>
          <a:p>
            <a:pPr marL="457200" indent="-228600">
              <a:buSzPts val="1800"/>
            </a:pP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C020BFD-665D-19D8-FD11-9E3A8C370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40" y="5816959"/>
            <a:ext cx="450857" cy="4508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048904D-4BF0-6410-8EC1-06A85F88E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5393">
            <a:off x="9205469" y="2381469"/>
            <a:ext cx="2301976" cy="15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5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aux démarches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8659" y="1735290"/>
            <a:ext cx="1119599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ETUDIANTS NÉO CALÉDONIENS</a:t>
            </a:r>
          </a:p>
        </p:txBody>
      </p:sp>
      <p:sp>
        <p:nvSpPr>
          <p:cNvPr id="5" name="Google Shape;788;p97">
            <a:extLst>
              <a:ext uri="{FF2B5EF4-FFF2-40B4-BE49-F238E27FC236}">
                <a16:creationId xmlns:a16="http://schemas.microsoft.com/office/drawing/2014/main" id="{58F76021-2255-215C-7F3C-1D3DF4AE5B98}"/>
              </a:ext>
            </a:extLst>
          </p:cNvPr>
          <p:cNvSpPr txBox="1">
            <a:spLocks/>
          </p:cNvSpPr>
          <p:nvPr/>
        </p:nvSpPr>
        <p:spPr>
          <a:xfrm>
            <a:off x="563283" y="2251061"/>
            <a:ext cx="11233248" cy="42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2300" dirty="0">
                <a:solidFill>
                  <a:schemeClr val="dk1"/>
                </a:solidFill>
              </a:rPr>
              <a:t>Les étudiants néo calédoniens, </a:t>
            </a:r>
            <a:r>
              <a:rPr lang="fr-FR" sz="2300" b="1" dirty="0">
                <a:solidFill>
                  <a:schemeClr val="dk1"/>
                </a:solidFill>
              </a:rPr>
              <a:t>de nationalité française</a:t>
            </a:r>
            <a:r>
              <a:rPr lang="fr-FR" sz="2300" dirty="0">
                <a:solidFill>
                  <a:schemeClr val="dk1"/>
                </a:solidFill>
              </a:rPr>
              <a:t>, né en Nouvelle-Calédonie doivent demander leur immatriculation auprès de la CAFAT* avant de partir. (</a:t>
            </a:r>
            <a:r>
              <a:rPr lang="fr-FR" sz="2300" dirty="0"/>
              <a:t>Caisse de Compensation des prestations familiales, des accidents du travail et de prévoyance des travailleurs de Nouvelle-Calédonie).</a:t>
            </a:r>
            <a:endParaRPr lang="fr-FR" sz="23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endParaRPr lang="fr-FR" sz="23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</a:pPr>
            <a:r>
              <a:rPr lang="fr-FR" sz="2300" dirty="0">
                <a:solidFill>
                  <a:schemeClr val="dk1"/>
                </a:solidFill>
              </a:rPr>
              <a:t>Les étudiants néo calédoniens, </a:t>
            </a:r>
            <a:r>
              <a:rPr lang="fr-FR" sz="2300" b="1" dirty="0">
                <a:solidFill>
                  <a:schemeClr val="dk1"/>
                </a:solidFill>
              </a:rPr>
              <a:t>de nationalité étrangère ou européenne </a:t>
            </a:r>
            <a:r>
              <a:rPr lang="fr-FR" sz="2300" dirty="0">
                <a:solidFill>
                  <a:schemeClr val="dk1"/>
                </a:solidFill>
              </a:rPr>
              <a:t>(hors France), non nés en Nouvelle Calédonie et qui n’ont pas de numéro de sécurité sociale, doivent adresser leurs documents à la CPAM de leur lieu de résidence.</a:t>
            </a:r>
          </a:p>
          <a:p>
            <a:endParaRPr lang="fr-FR" sz="1400" dirty="0">
              <a:solidFill>
                <a:schemeClr val="dk1"/>
              </a:solidFill>
            </a:endParaRPr>
          </a:p>
          <a:p>
            <a:r>
              <a:rPr lang="fr-FR" sz="1200" dirty="0">
                <a:solidFill>
                  <a:schemeClr val="dk1"/>
                </a:solidFill>
              </a:rPr>
              <a:t>	</a:t>
            </a:r>
            <a:r>
              <a:rPr lang="fr-FR" sz="2000" dirty="0">
                <a:solidFill>
                  <a:schemeClr val="dk1"/>
                </a:solidFill>
              </a:rPr>
              <a:t>Les pièces nécessaires à l'inscription sont les suivantes :</a:t>
            </a:r>
          </a:p>
          <a:p>
            <a:pPr marL="1527175" lvl="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dk1"/>
                </a:solidFill>
              </a:rPr>
              <a:t>le formulaire S 1106 </a:t>
            </a:r>
            <a:r>
              <a:rPr lang="fr-FR" sz="2000" dirty="0">
                <a:hlinkClick r:id="rId3"/>
              </a:rPr>
              <a:t>Demande d'ouverture de droits à l'Assurance Maladie</a:t>
            </a:r>
            <a:r>
              <a:rPr lang="fr-FR" sz="2000" dirty="0">
                <a:solidFill>
                  <a:schemeClr val="dk1"/>
                </a:solidFill>
              </a:rPr>
              <a:t>,</a:t>
            </a:r>
          </a:p>
          <a:p>
            <a:pPr marL="1527175" lvl="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dk1"/>
                </a:solidFill>
              </a:rPr>
              <a:t>une pièce d’identité,</a:t>
            </a:r>
          </a:p>
          <a:p>
            <a:pPr marL="1527175" lvl="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dk1"/>
                </a:solidFill>
              </a:rPr>
              <a:t>un acte de naissance ou un extrait du livret de famille comportant la filiation,</a:t>
            </a:r>
          </a:p>
          <a:p>
            <a:pPr marL="1527175" lvl="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dk1"/>
                </a:solidFill>
              </a:rPr>
              <a:t>le certificat d’inscription auprès d’un établissement d’enseignement supérieur, accepté en lieu et place du certificat de scolarité,</a:t>
            </a:r>
          </a:p>
          <a:p>
            <a:pPr marL="1527175" lvl="0" indent="-34290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dk1"/>
                </a:solidFill>
              </a:rPr>
              <a:t>un relevé d'identité bancaire (RIB).</a:t>
            </a:r>
          </a:p>
          <a:p>
            <a:pPr lvl="0" algn="just"/>
            <a:endParaRPr lang="fr-FR" sz="1000" dirty="0"/>
          </a:p>
          <a:p>
            <a:pPr>
              <a:buSzPts val="1800"/>
            </a:pPr>
            <a:r>
              <a:rPr lang="fr-FR" b="1" i="1" dirty="0">
                <a:solidFill>
                  <a:schemeClr val="dk1"/>
                </a:solidFill>
              </a:rPr>
              <a:t>	</a:t>
            </a:r>
            <a:r>
              <a:rPr lang="fr-FR" sz="2900" b="1" i="1" u="sng" dirty="0">
                <a:solidFill>
                  <a:schemeClr val="dk1"/>
                </a:solidFill>
              </a:rPr>
              <a:t>Pas d’inscription sur le site etudiant-etranger.ameli.fr.</a:t>
            </a:r>
            <a:endParaRPr lang="fr-FR" sz="2900" u="sng" dirty="0"/>
          </a:p>
          <a:p>
            <a:pPr marL="457200" indent="-228600">
              <a:buSzPts val="1800"/>
            </a:pP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C020BFD-665D-19D8-FD11-9E3A8C370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40" y="5716446"/>
            <a:ext cx="450857" cy="4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37752"/>
      </p:ext>
    </p:extLst>
  </p:cSld>
  <p:clrMapOvr>
    <a:masterClrMapping/>
  </p:clrMapOvr>
</p:sld>
</file>

<file path=ppt/theme/theme1.xml><?xml version="1.0" encoding="utf-8"?>
<a:theme xmlns:a="http://schemas.openxmlformats.org/drawingml/2006/main" name="déc2020-MASQUE PPT de l'Assurance Maladie Réseau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déc2020-MASQUE PPT de l'Assurance Maladie Réseau</Template>
  <TotalTime>7671</TotalTime>
  <Words>2536</Words>
  <Application>Microsoft Office PowerPoint</Application>
  <PresentationFormat>Grand écran</PresentationFormat>
  <Paragraphs>491</Paragraphs>
  <Slides>37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7" baseType="lpstr">
      <vt:lpstr>Aptos</vt:lpstr>
      <vt:lpstr>Arial</vt:lpstr>
      <vt:lpstr>Calibri</vt:lpstr>
      <vt:lpstr>Dreaming Outloud Script Pro</vt:lpstr>
      <vt:lpstr>Mic 32 New Rg</vt:lpstr>
      <vt:lpstr>Roboto</vt:lpstr>
      <vt:lpstr>Roboto Bold</vt:lpstr>
      <vt:lpstr>Symbol</vt:lpstr>
      <vt:lpstr>Wingdings</vt:lpstr>
      <vt:lpstr>déc2020-MASQUE PPT de l'Assurance Maladie Réseau</vt:lpstr>
      <vt:lpstr>Présentation PowerPoint</vt:lpstr>
      <vt:lpstr>INTRODUCTION: OBJECTIF DU WEBINAIRE</vt:lpstr>
      <vt:lpstr>Présentation PowerPoint</vt:lpstr>
      <vt:lpstr>Présentation PowerPoint</vt:lpstr>
      <vt:lpstr>Parcours d’ACCOMPAGNEMENT</vt:lpstr>
      <vt:lpstr>Préparation aux démarches</vt:lpstr>
      <vt:lpstr>Préparation aux démarches</vt:lpstr>
      <vt:lpstr>Préparation aux démarches</vt:lpstr>
      <vt:lpstr>Préparation aux démarches</vt:lpstr>
      <vt:lpstr>Présentation PowerPoint</vt:lpstr>
      <vt:lpstr>02 inscription sur le site etudiant-etranger.ameli.fr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02 dÉlais</vt:lpstr>
      <vt:lpstr>Présentation PowerPoint</vt:lpstr>
      <vt:lpstr>03 intégration dans le parcours de soins</vt:lpstr>
      <vt:lpstr>03 intégration dans le parcours de soins</vt:lpstr>
      <vt:lpstr>Présentation PowerPoint</vt:lpstr>
      <vt:lpstr>03 EN CAS DE DIFFICULTÉ</vt:lpstr>
      <vt:lpstr>03 PERMANENCES CPAM</vt:lpstr>
      <vt:lpstr>03 ameli.fr</vt:lpstr>
      <vt:lpstr>INTRODUCTION Caf du Doubs</vt:lpstr>
      <vt:lpstr>Présentation PowerPoint</vt:lpstr>
      <vt:lpstr>01 OUVERTURE DES DROITS</vt:lpstr>
      <vt:lpstr>02 AIDES AU LOGEMENT</vt:lpstr>
      <vt:lpstr>02 AIDES AU LOGEMENT</vt:lpstr>
      <vt:lpstr>02 AIDES AU LOGEMENT</vt:lpstr>
      <vt:lpstr>02 AIDES AU LOGEMENT</vt:lpstr>
      <vt:lpstr>03  DEMARCHES A REALISER</vt:lpstr>
      <vt:lpstr>Présentation PowerPoint</vt:lpstr>
      <vt:lpstr>04  Accompagnement et contacts</vt:lpstr>
      <vt:lpstr>04       Accompagnement et contact</vt:lpstr>
      <vt:lpstr>CONCLUSION Caf du Doubs</vt:lpstr>
      <vt:lpstr>Présentation PowerPoint</vt:lpstr>
    </vt:vector>
  </TitlesOfParts>
  <Company>CNAMTS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 ppt</dc:title>
  <dc:creator>BERGER JEAN LUC (CPAM DOUBS)</dc:creator>
  <cp:lastModifiedBy>PIVIDOR LYDIE (CPAM DOUBS)</cp:lastModifiedBy>
  <cp:revision>458</cp:revision>
  <cp:lastPrinted>2026-06-22T08:45:59Z</cp:lastPrinted>
  <dcterms:created xsi:type="dcterms:W3CDTF">2020-12-28T13:22:12Z</dcterms:created>
  <dcterms:modified xsi:type="dcterms:W3CDTF">2026-06-26T06:44:45Z</dcterms:modified>
</cp:coreProperties>
</file>