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3750" r:id="rId2"/>
  </p:sldMasterIdLst>
  <p:notesMasterIdLst>
    <p:notesMasterId r:id="rId52"/>
  </p:notesMasterIdLst>
  <p:handoutMasterIdLst>
    <p:handoutMasterId r:id="rId53"/>
  </p:handoutMasterIdLst>
  <p:sldIdLst>
    <p:sldId id="518" r:id="rId3"/>
    <p:sldId id="495" r:id="rId4"/>
    <p:sldId id="456" r:id="rId5"/>
    <p:sldId id="542" r:id="rId6"/>
    <p:sldId id="543" r:id="rId7"/>
    <p:sldId id="602" r:id="rId8"/>
    <p:sldId id="1404" r:id="rId9"/>
    <p:sldId id="603" r:id="rId10"/>
    <p:sldId id="604" r:id="rId11"/>
    <p:sldId id="605" r:id="rId12"/>
    <p:sldId id="606" r:id="rId13"/>
    <p:sldId id="1405" r:id="rId14"/>
    <p:sldId id="1408" r:id="rId15"/>
    <p:sldId id="1406" r:id="rId16"/>
    <p:sldId id="464" r:id="rId17"/>
    <p:sldId id="566" r:id="rId18"/>
    <p:sldId id="568" r:id="rId19"/>
    <p:sldId id="567" r:id="rId20"/>
    <p:sldId id="544" r:id="rId21"/>
    <p:sldId id="586" r:id="rId22"/>
    <p:sldId id="462" r:id="rId23"/>
    <p:sldId id="570" r:id="rId24"/>
    <p:sldId id="573" r:id="rId25"/>
    <p:sldId id="571" r:id="rId26"/>
    <p:sldId id="569" r:id="rId27"/>
    <p:sldId id="485" r:id="rId28"/>
    <p:sldId id="587" r:id="rId29"/>
    <p:sldId id="553" r:id="rId30"/>
    <p:sldId id="511" r:id="rId31"/>
    <p:sldId id="552" r:id="rId32"/>
    <p:sldId id="588" r:id="rId33"/>
    <p:sldId id="584" r:id="rId34"/>
    <p:sldId id="555" r:id="rId35"/>
    <p:sldId id="577" r:id="rId36"/>
    <p:sldId id="578" r:id="rId37"/>
    <p:sldId id="589" r:id="rId38"/>
    <p:sldId id="590" r:id="rId39"/>
    <p:sldId id="591" r:id="rId40"/>
    <p:sldId id="592" r:id="rId41"/>
    <p:sldId id="593" r:id="rId42"/>
    <p:sldId id="594" r:id="rId43"/>
    <p:sldId id="595" r:id="rId44"/>
    <p:sldId id="596" r:id="rId45"/>
    <p:sldId id="597" r:id="rId46"/>
    <p:sldId id="598" r:id="rId47"/>
    <p:sldId id="599" r:id="rId48"/>
    <p:sldId id="600" r:id="rId49"/>
    <p:sldId id="601" r:id="rId50"/>
    <p:sldId id="431" r:id="rId51"/>
  </p:sldIdLst>
  <p:sldSz cx="12192000" cy="6858000"/>
  <p:notesSz cx="9872663"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 id="{459E2E5D-FCF9-45B0-825F-3F0E3D5542CE}">
          <p14:sldIdLst>
            <p14:sldId id="518"/>
          </p14:sldIdLst>
        </p14:section>
        <p14:section name="Slides génériques" id="{AF974EF0-0F4D-465A-BF26-A8C9F9292B5D}">
          <p14:sldIdLst>
            <p14:sldId id="495"/>
            <p14:sldId id="456"/>
            <p14:sldId id="542"/>
            <p14:sldId id="543"/>
            <p14:sldId id="602"/>
            <p14:sldId id="1404"/>
            <p14:sldId id="603"/>
            <p14:sldId id="604"/>
            <p14:sldId id="605"/>
            <p14:sldId id="606"/>
            <p14:sldId id="1405"/>
            <p14:sldId id="1408"/>
            <p14:sldId id="1406"/>
            <p14:sldId id="464"/>
            <p14:sldId id="566"/>
            <p14:sldId id="568"/>
            <p14:sldId id="567"/>
            <p14:sldId id="544"/>
            <p14:sldId id="586"/>
            <p14:sldId id="462"/>
            <p14:sldId id="570"/>
            <p14:sldId id="573"/>
            <p14:sldId id="571"/>
            <p14:sldId id="569"/>
            <p14:sldId id="485"/>
            <p14:sldId id="587"/>
            <p14:sldId id="553"/>
            <p14:sldId id="511"/>
            <p14:sldId id="552"/>
            <p14:sldId id="588"/>
            <p14:sldId id="584"/>
            <p14:sldId id="555"/>
            <p14:sldId id="577"/>
            <p14:sldId id="578"/>
            <p14:sldId id="589"/>
            <p14:sldId id="590"/>
            <p14:sldId id="591"/>
            <p14:sldId id="592"/>
            <p14:sldId id="593"/>
            <p14:sldId id="594"/>
            <p14:sldId id="595"/>
            <p14:sldId id="596"/>
            <p14:sldId id="597"/>
            <p14:sldId id="598"/>
            <p14:sldId id="599"/>
            <p14:sldId id="600"/>
            <p14:sldId id="601"/>
            <p14:sldId id="431"/>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guide id="3" orient="horz" pos="3719">
          <p15:clr>
            <a:srgbClr val="A4A3A4"/>
          </p15:clr>
        </p15:guide>
        <p15:guide id="4" pos="7370">
          <p15:clr>
            <a:srgbClr val="A4A3A4"/>
          </p15:clr>
        </p15:guide>
        <p15:guide id="5" pos="7371">
          <p15:clr>
            <a:srgbClr val="A4A3A4"/>
          </p15:clr>
        </p15:guide>
      </p15:sldGuideLst>
    </p:ext>
    <p:ext uri="{2D200454-40CA-4A62-9FC3-DE9A4176ACB9}">
      <p15:notesGuideLst xmlns:p15="http://schemas.microsoft.com/office/powerpoint/2012/main">
        <p15:guide id="1" orient="horz" pos="2142" userDrawn="1">
          <p15:clr>
            <a:srgbClr val="A4A3A4"/>
          </p15:clr>
        </p15:guide>
        <p15:guide id="2" pos="31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D64"/>
    <a:srgbClr val="CDDFFB"/>
    <a:srgbClr val="E6F0F2"/>
    <a:srgbClr val="5594A1"/>
    <a:srgbClr val="A2C7CE"/>
    <a:srgbClr val="007FAD"/>
    <a:srgbClr val="9A54B0"/>
    <a:srgbClr val="5F74B9"/>
    <a:srgbClr val="F8C8DD"/>
    <a:srgbClr val="EF88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autoAdjust="0"/>
    <p:restoredTop sz="84520" autoAdjust="0"/>
  </p:normalViewPr>
  <p:slideViewPr>
    <p:cSldViewPr snapToGrid="0" showGuides="1">
      <p:cViewPr varScale="1">
        <p:scale>
          <a:sx n="86" d="100"/>
          <a:sy n="86" d="100"/>
        </p:scale>
        <p:origin x="1098" y="96"/>
      </p:cViewPr>
      <p:guideLst>
        <p:guide orient="horz" pos="2160"/>
        <p:guide pos="3840"/>
        <p:guide orient="horz" pos="3719"/>
        <p:guide pos="7370"/>
        <p:guide pos="7371"/>
      </p:guideLst>
    </p:cSldViewPr>
  </p:slideViewPr>
  <p:outlineViewPr>
    <p:cViewPr>
      <p:scale>
        <a:sx n="33" d="100"/>
        <a:sy n="33" d="100"/>
      </p:scale>
      <p:origin x="0" y="-111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3" d="100"/>
          <a:sy n="83" d="100"/>
        </p:scale>
        <p:origin x="-3240" y="-84"/>
      </p:cViewPr>
      <p:guideLst>
        <p:guide orient="horz" pos="2142"/>
        <p:guide pos="31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CC9FEC9-2CDD-134F-840A-8F57484A297B}"/>
              </a:ext>
            </a:extLst>
          </p:cNvPr>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C13CF4C-D8D8-324F-AFA7-772950C22486}"/>
              </a:ext>
            </a:extLst>
          </p:cNvPr>
          <p:cNvSpPr>
            <a:spLocks noGrp="1"/>
          </p:cNvSpPr>
          <p:nvPr>
            <p:ph type="dt" sz="quarter" idx="1"/>
          </p:nvPr>
        </p:nvSpPr>
        <p:spPr>
          <a:xfrm>
            <a:off x="5592224" y="1"/>
            <a:ext cx="4278154" cy="341064"/>
          </a:xfrm>
          <a:prstGeom prst="rect">
            <a:avLst/>
          </a:prstGeom>
        </p:spPr>
        <p:txBody>
          <a:bodyPr vert="horz" lIns="91440" tIns="45720" rIns="91440" bIns="45720" rtlCol="0"/>
          <a:lstStyle>
            <a:lvl1pPr algn="r">
              <a:defRPr sz="1200"/>
            </a:lvl1pPr>
          </a:lstStyle>
          <a:p>
            <a:fld id="{05AB692F-B762-CF4B-A8A8-22AAB26BA03B}" type="datetimeFigureOut">
              <a:rPr lang="fr-FR" smtClean="0"/>
              <a:t>30/04/2026</a:t>
            </a:fld>
            <a:endParaRPr lang="fr-FR"/>
          </a:p>
        </p:txBody>
      </p:sp>
      <p:sp>
        <p:nvSpPr>
          <p:cNvPr id="4" name="Espace réservé du pied de page 3">
            <a:extLst>
              <a:ext uri="{FF2B5EF4-FFF2-40B4-BE49-F238E27FC236}">
                <a16:creationId xmlns:a16="http://schemas.microsoft.com/office/drawing/2014/main" id="{EC31A6AC-A6A7-3248-B6E6-95946088A41B}"/>
              </a:ext>
            </a:extLst>
          </p:cNvPr>
          <p:cNvSpPr>
            <a:spLocks noGrp="1"/>
          </p:cNvSpPr>
          <p:nvPr>
            <p:ph type="ftr" sz="quarter" idx="2"/>
          </p:nvPr>
        </p:nvSpPr>
        <p:spPr>
          <a:xfrm>
            <a:off x="0" y="6456613"/>
            <a:ext cx="4278154" cy="34106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802CA66-22E3-C34E-89C6-B4B2A67C3984}"/>
              </a:ext>
            </a:extLst>
          </p:cNvPr>
          <p:cNvSpPr>
            <a:spLocks noGrp="1"/>
          </p:cNvSpPr>
          <p:nvPr>
            <p:ph type="sldNum" sz="quarter" idx="3"/>
          </p:nvPr>
        </p:nvSpPr>
        <p:spPr>
          <a:xfrm>
            <a:off x="5592224" y="6456613"/>
            <a:ext cx="4278154" cy="341063"/>
          </a:xfrm>
          <a:prstGeom prst="rect">
            <a:avLst/>
          </a:prstGeom>
        </p:spPr>
        <p:txBody>
          <a:bodyPr vert="horz" lIns="91440" tIns="45720" rIns="91440" bIns="45720" rtlCol="0" anchor="b"/>
          <a:lstStyle>
            <a:lvl1pPr algn="r">
              <a:defRPr sz="1200"/>
            </a:lvl1pPr>
          </a:lstStyle>
          <a:p>
            <a:fld id="{44F41BAA-598B-594C-8490-B89944D016A3}" type="slidenum">
              <a:rPr lang="fr-FR" smtClean="0"/>
              <a:t>‹N°›</a:t>
            </a:fld>
            <a:endParaRPr lang="fr-FR"/>
          </a:p>
        </p:txBody>
      </p:sp>
    </p:spTree>
    <p:extLst>
      <p:ext uri="{BB962C8B-B14F-4D97-AF65-F5344CB8AC3E}">
        <p14:creationId xmlns:p14="http://schemas.microsoft.com/office/powerpoint/2010/main" val="3793620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592224" y="1"/>
            <a:ext cx="4278154" cy="341064"/>
          </a:xfrm>
          <a:prstGeom prst="rect">
            <a:avLst/>
          </a:prstGeom>
        </p:spPr>
        <p:txBody>
          <a:bodyPr vert="horz" lIns="91440" tIns="45720" rIns="91440" bIns="45720" rtlCol="0"/>
          <a:lstStyle>
            <a:lvl1pPr algn="r">
              <a:defRPr sz="1200"/>
            </a:lvl1pPr>
          </a:lstStyle>
          <a:p>
            <a:fld id="{B873A9EE-EAD2-0C48-AEF4-C2D4DC6DFEA0}" type="datetimeFigureOut">
              <a:rPr lang="fr-FR" smtClean="0"/>
              <a:t>30/04/2026</a:t>
            </a:fld>
            <a:endParaRPr lang="fr-FR"/>
          </a:p>
        </p:txBody>
      </p:sp>
      <p:sp>
        <p:nvSpPr>
          <p:cNvPr id="4" name="Espace réservé de l'image des diapositives 3"/>
          <p:cNvSpPr>
            <a:spLocks noGrp="1" noRot="1" noChangeAspect="1"/>
          </p:cNvSpPr>
          <p:nvPr>
            <p:ph type="sldImg" idx="2"/>
          </p:nvPr>
        </p:nvSpPr>
        <p:spPr>
          <a:xfrm>
            <a:off x="2898775" y="849313"/>
            <a:ext cx="4075113" cy="22939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87267" y="3271382"/>
            <a:ext cx="7898130" cy="267658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56613"/>
            <a:ext cx="4278154" cy="34106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592224" y="6456613"/>
            <a:ext cx="4278154" cy="341063"/>
          </a:xfrm>
          <a:prstGeom prst="rect">
            <a:avLst/>
          </a:prstGeom>
        </p:spPr>
        <p:txBody>
          <a:bodyPr vert="horz" lIns="91440" tIns="45720" rIns="91440" bIns="45720" rtlCol="0" anchor="b"/>
          <a:lstStyle>
            <a:lvl1pPr algn="r">
              <a:defRPr sz="1200"/>
            </a:lvl1pPr>
          </a:lstStyle>
          <a:p>
            <a:fld id="{DB73AB8B-6D17-C244-B144-C2D3D1B3AB3D}" type="slidenum">
              <a:rPr lang="fr-FR" smtClean="0"/>
              <a:t>‹N°›</a:t>
            </a:fld>
            <a:endParaRPr lang="fr-FR"/>
          </a:p>
        </p:txBody>
      </p:sp>
    </p:spTree>
    <p:extLst>
      <p:ext uri="{BB962C8B-B14F-4D97-AF65-F5344CB8AC3E}">
        <p14:creationId xmlns:p14="http://schemas.microsoft.com/office/powerpoint/2010/main" val="2113593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a:t>
            </a:fld>
            <a:endParaRPr lang="fr-FR"/>
          </a:p>
        </p:txBody>
      </p:sp>
    </p:spTree>
    <p:extLst>
      <p:ext uri="{BB962C8B-B14F-4D97-AF65-F5344CB8AC3E}">
        <p14:creationId xmlns:p14="http://schemas.microsoft.com/office/powerpoint/2010/main" val="1102114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10</a:t>
            </a:fld>
            <a:endParaRPr lang="fr-FR"/>
          </a:p>
        </p:txBody>
      </p:sp>
    </p:spTree>
    <p:extLst>
      <p:ext uri="{BB962C8B-B14F-4D97-AF65-F5344CB8AC3E}">
        <p14:creationId xmlns:p14="http://schemas.microsoft.com/office/powerpoint/2010/main" val="2802334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11</a:t>
            </a:fld>
            <a:endParaRPr lang="fr-FR"/>
          </a:p>
        </p:txBody>
      </p:sp>
    </p:spTree>
    <p:extLst>
      <p:ext uri="{BB962C8B-B14F-4D97-AF65-F5344CB8AC3E}">
        <p14:creationId xmlns:p14="http://schemas.microsoft.com/office/powerpoint/2010/main" val="136414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12</a:t>
            </a:fld>
            <a:endParaRPr lang="fr-FR"/>
          </a:p>
        </p:txBody>
      </p:sp>
    </p:spTree>
    <p:extLst>
      <p:ext uri="{BB962C8B-B14F-4D97-AF65-F5344CB8AC3E}">
        <p14:creationId xmlns:p14="http://schemas.microsoft.com/office/powerpoint/2010/main" val="1631780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13</a:t>
            </a:fld>
            <a:endParaRPr lang="fr-FR"/>
          </a:p>
        </p:txBody>
      </p:sp>
    </p:spTree>
    <p:extLst>
      <p:ext uri="{BB962C8B-B14F-4D97-AF65-F5344CB8AC3E}">
        <p14:creationId xmlns:p14="http://schemas.microsoft.com/office/powerpoint/2010/main" val="2640432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14</a:t>
            </a:fld>
            <a:endParaRPr lang="fr-FR"/>
          </a:p>
        </p:txBody>
      </p:sp>
    </p:spTree>
    <p:extLst>
      <p:ext uri="{BB962C8B-B14F-4D97-AF65-F5344CB8AC3E}">
        <p14:creationId xmlns:p14="http://schemas.microsoft.com/office/powerpoint/2010/main" val="1545828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15</a:t>
            </a:fld>
            <a:endParaRPr lang="fr-FR"/>
          </a:p>
        </p:txBody>
      </p:sp>
    </p:spTree>
    <p:extLst>
      <p:ext uri="{BB962C8B-B14F-4D97-AF65-F5344CB8AC3E}">
        <p14:creationId xmlns:p14="http://schemas.microsoft.com/office/powerpoint/2010/main" val="1033838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16</a:t>
            </a:fld>
            <a:endParaRPr lang="fr-FR"/>
          </a:p>
        </p:txBody>
      </p:sp>
    </p:spTree>
    <p:extLst>
      <p:ext uri="{BB962C8B-B14F-4D97-AF65-F5344CB8AC3E}">
        <p14:creationId xmlns:p14="http://schemas.microsoft.com/office/powerpoint/2010/main" val="1522171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17</a:t>
            </a:fld>
            <a:endParaRPr lang="fr-FR"/>
          </a:p>
        </p:txBody>
      </p:sp>
    </p:spTree>
    <p:extLst>
      <p:ext uri="{BB962C8B-B14F-4D97-AF65-F5344CB8AC3E}">
        <p14:creationId xmlns:p14="http://schemas.microsoft.com/office/powerpoint/2010/main" val="599002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18</a:t>
            </a:fld>
            <a:endParaRPr lang="fr-FR"/>
          </a:p>
        </p:txBody>
      </p:sp>
    </p:spTree>
    <p:extLst>
      <p:ext uri="{BB962C8B-B14F-4D97-AF65-F5344CB8AC3E}">
        <p14:creationId xmlns:p14="http://schemas.microsoft.com/office/powerpoint/2010/main" val="1547040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19</a:t>
            </a:fld>
            <a:endParaRPr lang="fr-FR"/>
          </a:p>
        </p:txBody>
      </p:sp>
    </p:spTree>
    <p:extLst>
      <p:ext uri="{BB962C8B-B14F-4D97-AF65-F5344CB8AC3E}">
        <p14:creationId xmlns:p14="http://schemas.microsoft.com/office/powerpoint/2010/main" val="1966828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2</a:t>
            </a:fld>
            <a:endParaRPr lang="fr-FR"/>
          </a:p>
        </p:txBody>
      </p:sp>
    </p:spTree>
    <p:extLst>
      <p:ext uri="{BB962C8B-B14F-4D97-AF65-F5344CB8AC3E}">
        <p14:creationId xmlns:p14="http://schemas.microsoft.com/office/powerpoint/2010/main" val="966772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21</a:t>
            </a:fld>
            <a:endParaRPr lang="fr-FR"/>
          </a:p>
        </p:txBody>
      </p:sp>
    </p:spTree>
    <p:extLst>
      <p:ext uri="{BB962C8B-B14F-4D97-AF65-F5344CB8AC3E}">
        <p14:creationId xmlns:p14="http://schemas.microsoft.com/office/powerpoint/2010/main" val="2248809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22</a:t>
            </a:fld>
            <a:endParaRPr lang="fr-FR"/>
          </a:p>
        </p:txBody>
      </p:sp>
    </p:spTree>
    <p:extLst>
      <p:ext uri="{BB962C8B-B14F-4D97-AF65-F5344CB8AC3E}">
        <p14:creationId xmlns:p14="http://schemas.microsoft.com/office/powerpoint/2010/main" val="2912955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23</a:t>
            </a:fld>
            <a:endParaRPr lang="fr-FR"/>
          </a:p>
        </p:txBody>
      </p:sp>
    </p:spTree>
    <p:extLst>
      <p:ext uri="{BB962C8B-B14F-4D97-AF65-F5344CB8AC3E}">
        <p14:creationId xmlns:p14="http://schemas.microsoft.com/office/powerpoint/2010/main" val="236932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24</a:t>
            </a:fld>
            <a:endParaRPr lang="fr-FR"/>
          </a:p>
        </p:txBody>
      </p:sp>
    </p:spTree>
    <p:extLst>
      <p:ext uri="{BB962C8B-B14F-4D97-AF65-F5344CB8AC3E}">
        <p14:creationId xmlns:p14="http://schemas.microsoft.com/office/powerpoint/2010/main" val="4160680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25</a:t>
            </a:fld>
            <a:endParaRPr lang="fr-FR"/>
          </a:p>
        </p:txBody>
      </p:sp>
    </p:spTree>
    <p:extLst>
      <p:ext uri="{BB962C8B-B14F-4D97-AF65-F5344CB8AC3E}">
        <p14:creationId xmlns:p14="http://schemas.microsoft.com/office/powerpoint/2010/main" val="2053593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26</a:t>
            </a:fld>
            <a:endParaRPr lang="fr-FR"/>
          </a:p>
        </p:txBody>
      </p:sp>
    </p:spTree>
    <p:extLst>
      <p:ext uri="{BB962C8B-B14F-4D97-AF65-F5344CB8AC3E}">
        <p14:creationId xmlns:p14="http://schemas.microsoft.com/office/powerpoint/2010/main" val="1005291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27</a:t>
            </a:fld>
            <a:endParaRPr lang="fr-FR"/>
          </a:p>
        </p:txBody>
      </p:sp>
    </p:spTree>
    <p:extLst>
      <p:ext uri="{BB962C8B-B14F-4D97-AF65-F5344CB8AC3E}">
        <p14:creationId xmlns:p14="http://schemas.microsoft.com/office/powerpoint/2010/main" val="375984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28</a:t>
            </a:fld>
            <a:endParaRPr lang="fr-FR"/>
          </a:p>
        </p:txBody>
      </p:sp>
    </p:spTree>
    <p:extLst>
      <p:ext uri="{BB962C8B-B14F-4D97-AF65-F5344CB8AC3E}">
        <p14:creationId xmlns:p14="http://schemas.microsoft.com/office/powerpoint/2010/main" val="375984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30</a:t>
            </a:fld>
            <a:endParaRPr lang="fr-FR"/>
          </a:p>
        </p:txBody>
      </p:sp>
    </p:spTree>
    <p:extLst>
      <p:ext uri="{BB962C8B-B14F-4D97-AF65-F5344CB8AC3E}">
        <p14:creationId xmlns:p14="http://schemas.microsoft.com/office/powerpoint/2010/main" val="3182728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31</a:t>
            </a:fld>
            <a:endParaRPr lang="fr-FR"/>
          </a:p>
        </p:txBody>
      </p:sp>
    </p:spTree>
    <p:extLst>
      <p:ext uri="{BB962C8B-B14F-4D97-AF65-F5344CB8AC3E}">
        <p14:creationId xmlns:p14="http://schemas.microsoft.com/office/powerpoint/2010/main" val="313699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3</a:t>
            </a:fld>
            <a:endParaRPr lang="fr-FR"/>
          </a:p>
        </p:txBody>
      </p:sp>
    </p:spTree>
    <p:extLst>
      <p:ext uri="{BB962C8B-B14F-4D97-AF65-F5344CB8AC3E}">
        <p14:creationId xmlns:p14="http://schemas.microsoft.com/office/powerpoint/2010/main" val="3828103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32</a:t>
            </a:fld>
            <a:endParaRPr lang="fr-FR"/>
          </a:p>
        </p:txBody>
      </p:sp>
    </p:spTree>
    <p:extLst>
      <p:ext uri="{BB962C8B-B14F-4D97-AF65-F5344CB8AC3E}">
        <p14:creationId xmlns:p14="http://schemas.microsoft.com/office/powerpoint/2010/main" val="3797157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33</a:t>
            </a:fld>
            <a:endParaRPr lang="fr-FR"/>
          </a:p>
        </p:txBody>
      </p:sp>
    </p:spTree>
    <p:extLst>
      <p:ext uri="{BB962C8B-B14F-4D97-AF65-F5344CB8AC3E}">
        <p14:creationId xmlns:p14="http://schemas.microsoft.com/office/powerpoint/2010/main" val="389809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34</a:t>
            </a:fld>
            <a:endParaRPr lang="fr-FR"/>
          </a:p>
        </p:txBody>
      </p:sp>
    </p:spTree>
    <p:extLst>
      <p:ext uri="{BB962C8B-B14F-4D97-AF65-F5344CB8AC3E}">
        <p14:creationId xmlns:p14="http://schemas.microsoft.com/office/powerpoint/2010/main" val="2415260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35</a:t>
            </a:fld>
            <a:endParaRPr lang="fr-FR"/>
          </a:p>
        </p:txBody>
      </p:sp>
    </p:spTree>
    <p:extLst>
      <p:ext uri="{BB962C8B-B14F-4D97-AF65-F5344CB8AC3E}">
        <p14:creationId xmlns:p14="http://schemas.microsoft.com/office/powerpoint/2010/main" val="942824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36</a:t>
            </a:fld>
            <a:endParaRPr lang="fr-FR"/>
          </a:p>
        </p:txBody>
      </p:sp>
    </p:spTree>
    <p:extLst>
      <p:ext uri="{BB962C8B-B14F-4D97-AF65-F5344CB8AC3E}">
        <p14:creationId xmlns:p14="http://schemas.microsoft.com/office/powerpoint/2010/main" val="1063468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2700" marR="5080">
              <a:lnSpc>
                <a:spcPct val="110000"/>
              </a:lnSpc>
              <a:spcBef>
                <a:spcPts val="100"/>
              </a:spcBef>
            </a:pPr>
            <a:r>
              <a:rPr lang="fr-FR" sz="1200" dirty="0">
                <a:solidFill>
                  <a:srgbClr val="007EAC"/>
                </a:solidFill>
                <a:latin typeface="Arial"/>
                <a:cs typeface="Arial"/>
              </a:rPr>
              <a:t>La</a:t>
            </a:r>
            <a:r>
              <a:rPr lang="fr-FR" sz="1200" spc="-15" dirty="0">
                <a:solidFill>
                  <a:srgbClr val="007EAC"/>
                </a:solidFill>
                <a:latin typeface="Arial"/>
                <a:cs typeface="Arial"/>
              </a:rPr>
              <a:t> </a:t>
            </a:r>
            <a:r>
              <a:rPr lang="fr-FR" sz="1200" dirty="0">
                <a:solidFill>
                  <a:srgbClr val="007EAC"/>
                </a:solidFill>
                <a:latin typeface="Arial"/>
                <a:cs typeface="Arial"/>
              </a:rPr>
              <a:t>stratégie nationale de</a:t>
            </a:r>
            <a:r>
              <a:rPr lang="fr-FR" sz="1200" spc="-15" dirty="0">
                <a:solidFill>
                  <a:srgbClr val="007EAC"/>
                </a:solidFill>
                <a:latin typeface="Arial"/>
                <a:cs typeface="Arial"/>
              </a:rPr>
              <a:t> </a:t>
            </a:r>
            <a:r>
              <a:rPr lang="fr-FR" sz="1200" dirty="0">
                <a:solidFill>
                  <a:srgbClr val="007EAC"/>
                </a:solidFill>
                <a:latin typeface="Arial"/>
                <a:cs typeface="Arial"/>
              </a:rPr>
              <a:t>santé</a:t>
            </a:r>
            <a:r>
              <a:rPr lang="fr-FR" sz="1200" spc="-20" dirty="0">
                <a:solidFill>
                  <a:srgbClr val="007EAC"/>
                </a:solidFill>
                <a:latin typeface="Arial"/>
                <a:cs typeface="Arial"/>
              </a:rPr>
              <a:t> </a:t>
            </a:r>
            <a:r>
              <a:rPr lang="fr-FR" sz="1200" dirty="0">
                <a:solidFill>
                  <a:srgbClr val="007EAC"/>
                </a:solidFill>
                <a:latin typeface="Arial"/>
                <a:cs typeface="Arial"/>
              </a:rPr>
              <a:t>place</a:t>
            </a:r>
            <a:r>
              <a:rPr lang="fr-FR" sz="1200" spc="-5" dirty="0">
                <a:solidFill>
                  <a:srgbClr val="007EAC"/>
                </a:solidFill>
                <a:latin typeface="Arial"/>
                <a:cs typeface="Arial"/>
              </a:rPr>
              <a:t> </a:t>
            </a:r>
            <a:r>
              <a:rPr lang="fr-FR" sz="1200" dirty="0">
                <a:solidFill>
                  <a:srgbClr val="007EAC"/>
                </a:solidFill>
                <a:latin typeface="Arial"/>
                <a:cs typeface="Arial"/>
              </a:rPr>
              <a:t>la</a:t>
            </a:r>
            <a:r>
              <a:rPr lang="fr-FR" sz="1200" spc="-30" dirty="0">
                <a:solidFill>
                  <a:srgbClr val="007EAC"/>
                </a:solidFill>
                <a:latin typeface="Arial"/>
                <a:cs typeface="Arial"/>
              </a:rPr>
              <a:t> </a:t>
            </a:r>
            <a:r>
              <a:rPr lang="fr-FR" sz="1200" dirty="0">
                <a:solidFill>
                  <a:srgbClr val="007EAC"/>
                </a:solidFill>
                <a:latin typeface="Arial"/>
                <a:cs typeface="Arial"/>
              </a:rPr>
              <a:t>prévention,</a:t>
            </a:r>
            <a:r>
              <a:rPr lang="fr-FR" sz="1200" spc="-20" dirty="0">
                <a:solidFill>
                  <a:srgbClr val="007EAC"/>
                </a:solidFill>
                <a:latin typeface="Arial"/>
                <a:cs typeface="Arial"/>
              </a:rPr>
              <a:t> </a:t>
            </a:r>
            <a:r>
              <a:rPr lang="fr-FR" sz="1200" dirty="0">
                <a:solidFill>
                  <a:srgbClr val="007EAC"/>
                </a:solidFill>
                <a:latin typeface="Arial"/>
                <a:cs typeface="Arial"/>
              </a:rPr>
              <a:t>dans</a:t>
            </a:r>
            <a:r>
              <a:rPr lang="fr-FR" sz="1200" spc="-10" dirty="0">
                <a:solidFill>
                  <a:srgbClr val="007EAC"/>
                </a:solidFill>
                <a:latin typeface="Arial"/>
                <a:cs typeface="Arial"/>
              </a:rPr>
              <a:t> </a:t>
            </a:r>
            <a:r>
              <a:rPr lang="fr-FR" sz="1200" dirty="0">
                <a:solidFill>
                  <a:srgbClr val="007EAC"/>
                </a:solidFill>
                <a:latin typeface="Arial"/>
                <a:cs typeface="Arial"/>
              </a:rPr>
              <a:t>tous</a:t>
            </a:r>
            <a:r>
              <a:rPr lang="fr-FR" sz="1200" spc="-10" dirty="0">
                <a:solidFill>
                  <a:srgbClr val="007EAC"/>
                </a:solidFill>
                <a:latin typeface="Arial"/>
                <a:cs typeface="Arial"/>
              </a:rPr>
              <a:t> </a:t>
            </a:r>
            <a:r>
              <a:rPr lang="fr-FR" sz="1200" dirty="0">
                <a:solidFill>
                  <a:srgbClr val="007EAC"/>
                </a:solidFill>
                <a:latin typeface="Arial"/>
                <a:cs typeface="Arial"/>
              </a:rPr>
              <a:t>les</a:t>
            </a:r>
            <a:r>
              <a:rPr lang="fr-FR" sz="1200" spc="-20" dirty="0">
                <a:solidFill>
                  <a:srgbClr val="007EAC"/>
                </a:solidFill>
                <a:latin typeface="Arial"/>
                <a:cs typeface="Arial"/>
              </a:rPr>
              <a:t> </a:t>
            </a:r>
            <a:r>
              <a:rPr lang="fr-FR" sz="1200" dirty="0">
                <a:solidFill>
                  <a:srgbClr val="007EAC"/>
                </a:solidFill>
                <a:latin typeface="Arial"/>
                <a:cs typeface="Arial"/>
              </a:rPr>
              <a:t>milieux</a:t>
            </a:r>
            <a:r>
              <a:rPr lang="fr-FR" sz="1200" spc="-15" dirty="0">
                <a:solidFill>
                  <a:srgbClr val="007EAC"/>
                </a:solidFill>
                <a:latin typeface="Arial"/>
                <a:cs typeface="Arial"/>
              </a:rPr>
              <a:t> </a:t>
            </a:r>
            <a:r>
              <a:rPr lang="fr-FR" sz="1200" dirty="0">
                <a:solidFill>
                  <a:srgbClr val="007EAC"/>
                </a:solidFill>
                <a:latin typeface="Arial"/>
                <a:cs typeface="Arial"/>
              </a:rPr>
              <a:t>et</a:t>
            </a:r>
            <a:r>
              <a:rPr lang="fr-FR" sz="1200" spc="-10" dirty="0">
                <a:solidFill>
                  <a:srgbClr val="007EAC"/>
                </a:solidFill>
                <a:latin typeface="Arial"/>
                <a:cs typeface="Arial"/>
              </a:rPr>
              <a:t> </a:t>
            </a:r>
            <a:r>
              <a:rPr lang="fr-FR" sz="1200" dirty="0">
                <a:solidFill>
                  <a:srgbClr val="007EAC"/>
                </a:solidFill>
                <a:latin typeface="Arial"/>
                <a:cs typeface="Arial"/>
              </a:rPr>
              <a:t>tout</a:t>
            </a:r>
            <a:r>
              <a:rPr lang="fr-FR" sz="1200" spc="-10" dirty="0">
                <a:solidFill>
                  <a:srgbClr val="007EAC"/>
                </a:solidFill>
                <a:latin typeface="Arial"/>
                <a:cs typeface="Arial"/>
              </a:rPr>
              <a:t> </a:t>
            </a:r>
            <a:r>
              <a:rPr lang="fr-FR" sz="1200" dirty="0">
                <a:solidFill>
                  <a:srgbClr val="007EAC"/>
                </a:solidFill>
                <a:latin typeface="Arial"/>
                <a:cs typeface="Arial"/>
              </a:rPr>
              <a:t>au</a:t>
            </a:r>
            <a:r>
              <a:rPr lang="fr-FR" sz="1200" spc="-15" dirty="0">
                <a:solidFill>
                  <a:srgbClr val="007EAC"/>
                </a:solidFill>
                <a:latin typeface="Arial"/>
                <a:cs typeface="Arial"/>
              </a:rPr>
              <a:t> </a:t>
            </a:r>
            <a:r>
              <a:rPr lang="fr-FR" sz="1200" dirty="0">
                <a:solidFill>
                  <a:srgbClr val="007EAC"/>
                </a:solidFill>
                <a:latin typeface="Arial"/>
                <a:cs typeface="Arial"/>
              </a:rPr>
              <a:t>long</a:t>
            </a:r>
            <a:r>
              <a:rPr lang="fr-FR" sz="1200" spc="-15" dirty="0">
                <a:solidFill>
                  <a:srgbClr val="007EAC"/>
                </a:solidFill>
                <a:latin typeface="Arial"/>
                <a:cs typeface="Arial"/>
              </a:rPr>
              <a:t> </a:t>
            </a:r>
            <a:r>
              <a:rPr lang="fr-FR" sz="1200" spc="-25" dirty="0">
                <a:solidFill>
                  <a:srgbClr val="007EAC"/>
                </a:solidFill>
                <a:latin typeface="Arial"/>
                <a:cs typeface="Arial"/>
              </a:rPr>
              <a:t>de </a:t>
            </a:r>
            <a:r>
              <a:rPr lang="fr-FR" sz="1200" dirty="0">
                <a:solidFill>
                  <a:srgbClr val="007EAC"/>
                </a:solidFill>
                <a:latin typeface="Arial"/>
                <a:cs typeface="Arial"/>
              </a:rPr>
              <a:t>la</a:t>
            </a:r>
            <a:r>
              <a:rPr lang="fr-FR" sz="1200" spc="-20" dirty="0">
                <a:solidFill>
                  <a:srgbClr val="007EAC"/>
                </a:solidFill>
                <a:latin typeface="Arial"/>
                <a:cs typeface="Arial"/>
              </a:rPr>
              <a:t> </a:t>
            </a:r>
            <a:r>
              <a:rPr lang="fr-FR" sz="1200" dirty="0">
                <a:solidFill>
                  <a:srgbClr val="007EAC"/>
                </a:solidFill>
                <a:latin typeface="Arial"/>
                <a:cs typeface="Arial"/>
              </a:rPr>
              <a:t>vie,</a:t>
            </a:r>
            <a:r>
              <a:rPr lang="fr-FR" sz="1200" spc="-30" dirty="0">
                <a:solidFill>
                  <a:srgbClr val="007EAC"/>
                </a:solidFill>
                <a:latin typeface="Arial"/>
                <a:cs typeface="Arial"/>
              </a:rPr>
              <a:t> </a:t>
            </a:r>
            <a:r>
              <a:rPr lang="fr-FR" sz="1200" dirty="0">
                <a:solidFill>
                  <a:srgbClr val="007EAC"/>
                </a:solidFill>
                <a:latin typeface="Arial"/>
                <a:cs typeface="Arial"/>
              </a:rPr>
              <a:t>au</a:t>
            </a:r>
            <a:r>
              <a:rPr lang="fr-FR" sz="1200" spc="-30" dirty="0">
                <a:solidFill>
                  <a:srgbClr val="007EAC"/>
                </a:solidFill>
                <a:latin typeface="Arial"/>
                <a:cs typeface="Arial"/>
              </a:rPr>
              <a:t> </a:t>
            </a:r>
            <a:r>
              <a:rPr lang="fr-FR" sz="1200" dirty="0">
                <a:solidFill>
                  <a:srgbClr val="007EAC"/>
                </a:solidFill>
                <a:latin typeface="Arial"/>
                <a:cs typeface="Arial"/>
              </a:rPr>
              <a:t>cœur</a:t>
            </a:r>
            <a:r>
              <a:rPr lang="fr-FR" sz="1200" spc="-35" dirty="0">
                <a:solidFill>
                  <a:srgbClr val="007EAC"/>
                </a:solidFill>
                <a:latin typeface="Arial"/>
                <a:cs typeface="Arial"/>
              </a:rPr>
              <a:t> </a:t>
            </a:r>
            <a:r>
              <a:rPr lang="fr-FR" sz="1200" dirty="0">
                <a:solidFill>
                  <a:srgbClr val="007EAC"/>
                </a:solidFill>
                <a:latin typeface="Arial"/>
                <a:cs typeface="Arial"/>
              </a:rPr>
              <a:t>de</a:t>
            </a:r>
            <a:r>
              <a:rPr lang="fr-FR" sz="1200" spc="-30" dirty="0">
                <a:solidFill>
                  <a:srgbClr val="007EAC"/>
                </a:solidFill>
                <a:latin typeface="Arial"/>
                <a:cs typeface="Arial"/>
              </a:rPr>
              <a:t> </a:t>
            </a:r>
            <a:r>
              <a:rPr lang="fr-FR" sz="1200" dirty="0">
                <a:solidFill>
                  <a:srgbClr val="007EAC"/>
                </a:solidFill>
                <a:latin typeface="Arial"/>
                <a:cs typeface="Arial"/>
              </a:rPr>
              <a:t>la</a:t>
            </a:r>
            <a:r>
              <a:rPr lang="fr-FR" sz="1200" spc="-20" dirty="0">
                <a:solidFill>
                  <a:srgbClr val="007EAC"/>
                </a:solidFill>
                <a:latin typeface="Arial"/>
                <a:cs typeface="Arial"/>
              </a:rPr>
              <a:t> </a:t>
            </a:r>
            <a:r>
              <a:rPr lang="fr-FR" sz="1200" dirty="0">
                <a:solidFill>
                  <a:srgbClr val="007EAC"/>
                </a:solidFill>
                <a:latin typeface="Arial"/>
                <a:cs typeface="Arial"/>
              </a:rPr>
              <a:t>politique</a:t>
            </a:r>
            <a:r>
              <a:rPr lang="fr-FR" sz="1200" spc="-15" dirty="0">
                <a:solidFill>
                  <a:srgbClr val="007EAC"/>
                </a:solidFill>
                <a:latin typeface="Arial"/>
                <a:cs typeface="Arial"/>
              </a:rPr>
              <a:t> </a:t>
            </a:r>
            <a:r>
              <a:rPr lang="fr-FR" sz="1200" dirty="0">
                <a:solidFill>
                  <a:srgbClr val="007EAC"/>
                </a:solidFill>
                <a:latin typeface="Arial"/>
                <a:cs typeface="Arial"/>
              </a:rPr>
              <a:t>de</a:t>
            </a:r>
            <a:r>
              <a:rPr lang="fr-FR" sz="1200" spc="-25" dirty="0">
                <a:solidFill>
                  <a:srgbClr val="007EAC"/>
                </a:solidFill>
                <a:latin typeface="Arial"/>
                <a:cs typeface="Arial"/>
              </a:rPr>
              <a:t> </a:t>
            </a:r>
            <a:r>
              <a:rPr lang="fr-FR" sz="1200" dirty="0">
                <a:solidFill>
                  <a:srgbClr val="007EAC"/>
                </a:solidFill>
                <a:latin typeface="Arial"/>
                <a:cs typeface="Arial"/>
              </a:rPr>
              <a:t>santé</a:t>
            </a:r>
            <a:r>
              <a:rPr lang="fr-FR" sz="1200" spc="-45" dirty="0">
                <a:solidFill>
                  <a:srgbClr val="007EAC"/>
                </a:solidFill>
                <a:latin typeface="Arial"/>
                <a:cs typeface="Arial"/>
              </a:rPr>
              <a:t> </a:t>
            </a:r>
            <a:r>
              <a:rPr lang="fr-FR" sz="1200" dirty="0">
                <a:solidFill>
                  <a:srgbClr val="007EAC"/>
                </a:solidFill>
                <a:latin typeface="Arial"/>
                <a:cs typeface="Arial"/>
              </a:rPr>
              <a:t>et</a:t>
            </a:r>
            <a:r>
              <a:rPr lang="fr-FR" sz="1200" spc="-25" dirty="0">
                <a:solidFill>
                  <a:srgbClr val="007EAC"/>
                </a:solidFill>
                <a:latin typeface="Arial"/>
                <a:cs typeface="Arial"/>
              </a:rPr>
              <a:t> </a:t>
            </a:r>
            <a:r>
              <a:rPr lang="fr-FR" sz="1200" dirty="0">
                <a:solidFill>
                  <a:srgbClr val="007EAC"/>
                </a:solidFill>
                <a:latin typeface="Arial"/>
                <a:cs typeface="Arial"/>
              </a:rPr>
              <a:t>de</a:t>
            </a:r>
            <a:r>
              <a:rPr lang="fr-FR" sz="1200" spc="-30" dirty="0">
                <a:solidFill>
                  <a:srgbClr val="007EAC"/>
                </a:solidFill>
                <a:latin typeface="Arial"/>
                <a:cs typeface="Arial"/>
              </a:rPr>
              <a:t> </a:t>
            </a:r>
            <a:r>
              <a:rPr lang="fr-FR" sz="1200" dirty="0">
                <a:solidFill>
                  <a:srgbClr val="007EAC"/>
                </a:solidFill>
                <a:latin typeface="Arial"/>
                <a:cs typeface="Arial"/>
              </a:rPr>
              <a:t>lutte</a:t>
            </a:r>
            <a:r>
              <a:rPr lang="fr-FR" sz="1200" spc="-30" dirty="0">
                <a:solidFill>
                  <a:srgbClr val="007EAC"/>
                </a:solidFill>
                <a:latin typeface="Arial"/>
                <a:cs typeface="Arial"/>
              </a:rPr>
              <a:t> </a:t>
            </a:r>
            <a:r>
              <a:rPr lang="fr-FR" sz="1200" dirty="0">
                <a:solidFill>
                  <a:srgbClr val="007EAC"/>
                </a:solidFill>
                <a:latin typeface="Arial"/>
                <a:cs typeface="Arial"/>
              </a:rPr>
              <a:t>contre</a:t>
            </a:r>
            <a:r>
              <a:rPr lang="fr-FR" sz="1200" spc="-40" dirty="0">
                <a:solidFill>
                  <a:srgbClr val="007EAC"/>
                </a:solidFill>
                <a:latin typeface="Arial"/>
                <a:cs typeface="Arial"/>
              </a:rPr>
              <a:t> </a:t>
            </a:r>
            <a:r>
              <a:rPr lang="fr-FR" sz="1200" dirty="0">
                <a:solidFill>
                  <a:srgbClr val="007EAC"/>
                </a:solidFill>
                <a:latin typeface="Arial"/>
                <a:cs typeface="Arial"/>
              </a:rPr>
              <a:t>les</a:t>
            </a:r>
            <a:r>
              <a:rPr lang="fr-FR" sz="1200" spc="-20" dirty="0">
                <a:solidFill>
                  <a:srgbClr val="007EAC"/>
                </a:solidFill>
                <a:latin typeface="Arial"/>
                <a:cs typeface="Arial"/>
              </a:rPr>
              <a:t> </a:t>
            </a:r>
            <a:r>
              <a:rPr lang="fr-FR" sz="1200" dirty="0">
                <a:solidFill>
                  <a:srgbClr val="007EAC"/>
                </a:solidFill>
                <a:latin typeface="Arial"/>
                <a:cs typeface="Arial"/>
              </a:rPr>
              <a:t>inégalités</a:t>
            </a:r>
            <a:r>
              <a:rPr lang="fr-FR" sz="1200" spc="-25" dirty="0">
                <a:solidFill>
                  <a:srgbClr val="007EAC"/>
                </a:solidFill>
                <a:latin typeface="Arial"/>
                <a:cs typeface="Arial"/>
              </a:rPr>
              <a:t> </a:t>
            </a:r>
            <a:r>
              <a:rPr lang="fr-FR" sz="1200" dirty="0">
                <a:solidFill>
                  <a:srgbClr val="007EAC"/>
                </a:solidFill>
                <a:latin typeface="Arial"/>
                <a:cs typeface="Arial"/>
              </a:rPr>
              <a:t>sociales</a:t>
            </a:r>
            <a:r>
              <a:rPr lang="fr-FR" sz="1200" spc="-35" dirty="0">
                <a:solidFill>
                  <a:srgbClr val="007EAC"/>
                </a:solidFill>
                <a:latin typeface="Arial"/>
                <a:cs typeface="Arial"/>
              </a:rPr>
              <a:t> </a:t>
            </a:r>
            <a:r>
              <a:rPr lang="fr-FR" sz="1200" dirty="0">
                <a:solidFill>
                  <a:srgbClr val="007EAC"/>
                </a:solidFill>
                <a:latin typeface="Arial"/>
                <a:cs typeface="Arial"/>
              </a:rPr>
              <a:t>de</a:t>
            </a:r>
            <a:r>
              <a:rPr lang="fr-FR" sz="1200" spc="-30" dirty="0">
                <a:solidFill>
                  <a:srgbClr val="007EAC"/>
                </a:solidFill>
                <a:latin typeface="Arial"/>
                <a:cs typeface="Arial"/>
              </a:rPr>
              <a:t> </a:t>
            </a:r>
            <a:r>
              <a:rPr lang="fr-FR" sz="1200" spc="-10" dirty="0">
                <a:solidFill>
                  <a:srgbClr val="007EAC"/>
                </a:solidFill>
                <a:latin typeface="Arial"/>
                <a:cs typeface="Arial"/>
              </a:rPr>
              <a:t>santé.</a:t>
            </a:r>
            <a:endParaRPr lang="fr-FR" sz="1200" dirty="0">
              <a:latin typeface="Arial"/>
              <a:cs typeface="Arial"/>
            </a:endParaRPr>
          </a:p>
          <a:p>
            <a:pPr marL="228600" indent="-215900">
              <a:lnSpc>
                <a:spcPct val="100000"/>
              </a:lnSpc>
              <a:spcBef>
                <a:spcPts val="1445"/>
              </a:spcBef>
              <a:buClr>
                <a:srgbClr val="007EAC"/>
              </a:buClr>
              <a:buFont typeface="Symbol"/>
              <a:buChar char=""/>
              <a:tabLst>
                <a:tab pos="228600" algn="l"/>
              </a:tabLst>
            </a:pPr>
            <a:r>
              <a:rPr lang="fr-FR" sz="1100" b="1" dirty="0">
                <a:solidFill>
                  <a:srgbClr val="0C419A"/>
                </a:solidFill>
                <a:latin typeface="Arial"/>
                <a:cs typeface="Arial"/>
              </a:rPr>
              <a:t>Eviter</a:t>
            </a:r>
            <a:r>
              <a:rPr lang="fr-FR" sz="1100" b="1" spc="-5" dirty="0">
                <a:solidFill>
                  <a:srgbClr val="0C419A"/>
                </a:solidFill>
                <a:latin typeface="Arial"/>
                <a:cs typeface="Arial"/>
              </a:rPr>
              <a:t> </a:t>
            </a:r>
            <a:r>
              <a:rPr lang="fr-FR" sz="1100" b="1" dirty="0">
                <a:solidFill>
                  <a:srgbClr val="0C419A"/>
                </a:solidFill>
                <a:latin typeface="Arial"/>
                <a:cs typeface="Arial"/>
              </a:rPr>
              <a:t>aux</a:t>
            </a:r>
            <a:r>
              <a:rPr lang="fr-FR" sz="1100" b="1" spc="-40" dirty="0">
                <a:solidFill>
                  <a:srgbClr val="0C419A"/>
                </a:solidFill>
                <a:latin typeface="Arial"/>
                <a:cs typeface="Arial"/>
              </a:rPr>
              <a:t> </a:t>
            </a:r>
            <a:r>
              <a:rPr lang="fr-FR" sz="1100" b="1" dirty="0">
                <a:solidFill>
                  <a:srgbClr val="0C419A"/>
                </a:solidFill>
                <a:latin typeface="Arial"/>
                <a:cs typeface="Arial"/>
              </a:rPr>
              <a:t>assurés</a:t>
            </a:r>
            <a:r>
              <a:rPr lang="fr-FR" sz="1100" b="1" spc="-10" dirty="0">
                <a:solidFill>
                  <a:srgbClr val="0C419A"/>
                </a:solidFill>
                <a:latin typeface="Arial"/>
                <a:cs typeface="Arial"/>
              </a:rPr>
              <a:t> </a:t>
            </a:r>
            <a:r>
              <a:rPr lang="fr-FR" sz="1100" b="1" dirty="0">
                <a:solidFill>
                  <a:srgbClr val="0C419A"/>
                </a:solidFill>
                <a:latin typeface="Arial"/>
                <a:cs typeface="Arial"/>
              </a:rPr>
              <a:t>d’avoir</a:t>
            </a:r>
            <a:r>
              <a:rPr lang="fr-FR" sz="1100" b="1" spc="-5" dirty="0">
                <a:solidFill>
                  <a:srgbClr val="0C419A"/>
                </a:solidFill>
                <a:latin typeface="Arial"/>
                <a:cs typeface="Arial"/>
              </a:rPr>
              <a:t> </a:t>
            </a:r>
            <a:r>
              <a:rPr lang="fr-FR" sz="1100" b="1" dirty="0">
                <a:solidFill>
                  <a:srgbClr val="0C419A"/>
                </a:solidFill>
                <a:latin typeface="Arial"/>
                <a:cs typeface="Arial"/>
              </a:rPr>
              <a:t>des</a:t>
            </a:r>
            <a:r>
              <a:rPr lang="fr-FR" sz="1100" b="1" spc="-35" dirty="0">
                <a:solidFill>
                  <a:srgbClr val="0C419A"/>
                </a:solidFill>
                <a:latin typeface="Arial"/>
                <a:cs typeface="Arial"/>
              </a:rPr>
              <a:t> </a:t>
            </a:r>
            <a:r>
              <a:rPr lang="fr-FR" sz="1100" b="1" dirty="0">
                <a:solidFill>
                  <a:srgbClr val="0C419A"/>
                </a:solidFill>
                <a:latin typeface="Arial"/>
                <a:cs typeface="Arial"/>
              </a:rPr>
              <a:t>soins</a:t>
            </a:r>
            <a:r>
              <a:rPr lang="fr-FR" sz="1100" b="1" spc="-45" dirty="0">
                <a:solidFill>
                  <a:srgbClr val="0C419A"/>
                </a:solidFill>
                <a:latin typeface="Arial"/>
                <a:cs typeface="Arial"/>
              </a:rPr>
              <a:t> </a:t>
            </a:r>
            <a:r>
              <a:rPr lang="fr-FR" sz="1100" b="1" dirty="0">
                <a:solidFill>
                  <a:srgbClr val="0C419A"/>
                </a:solidFill>
                <a:latin typeface="Arial"/>
                <a:cs typeface="Arial"/>
              </a:rPr>
              <a:t>trop</a:t>
            </a:r>
            <a:r>
              <a:rPr lang="fr-FR" sz="1100" b="1" spc="-30" dirty="0">
                <a:solidFill>
                  <a:srgbClr val="0C419A"/>
                </a:solidFill>
                <a:latin typeface="Arial"/>
                <a:cs typeface="Arial"/>
              </a:rPr>
              <a:t> </a:t>
            </a:r>
            <a:r>
              <a:rPr lang="fr-FR" sz="1100" b="1" spc="-10" dirty="0">
                <a:solidFill>
                  <a:srgbClr val="0C419A"/>
                </a:solidFill>
                <a:latin typeface="Arial"/>
                <a:cs typeface="Arial"/>
              </a:rPr>
              <a:t>lourds</a:t>
            </a:r>
            <a:endParaRPr lang="fr-FR" sz="1100" dirty="0">
              <a:latin typeface="Arial"/>
              <a:cs typeface="Arial"/>
            </a:endParaRPr>
          </a:p>
          <a:p>
            <a:pPr marL="228600" indent="-215900">
              <a:lnSpc>
                <a:spcPct val="100000"/>
              </a:lnSpc>
              <a:spcBef>
                <a:spcPts val="1420"/>
              </a:spcBef>
              <a:buClr>
                <a:srgbClr val="007EAC"/>
              </a:buClr>
              <a:buFont typeface="Symbol"/>
              <a:buChar char=""/>
              <a:tabLst>
                <a:tab pos="228600" algn="l"/>
              </a:tabLst>
            </a:pPr>
            <a:r>
              <a:rPr lang="fr-FR" sz="1100" b="1" dirty="0">
                <a:solidFill>
                  <a:srgbClr val="0C419A"/>
                </a:solidFill>
                <a:latin typeface="Arial"/>
                <a:cs typeface="Arial"/>
              </a:rPr>
              <a:t>Offrir</a:t>
            </a:r>
            <a:r>
              <a:rPr lang="fr-FR" sz="1100" b="1" spc="-20" dirty="0">
                <a:solidFill>
                  <a:srgbClr val="0C419A"/>
                </a:solidFill>
                <a:latin typeface="Arial"/>
                <a:cs typeface="Arial"/>
              </a:rPr>
              <a:t> </a:t>
            </a:r>
            <a:r>
              <a:rPr lang="fr-FR" sz="1100" b="1" dirty="0">
                <a:solidFill>
                  <a:srgbClr val="0C419A"/>
                </a:solidFill>
                <a:latin typeface="Arial"/>
                <a:cs typeface="Arial"/>
              </a:rPr>
              <a:t>une</a:t>
            </a:r>
            <a:r>
              <a:rPr lang="fr-FR" sz="1100" b="1" spc="-30" dirty="0">
                <a:solidFill>
                  <a:srgbClr val="0C419A"/>
                </a:solidFill>
                <a:latin typeface="Arial"/>
                <a:cs typeface="Arial"/>
              </a:rPr>
              <a:t> </a:t>
            </a:r>
            <a:r>
              <a:rPr lang="fr-FR" sz="1100" b="1" dirty="0">
                <a:solidFill>
                  <a:srgbClr val="0C419A"/>
                </a:solidFill>
                <a:latin typeface="Arial"/>
                <a:cs typeface="Arial"/>
              </a:rPr>
              <a:t>meilleure</a:t>
            </a:r>
            <a:r>
              <a:rPr lang="fr-FR" sz="1100" b="1" spc="-20" dirty="0">
                <a:solidFill>
                  <a:srgbClr val="0C419A"/>
                </a:solidFill>
                <a:latin typeface="Arial"/>
                <a:cs typeface="Arial"/>
              </a:rPr>
              <a:t> </a:t>
            </a:r>
            <a:r>
              <a:rPr lang="fr-FR" sz="1100" b="1" dirty="0">
                <a:solidFill>
                  <a:srgbClr val="0C419A"/>
                </a:solidFill>
                <a:latin typeface="Arial"/>
                <a:cs typeface="Arial"/>
              </a:rPr>
              <a:t>qualité</a:t>
            </a:r>
            <a:r>
              <a:rPr lang="fr-FR" sz="1100" b="1" spc="-20" dirty="0">
                <a:solidFill>
                  <a:srgbClr val="0C419A"/>
                </a:solidFill>
                <a:latin typeface="Arial"/>
                <a:cs typeface="Arial"/>
              </a:rPr>
              <a:t> </a:t>
            </a:r>
            <a:r>
              <a:rPr lang="fr-FR" sz="1100" b="1" dirty="0">
                <a:solidFill>
                  <a:srgbClr val="0C419A"/>
                </a:solidFill>
                <a:latin typeface="Arial"/>
                <a:cs typeface="Arial"/>
              </a:rPr>
              <a:t>de</a:t>
            </a:r>
            <a:r>
              <a:rPr lang="fr-FR" sz="1100" b="1" spc="-25" dirty="0">
                <a:solidFill>
                  <a:srgbClr val="0C419A"/>
                </a:solidFill>
                <a:latin typeface="Arial"/>
                <a:cs typeface="Arial"/>
              </a:rPr>
              <a:t> vie</a:t>
            </a:r>
            <a:endParaRPr lang="fr-FR" sz="1100" dirty="0">
              <a:latin typeface="Arial"/>
              <a:cs typeface="Arial"/>
            </a:endParaRPr>
          </a:p>
          <a:p>
            <a:pPr marL="228600" indent="-215900">
              <a:lnSpc>
                <a:spcPct val="100000"/>
              </a:lnSpc>
              <a:spcBef>
                <a:spcPts val="1415"/>
              </a:spcBef>
              <a:buClr>
                <a:srgbClr val="007EAC"/>
              </a:buClr>
              <a:buFont typeface="Symbol"/>
              <a:buChar char=""/>
              <a:tabLst>
                <a:tab pos="228600" algn="l"/>
              </a:tabLst>
            </a:pPr>
            <a:r>
              <a:rPr lang="fr-FR" sz="1100" b="1" dirty="0">
                <a:solidFill>
                  <a:srgbClr val="0C419A"/>
                </a:solidFill>
                <a:latin typeface="Arial"/>
                <a:cs typeface="Arial"/>
              </a:rPr>
              <a:t>Diminuer</a:t>
            </a:r>
            <a:r>
              <a:rPr lang="fr-FR" sz="1100" b="1" spc="-30" dirty="0">
                <a:solidFill>
                  <a:srgbClr val="0C419A"/>
                </a:solidFill>
                <a:latin typeface="Arial"/>
                <a:cs typeface="Arial"/>
              </a:rPr>
              <a:t> </a:t>
            </a:r>
            <a:r>
              <a:rPr lang="fr-FR" sz="1100" b="1" dirty="0">
                <a:solidFill>
                  <a:srgbClr val="0C419A"/>
                </a:solidFill>
                <a:latin typeface="Arial"/>
                <a:cs typeface="Arial"/>
              </a:rPr>
              <a:t>les</a:t>
            </a:r>
            <a:r>
              <a:rPr lang="fr-FR" sz="1100" b="1" spc="-15" dirty="0">
                <a:solidFill>
                  <a:srgbClr val="0C419A"/>
                </a:solidFill>
                <a:latin typeface="Arial"/>
                <a:cs typeface="Arial"/>
              </a:rPr>
              <a:t> </a:t>
            </a:r>
            <a:r>
              <a:rPr lang="fr-FR" sz="1100" b="1" dirty="0">
                <a:solidFill>
                  <a:srgbClr val="0C419A"/>
                </a:solidFill>
                <a:latin typeface="Arial"/>
                <a:cs typeface="Arial"/>
              </a:rPr>
              <a:t>coûts</a:t>
            </a:r>
            <a:r>
              <a:rPr lang="fr-FR" sz="1100" b="1" spc="-20" dirty="0">
                <a:solidFill>
                  <a:srgbClr val="0C419A"/>
                </a:solidFill>
                <a:latin typeface="Arial"/>
                <a:cs typeface="Arial"/>
              </a:rPr>
              <a:t> </a:t>
            </a:r>
            <a:r>
              <a:rPr lang="fr-FR" sz="1100" b="1" dirty="0">
                <a:solidFill>
                  <a:srgbClr val="0C419A"/>
                </a:solidFill>
                <a:latin typeface="Arial"/>
                <a:cs typeface="Arial"/>
              </a:rPr>
              <a:t>de</a:t>
            </a:r>
            <a:r>
              <a:rPr lang="fr-FR" sz="1100" b="1" spc="-15" dirty="0">
                <a:solidFill>
                  <a:srgbClr val="0C419A"/>
                </a:solidFill>
                <a:latin typeface="Arial"/>
                <a:cs typeface="Arial"/>
              </a:rPr>
              <a:t> </a:t>
            </a:r>
            <a:r>
              <a:rPr lang="fr-FR" sz="1100" b="1" dirty="0">
                <a:solidFill>
                  <a:srgbClr val="0C419A"/>
                </a:solidFill>
                <a:latin typeface="Arial"/>
                <a:cs typeface="Arial"/>
              </a:rPr>
              <a:t>prise</a:t>
            </a:r>
            <a:r>
              <a:rPr lang="fr-FR" sz="1100" b="1" spc="-15" dirty="0">
                <a:solidFill>
                  <a:srgbClr val="0C419A"/>
                </a:solidFill>
                <a:latin typeface="Arial"/>
                <a:cs typeface="Arial"/>
              </a:rPr>
              <a:t> </a:t>
            </a:r>
            <a:r>
              <a:rPr lang="fr-FR" sz="1100" b="1" dirty="0">
                <a:solidFill>
                  <a:srgbClr val="0C419A"/>
                </a:solidFill>
                <a:latin typeface="Arial"/>
                <a:cs typeface="Arial"/>
              </a:rPr>
              <a:t>en</a:t>
            </a:r>
            <a:r>
              <a:rPr lang="fr-FR" sz="1100" b="1" spc="-5" dirty="0">
                <a:solidFill>
                  <a:srgbClr val="0C419A"/>
                </a:solidFill>
                <a:latin typeface="Arial"/>
                <a:cs typeface="Arial"/>
              </a:rPr>
              <a:t> </a:t>
            </a:r>
            <a:r>
              <a:rPr lang="fr-FR" sz="1100" b="1" spc="-10" dirty="0">
                <a:solidFill>
                  <a:srgbClr val="0C419A"/>
                </a:solidFill>
                <a:latin typeface="Arial"/>
                <a:cs typeface="Arial"/>
              </a:rPr>
              <a:t>charge</a:t>
            </a:r>
            <a:endParaRPr lang="fr-FR" sz="1100" dirty="0">
              <a:latin typeface="Arial"/>
              <a:cs typeface="Arial"/>
            </a:endParaRPr>
          </a:p>
          <a:p>
            <a:pPr marL="12700" marR="5715" indent="215900">
              <a:lnSpc>
                <a:spcPct val="110100"/>
              </a:lnSpc>
              <a:spcBef>
                <a:spcPts val="1200"/>
              </a:spcBef>
              <a:buClr>
                <a:srgbClr val="007EAC"/>
              </a:buClr>
              <a:buFont typeface="Symbol"/>
              <a:buChar char=""/>
              <a:tabLst>
                <a:tab pos="228600" algn="l"/>
                <a:tab pos="1527175" algn="l"/>
                <a:tab pos="1781810" algn="l"/>
                <a:tab pos="2101850" algn="l"/>
                <a:tab pos="3845560" algn="l"/>
                <a:tab pos="4178300" algn="l"/>
                <a:tab pos="4432300" algn="l"/>
                <a:tab pos="5741670" algn="l"/>
                <a:tab pos="6151880" algn="l"/>
                <a:tab pos="7192645" algn="l"/>
                <a:tab pos="7588884" algn="l"/>
                <a:tab pos="8314690" algn="l"/>
                <a:tab pos="8710930" algn="l"/>
                <a:tab pos="9931400" algn="l"/>
              </a:tabLst>
            </a:pPr>
            <a:r>
              <a:rPr lang="fr-FR" sz="1100" b="1" spc="-10" dirty="0">
                <a:solidFill>
                  <a:srgbClr val="0C419A"/>
                </a:solidFill>
                <a:latin typeface="Arial"/>
                <a:cs typeface="Arial"/>
              </a:rPr>
              <a:t>Contribuer</a:t>
            </a:r>
            <a:r>
              <a:rPr lang="fr-FR" sz="1100" b="1" dirty="0">
                <a:solidFill>
                  <a:srgbClr val="0C419A"/>
                </a:solidFill>
                <a:latin typeface="Arial"/>
                <a:cs typeface="Arial"/>
              </a:rPr>
              <a:t>	</a:t>
            </a:r>
            <a:r>
              <a:rPr lang="fr-FR" sz="1100" b="1" spc="-50" dirty="0">
                <a:solidFill>
                  <a:srgbClr val="0C419A"/>
                </a:solidFill>
                <a:latin typeface="Arial"/>
                <a:cs typeface="Arial"/>
              </a:rPr>
              <a:t>à</a:t>
            </a:r>
            <a:r>
              <a:rPr lang="fr-FR" sz="1100" b="1" dirty="0">
                <a:solidFill>
                  <a:srgbClr val="0C419A"/>
                </a:solidFill>
                <a:latin typeface="Arial"/>
                <a:cs typeface="Arial"/>
              </a:rPr>
              <a:t>	</a:t>
            </a:r>
            <a:r>
              <a:rPr lang="fr-FR" sz="1100" b="1" spc="-25" dirty="0">
                <a:solidFill>
                  <a:srgbClr val="0C419A"/>
                </a:solidFill>
                <a:latin typeface="Arial"/>
                <a:cs typeface="Arial"/>
              </a:rPr>
              <a:t>la</a:t>
            </a:r>
            <a:r>
              <a:rPr lang="fr-FR" sz="1100" b="1" dirty="0">
                <a:solidFill>
                  <a:srgbClr val="0C419A"/>
                </a:solidFill>
                <a:latin typeface="Arial"/>
                <a:cs typeface="Arial"/>
              </a:rPr>
              <a:t>	</a:t>
            </a:r>
            <a:r>
              <a:rPr lang="fr-FR" sz="1100" b="1" spc="-10" dirty="0">
                <a:solidFill>
                  <a:srgbClr val="0C419A"/>
                </a:solidFill>
                <a:latin typeface="Arial"/>
                <a:cs typeface="Arial"/>
              </a:rPr>
              <a:t>transformation</a:t>
            </a:r>
            <a:r>
              <a:rPr lang="fr-FR" sz="1100" b="1" dirty="0">
                <a:solidFill>
                  <a:srgbClr val="0C419A"/>
                </a:solidFill>
                <a:latin typeface="Arial"/>
                <a:cs typeface="Arial"/>
              </a:rPr>
              <a:t>	</a:t>
            </a:r>
            <a:r>
              <a:rPr lang="fr-FR" sz="1100" b="1" spc="-25" dirty="0">
                <a:solidFill>
                  <a:srgbClr val="0C419A"/>
                </a:solidFill>
                <a:latin typeface="Arial"/>
                <a:cs typeface="Arial"/>
              </a:rPr>
              <a:t>et</a:t>
            </a:r>
            <a:r>
              <a:rPr lang="fr-FR" sz="1100" b="1" dirty="0">
                <a:solidFill>
                  <a:srgbClr val="0C419A"/>
                </a:solidFill>
                <a:latin typeface="Arial"/>
                <a:cs typeface="Arial"/>
              </a:rPr>
              <a:t>	</a:t>
            </a:r>
            <a:r>
              <a:rPr lang="fr-FR" sz="1100" b="1" spc="-50" dirty="0">
                <a:solidFill>
                  <a:srgbClr val="0C419A"/>
                </a:solidFill>
                <a:latin typeface="Arial"/>
                <a:cs typeface="Arial"/>
              </a:rPr>
              <a:t>à</a:t>
            </a:r>
            <a:r>
              <a:rPr lang="fr-FR" sz="1100" b="1" dirty="0">
                <a:solidFill>
                  <a:srgbClr val="0C419A"/>
                </a:solidFill>
                <a:latin typeface="Arial"/>
                <a:cs typeface="Arial"/>
              </a:rPr>
              <a:t>	</a:t>
            </a:r>
            <a:r>
              <a:rPr lang="fr-FR" sz="1100" b="1" spc="-10" dirty="0">
                <a:solidFill>
                  <a:srgbClr val="0C419A"/>
                </a:solidFill>
                <a:latin typeface="Arial"/>
                <a:cs typeface="Arial"/>
              </a:rPr>
              <a:t>l’efficience</a:t>
            </a:r>
            <a:r>
              <a:rPr lang="fr-FR" sz="1100" b="1" dirty="0">
                <a:solidFill>
                  <a:srgbClr val="0C419A"/>
                </a:solidFill>
                <a:latin typeface="Arial"/>
                <a:cs typeface="Arial"/>
              </a:rPr>
              <a:t>	</a:t>
            </a:r>
            <a:r>
              <a:rPr lang="fr-FR" sz="1100" b="1" spc="-25" dirty="0">
                <a:solidFill>
                  <a:srgbClr val="0C419A"/>
                </a:solidFill>
                <a:latin typeface="Arial"/>
                <a:cs typeface="Arial"/>
              </a:rPr>
              <a:t>du</a:t>
            </a:r>
            <a:r>
              <a:rPr lang="fr-FR" sz="1100" b="1" dirty="0">
                <a:solidFill>
                  <a:srgbClr val="0C419A"/>
                </a:solidFill>
                <a:latin typeface="Arial"/>
                <a:cs typeface="Arial"/>
              </a:rPr>
              <a:t>	</a:t>
            </a:r>
            <a:r>
              <a:rPr lang="fr-FR" sz="1100" b="1" spc="-10" dirty="0">
                <a:solidFill>
                  <a:srgbClr val="0C419A"/>
                </a:solidFill>
                <a:latin typeface="Arial"/>
                <a:cs typeface="Arial"/>
              </a:rPr>
              <a:t>système</a:t>
            </a:r>
            <a:r>
              <a:rPr lang="fr-FR" sz="1100" b="1" dirty="0">
                <a:solidFill>
                  <a:srgbClr val="0C419A"/>
                </a:solidFill>
                <a:latin typeface="Arial"/>
                <a:cs typeface="Arial"/>
              </a:rPr>
              <a:t>	</a:t>
            </a:r>
            <a:r>
              <a:rPr lang="fr-FR" sz="1100" b="1" spc="-25" dirty="0">
                <a:solidFill>
                  <a:srgbClr val="0C419A"/>
                </a:solidFill>
                <a:latin typeface="Arial"/>
                <a:cs typeface="Arial"/>
              </a:rPr>
              <a:t>de</a:t>
            </a:r>
            <a:r>
              <a:rPr lang="fr-FR" sz="1100" b="1" dirty="0">
                <a:solidFill>
                  <a:srgbClr val="0C419A"/>
                </a:solidFill>
                <a:latin typeface="Arial"/>
                <a:cs typeface="Arial"/>
              </a:rPr>
              <a:t>	</a:t>
            </a:r>
            <a:r>
              <a:rPr lang="fr-FR" sz="1100" b="1" spc="-10" dirty="0">
                <a:solidFill>
                  <a:srgbClr val="0C419A"/>
                </a:solidFill>
                <a:latin typeface="Arial"/>
                <a:cs typeface="Arial"/>
              </a:rPr>
              <a:t>santé</a:t>
            </a:r>
            <a:r>
              <a:rPr lang="fr-FR" sz="1100" b="1" dirty="0">
                <a:solidFill>
                  <a:srgbClr val="0C419A"/>
                </a:solidFill>
                <a:latin typeface="Arial"/>
                <a:cs typeface="Arial"/>
              </a:rPr>
              <a:t>	</a:t>
            </a:r>
            <a:r>
              <a:rPr lang="fr-FR" sz="1100" b="1" spc="-25" dirty="0">
                <a:solidFill>
                  <a:srgbClr val="0C419A"/>
                </a:solidFill>
                <a:latin typeface="Arial"/>
                <a:cs typeface="Arial"/>
              </a:rPr>
              <a:t>en</a:t>
            </a:r>
            <a:r>
              <a:rPr lang="fr-FR" sz="1100" b="1" dirty="0">
                <a:solidFill>
                  <a:srgbClr val="0C419A"/>
                </a:solidFill>
                <a:latin typeface="Arial"/>
                <a:cs typeface="Arial"/>
              </a:rPr>
              <a:t>	</a:t>
            </a:r>
            <a:r>
              <a:rPr lang="fr-FR" sz="1100" b="1" spc="-10" dirty="0">
                <a:solidFill>
                  <a:srgbClr val="0C419A"/>
                </a:solidFill>
                <a:latin typeface="Arial"/>
                <a:cs typeface="Arial"/>
              </a:rPr>
              <a:t>maîtrisant</a:t>
            </a:r>
            <a:r>
              <a:rPr lang="fr-FR" sz="1100" b="1" dirty="0">
                <a:solidFill>
                  <a:srgbClr val="0C419A"/>
                </a:solidFill>
                <a:latin typeface="Arial"/>
                <a:cs typeface="Arial"/>
              </a:rPr>
              <a:t>	</a:t>
            </a:r>
            <a:r>
              <a:rPr lang="fr-FR" sz="1100" b="1" spc="-25" dirty="0">
                <a:solidFill>
                  <a:srgbClr val="0C419A"/>
                </a:solidFill>
                <a:latin typeface="Arial"/>
                <a:cs typeface="Arial"/>
              </a:rPr>
              <a:t>les </a:t>
            </a:r>
            <a:r>
              <a:rPr lang="fr-FR" sz="1100" b="1" spc="-10" dirty="0">
                <a:solidFill>
                  <a:srgbClr val="0C419A"/>
                </a:solidFill>
                <a:latin typeface="Arial"/>
                <a:cs typeface="Arial"/>
              </a:rPr>
              <a:t>dépenses</a:t>
            </a:r>
            <a:endParaRPr lang="fr-FR" sz="1100" dirty="0">
              <a:latin typeface="Arial"/>
              <a:cs typeface="Arial"/>
            </a:endParaRPr>
          </a:p>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43</a:t>
            </a:fld>
            <a:endParaRPr lang="fr-FR"/>
          </a:p>
        </p:txBody>
      </p:sp>
    </p:spTree>
    <p:extLst>
      <p:ext uri="{BB962C8B-B14F-4D97-AF65-F5344CB8AC3E}">
        <p14:creationId xmlns:p14="http://schemas.microsoft.com/office/powerpoint/2010/main" val="2151784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45</a:t>
            </a:fld>
            <a:endParaRPr lang="fr-FR"/>
          </a:p>
        </p:txBody>
      </p:sp>
    </p:spTree>
    <p:extLst>
      <p:ext uri="{BB962C8B-B14F-4D97-AF65-F5344CB8AC3E}">
        <p14:creationId xmlns:p14="http://schemas.microsoft.com/office/powerpoint/2010/main" val="3831469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46</a:t>
            </a:fld>
            <a:endParaRPr lang="fr-FR"/>
          </a:p>
        </p:txBody>
      </p:sp>
    </p:spTree>
    <p:extLst>
      <p:ext uri="{BB962C8B-B14F-4D97-AF65-F5344CB8AC3E}">
        <p14:creationId xmlns:p14="http://schemas.microsoft.com/office/powerpoint/2010/main" val="44757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4</a:t>
            </a:fld>
            <a:endParaRPr lang="fr-FR"/>
          </a:p>
        </p:txBody>
      </p:sp>
    </p:spTree>
    <p:extLst>
      <p:ext uri="{BB962C8B-B14F-4D97-AF65-F5344CB8AC3E}">
        <p14:creationId xmlns:p14="http://schemas.microsoft.com/office/powerpoint/2010/main" val="4019423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5</a:t>
            </a:fld>
            <a:endParaRPr lang="fr-FR"/>
          </a:p>
        </p:txBody>
      </p:sp>
    </p:spTree>
    <p:extLst>
      <p:ext uri="{BB962C8B-B14F-4D97-AF65-F5344CB8AC3E}">
        <p14:creationId xmlns:p14="http://schemas.microsoft.com/office/powerpoint/2010/main" val="3980147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6</a:t>
            </a:fld>
            <a:endParaRPr lang="fr-FR"/>
          </a:p>
        </p:txBody>
      </p:sp>
    </p:spTree>
    <p:extLst>
      <p:ext uri="{BB962C8B-B14F-4D97-AF65-F5344CB8AC3E}">
        <p14:creationId xmlns:p14="http://schemas.microsoft.com/office/powerpoint/2010/main" val="2772736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1233488"/>
            <a:ext cx="5916613" cy="33289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2C92AB4-7BFB-4437-A2A2-CE29A8CAC811}" type="slidenum">
              <a:rPr lang="fr-FR" smtClean="0"/>
              <a:t>7</a:t>
            </a:fld>
            <a:endParaRPr lang="fr-FR"/>
          </a:p>
        </p:txBody>
      </p:sp>
    </p:spTree>
    <p:extLst>
      <p:ext uri="{BB962C8B-B14F-4D97-AF65-F5344CB8AC3E}">
        <p14:creationId xmlns:p14="http://schemas.microsoft.com/office/powerpoint/2010/main" val="917498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8</a:t>
            </a:fld>
            <a:endParaRPr lang="fr-FR"/>
          </a:p>
        </p:txBody>
      </p:sp>
    </p:spTree>
    <p:extLst>
      <p:ext uri="{BB962C8B-B14F-4D97-AF65-F5344CB8AC3E}">
        <p14:creationId xmlns:p14="http://schemas.microsoft.com/office/powerpoint/2010/main" val="3021973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9</a:t>
            </a:fld>
            <a:endParaRPr lang="fr-FR"/>
          </a:p>
        </p:txBody>
      </p:sp>
    </p:spTree>
    <p:extLst>
      <p:ext uri="{BB962C8B-B14F-4D97-AF65-F5344CB8AC3E}">
        <p14:creationId xmlns:p14="http://schemas.microsoft.com/office/powerpoint/2010/main" val="180263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6326560" cy="2262909"/>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914"/>
            <a:ext cx="11193075"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30/04/2026</a:t>
            </a:fld>
            <a:endParaRPr lang="fr-FR" dirty="0"/>
          </a:p>
        </p:txBody>
      </p:sp>
      <p:sp>
        <p:nvSpPr>
          <p:cNvPr id="7" name="Espace réservé du texte 13"/>
          <p:cNvSpPr>
            <a:spLocks noGrp="1"/>
          </p:cNvSpPr>
          <p:nvPr>
            <p:ph type="body" sz="quarter" idx="12" hasCustomPrompt="1"/>
          </p:nvPr>
        </p:nvSpPr>
        <p:spPr>
          <a:xfrm>
            <a:off x="736520" y="5031366"/>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43"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27940985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626"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78355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626"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208366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217"/>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54080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217"/>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82575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217"/>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341860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217"/>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656570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217"/>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63977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DE LA SOUS-PARTIE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91"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04973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91"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60604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91"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7301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6326560" cy="2262909"/>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406"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31" y="2188914"/>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30/04/2026</a:t>
            </a:fld>
            <a:endParaRPr lang="fr-FR" dirty="0"/>
          </a:p>
        </p:txBody>
      </p:sp>
      <p:sp>
        <p:nvSpPr>
          <p:cNvPr id="6" name="Espace réservé du texte 13"/>
          <p:cNvSpPr>
            <a:spLocks noGrp="1"/>
          </p:cNvSpPr>
          <p:nvPr>
            <p:ph type="body" sz="quarter" idx="12" hasCustomPrompt="1"/>
          </p:nvPr>
        </p:nvSpPr>
        <p:spPr>
          <a:xfrm>
            <a:off x="701461" y="4989166"/>
            <a:ext cx="5724395"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59"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 (nom de l’entité émettrice)</a:t>
            </a:r>
          </a:p>
        </p:txBody>
      </p:sp>
    </p:spTree>
    <p:extLst>
      <p:ext uri="{BB962C8B-B14F-4D97-AF65-F5344CB8AC3E}">
        <p14:creationId xmlns:p14="http://schemas.microsoft.com/office/powerpoint/2010/main" val="3247699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91"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972631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91"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661103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7" y="2087567"/>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29952451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7" y="2087567"/>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392830382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7" y="2087567"/>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238452492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7" y="2087567"/>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13879823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7" y="2087567"/>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01113396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345322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375432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02474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6326560" cy="2262909"/>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914"/>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30/04/2026</a:t>
            </a:fld>
            <a:endParaRPr lang="fr-FR" dirty="0"/>
          </a:p>
        </p:txBody>
      </p:sp>
      <p:sp>
        <p:nvSpPr>
          <p:cNvPr id="8" name="Espace réservé du texte 13"/>
          <p:cNvSpPr>
            <a:spLocks noGrp="1"/>
          </p:cNvSpPr>
          <p:nvPr>
            <p:ph type="body" sz="quarter" idx="12" hasCustomPrompt="1"/>
          </p:nvPr>
        </p:nvSpPr>
        <p:spPr>
          <a:xfrm>
            <a:off x="701460" y="4834418"/>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5" y="5971749"/>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271889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568767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9440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958403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536963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669699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703609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327722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78"/>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506"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66"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4229087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506"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66"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78"/>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566701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506"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66"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78"/>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37918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1 CN Couverture avec phot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6326560" cy="2262909"/>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914"/>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900000" y="6372000"/>
            <a:ext cx="1800000" cy="288000"/>
          </a:xfrm>
        </p:spPr>
        <p:txBody>
          <a:bodyPr/>
          <a:lstStyle/>
          <a:p>
            <a:fld id="{6C561DA0-B814-4EF6-AE72-CCC3C5D5FDED}" type="datetimeFigureOut">
              <a:rPr lang="fr-FR" smtClean="0"/>
              <a:pPr/>
              <a:t>30/04/2026</a:t>
            </a:fld>
            <a:endParaRPr lang="fr-FR" dirty="0"/>
          </a:p>
        </p:txBody>
      </p:sp>
      <p:sp>
        <p:nvSpPr>
          <p:cNvPr id="7" name="Espace réservé du texte 13"/>
          <p:cNvSpPr>
            <a:spLocks noGrp="1"/>
          </p:cNvSpPr>
          <p:nvPr>
            <p:ph type="body" sz="quarter" idx="12" hasCustomPrompt="1"/>
          </p:nvPr>
        </p:nvSpPr>
        <p:spPr>
          <a:xfrm>
            <a:off x="701460" y="4834418"/>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85"/>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362046996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506"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66"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78"/>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207480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506"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66"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78"/>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4229319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31" y="1437907"/>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321"/>
            <a:ext cx="7156451"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41079508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4/30/2026</a:t>
            </a:fld>
            <a:endParaRPr lang="en-US"/>
          </a:p>
        </p:txBody>
      </p:sp>
      <p:sp>
        <p:nvSpPr>
          <p:cNvPr id="6" name="Holder 6"/>
          <p:cNvSpPr>
            <a:spLocks noGrp="1"/>
          </p:cNvSpPr>
          <p:nvPr>
            <p:ph type="sldNum" sz="quarter" idx="7"/>
          </p:nvPr>
        </p:nvSpPr>
        <p:spPr/>
        <p:txBody>
          <a:bodyPr lIns="0" tIns="0" rIns="0" bIns="0"/>
          <a:lstStyle>
            <a:lvl1pPr>
              <a:defRPr sz="1200" b="0" i="0">
                <a:solidFill>
                  <a:srgbClr val="0C419A"/>
                </a:solidFill>
                <a:latin typeface="Arial"/>
                <a:cs typeface="Arial"/>
              </a:defRPr>
            </a:lvl1pPr>
          </a:lstStyle>
          <a:p>
            <a:pPr marL="38100">
              <a:lnSpc>
                <a:spcPts val="1425"/>
              </a:lnSpc>
            </a:pPr>
            <a:fld id="{81D60167-4931-47E6-BA6A-407CBD079E47}" type="slidenum">
              <a:rPr spc="-50" dirty="0"/>
              <a:t>‹N°›</a:t>
            </a:fld>
            <a:endParaRPr spc="-50" dirty="0"/>
          </a:p>
        </p:txBody>
      </p:sp>
    </p:spTree>
    <p:extLst>
      <p:ext uri="{BB962C8B-B14F-4D97-AF65-F5344CB8AC3E}">
        <p14:creationId xmlns:p14="http://schemas.microsoft.com/office/powerpoint/2010/main" val="4662793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chemeClr val="bg1"/>
                </a:solidFill>
                <a:latin typeface="Arial"/>
                <a:cs typeface="Arial"/>
              </a:defRPr>
            </a:lvl1pPr>
          </a:lstStyle>
          <a:p>
            <a:endParaRPr/>
          </a:p>
        </p:txBody>
      </p:sp>
      <p:sp>
        <p:nvSpPr>
          <p:cNvPr id="3" name="Holder 3"/>
          <p:cNvSpPr>
            <a:spLocks noGrp="1"/>
          </p:cNvSpPr>
          <p:nvPr>
            <p:ph sz="half" idx="2"/>
          </p:nvPr>
        </p:nvSpPr>
        <p:spPr>
          <a:xfrm>
            <a:off x="577392" y="2163266"/>
            <a:ext cx="4838065" cy="3777615"/>
          </a:xfrm>
          <a:prstGeom prst="rect">
            <a:avLst/>
          </a:prstGeom>
        </p:spPr>
        <p:txBody>
          <a:bodyPr wrap="square" lIns="0" tIns="0" rIns="0" bIns="0">
            <a:spAutoFit/>
          </a:bodyPr>
          <a:lstStyle>
            <a:lvl1pPr>
              <a:defRPr sz="2400" b="1" i="0">
                <a:solidFill>
                  <a:srgbClr val="0C419A"/>
                </a:solidFill>
                <a:latin typeface="Arial"/>
                <a:cs typeface="Arial"/>
              </a:defRPr>
            </a:lvl1pPr>
          </a:lstStyle>
          <a:p>
            <a:endParaRPr/>
          </a:p>
        </p:txBody>
      </p:sp>
      <p:sp>
        <p:nvSpPr>
          <p:cNvPr id="4" name="Holder 4"/>
          <p:cNvSpPr>
            <a:spLocks noGrp="1"/>
          </p:cNvSpPr>
          <p:nvPr>
            <p:ph sz="half" idx="3"/>
          </p:nvPr>
        </p:nvSpPr>
        <p:spPr>
          <a:xfrm>
            <a:off x="6839711" y="1946148"/>
            <a:ext cx="4855845" cy="4030979"/>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4/30/2026</a:t>
            </a:fld>
            <a:endParaRPr lang="en-US"/>
          </a:p>
        </p:txBody>
      </p:sp>
      <p:sp>
        <p:nvSpPr>
          <p:cNvPr id="7" name="Holder 7"/>
          <p:cNvSpPr>
            <a:spLocks noGrp="1"/>
          </p:cNvSpPr>
          <p:nvPr>
            <p:ph type="sldNum" sz="quarter" idx="7"/>
          </p:nvPr>
        </p:nvSpPr>
        <p:spPr/>
        <p:txBody>
          <a:bodyPr lIns="0" tIns="0" rIns="0" bIns="0"/>
          <a:lstStyle>
            <a:lvl1pPr>
              <a:defRPr sz="1200" b="0" i="0">
                <a:solidFill>
                  <a:srgbClr val="0C419A"/>
                </a:solidFill>
                <a:latin typeface="Arial"/>
                <a:cs typeface="Arial"/>
              </a:defRPr>
            </a:lvl1pPr>
          </a:lstStyle>
          <a:p>
            <a:pPr marL="38100">
              <a:lnSpc>
                <a:spcPts val="1425"/>
              </a:lnSpc>
            </a:pPr>
            <a:fld id="{81D60167-4931-47E6-BA6A-407CBD079E47}" type="slidenum">
              <a:rPr spc="-50" dirty="0"/>
              <a:t>‹N°›</a:t>
            </a:fld>
            <a:endParaRPr spc="-50" dirty="0"/>
          </a:p>
        </p:txBody>
      </p:sp>
    </p:spTree>
    <p:extLst>
      <p:ext uri="{BB962C8B-B14F-4D97-AF65-F5344CB8AC3E}">
        <p14:creationId xmlns:p14="http://schemas.microsoft.com/office/powerpoint/2010/main" val="37354626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4/30/2026</a:t>
            </a:fld>
            <a:endParaRPr lang="en-US"/>
          </a:p>
        </p:txBody>
      </p:sp>
      <p:sp>
        <p:nvSpPr>
          <p:cNvPr id="4" name="Holder 4"/>
          <p:cNvSpPr>
            <a:spLocks noGrp="1"/>
          </p:cNvSpPr>
          <p:nvPr>
            <p:ph type="sldNum" sz="quarter" idx="7"/>
          </p:nvPr>
        </p:nvSpPr>
        <p:spPr/>
        <p:txBody>
          <a:bodyPr lIns="0" tIns="0" rIns="0" bIns="0"/>
          <a:lstStyle>
            <a:lvl1pPr>
              <a:defRPr sz="1200" b="0" i="0">
                <a:solidFill>
                  <a:srgbClr val="0C419A"/>
                </a:solidFill>
                <a:latin typeface="Arial"/>
                <a:cs typeface="Arial"/>
              </a:defRPr>
            </a:lvl1pPr>
          </a:lstStyle>
          <a:p>
            <a:pPr marL="38100">
              <a:lnSpc>
                <a:spcPts val="1425"/>
              </a:lnSpc>
            </a:pPr>
            <a:fld id="{81D60167-4931-47E6-BA6A-407CBD079E47}" type="slidenum">
              <a:rPr spc="-25" dirty="0"/>
              <a:t>‹N°›</a:t>
            </a:fld>
            <a:endParaRPr spc="-25" dirty="0"/>
          </a:p>
        </p:txBody>
      </p:sp>
    </p:spTree>
    <p:extLst>
      <p:ext uri="{BB962C8B-B14F-4D97-AF65-F5344CB8AC3E}">
        <p14:creationId xmlns:p14="http://schemas.microsoft.com/office/powerpoint/2010/main" val="6938634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1 Couverture avec photo">
    <p:spTree>
      <p:nvGrpSpPr>
        <p:cNvPr id="1" name=""/>
        <p:cNvGrpSpPr/>
        <p:nvPr/>
      </p:nvGrpSpPr>
      <p:grpSpPr>
        <a:xfrm>
          <a:off x="0" y="0"/>
          <a:ext cx="0" cy="0"/>
          <a:chOff x="0" y="0"/>
          <a:chExt cx="0" cy="0"/>
        </a:xfrm>
      </p:grpSpPr>
      <p:pic>
        <p:nvPicPr>
          <p:cNvPr id="6" name="Image 5" descr="Une image contenant alimentation&#10;&#10;Description générée automatiquement">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solidFill>
            <a:schemeClr val="bg2">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85201" y="6398716"/>
            <a:ext cx="1800000" cy="288000"/>
          </a:xfrm>
        </p:spPr>
        <p:txBody>
          <a:bodyPr/>
          <a:lstStyle/>
          <a:p>
            <a:fld id="{6C561DA0-B814-4EF6-AE72-CCC3C5D5FDED}" type="datetimeFigureOut">
              <a:rPr lang="fr-FR" smtClean="0"/>
              <a:pPr/>
              <a:t>30/04/2026</a:t>
            </a:fld>
            <a:endParaRPr lang="fr-FR" dirty="0"/>
          </a:p>
        </p:txBody>
      </p:sp>
    </p:spTree>
    <p:extLst>
      <p:ext uri="{BB962C8B-B14F-4D97-AF65-F5344CB8AC3E}">
        <p14:creationId xmlns:p14="http://schemas.microsoft.com/office/powerpoint/2010/main" val="293061413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N°2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solidFill>
            <a:schemeClr val="bg2">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885600" y="6397200"/>
            <a:ext cx="1800000" cy="288000"/>
          </a:xfrm>
        </p:spPr>
        <p:txBody>
          <a:bodyPr/>
          <a:lstStyle/>
          <a:p>
            <a:fld id="{6C561DA0-B814-4EF6-AE72-CCC3C5D5FDED}" type="datetimeFigureOut">
              <a:rPr lang="fr-FR" smtClean="0"/>
              <a:pPr/>
              <a:t>30/04/2026</a:t>
            </a:fld>
            <a:endParaRPr lang="fr-FR" dirty="0"/>
          </a:p>
        </p:txBody>
      </p:sp>
    </p:spTree>
    <p:extLst>
      <p:ext uri="{BB962C8B-B14F-4D97-AF65-F5344CB8AC3E}">
        <p14:creationId xmlns:p14="http://schemas.microsoft.com/office/powerpoint/2010/main" val="2310320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N°3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885200" y="6397200"/>
            <a:ext cx="1800000" cy="288000"/>
          </a:xfrm>
        </p:spPr>
        <p:txBody>
          <a:bodyPr/>
          <a:lstStyle/>
          <a:p>
            <a:fld id="{6C561DA0-B814-4EF6-AE72-CCC3C5D5FDED}" type="datetimeFigureOut">
              <a:rPr lang="fr-FR" smtClean="0"/>
              <a:pPr/>
              <a:t>30/04/2026</a:t>
            </a:fld>
            <a:endParaRPr lang="fr-FR" dirty="0"/>
          </a:p>
        </p:txBody>
      </p:sp>
    </p:spTree>
    <p:extLst>
      <p:ext uri="{BB962C8B-B14F-4D97-AF65-F5344CB8AC3E}">
        <p14:creationId xmlns:p14="http://schemas.microsoft.com/office/powerpoint/2010/main" val="24265429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N°1CN Couverture avec photo">
    <p:spTree>
      <p:nvGrpSpPr>
        <p:cNvPr id="1" name=""/>
        <p:cNvGrpSpPr/>
        <p:nvPr/>
      </p:nvGrpSpPr>
      <p:grpSpPr>
        <a:xfrm>
          <a:off x="0" y="0"/>
          <a:ext cx="0" cy="0"/>
          <a:chOff x="0" y="0"/>
          <a:chExt cx="0" cy="0"/>
        </a:xfrm>
      </p:grpSpPr>
      <p:pic>
        <p:nvPicPr>
          <p:cNvPr id="6" name="Image 5" descr="Une image contenant alimentation&#10;&#10;Description générée automatiquement">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solidFill>
            <a:schemeClr val="bg2">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85201" y="6398716"/>
            <a:ext cx="1800000" cy="288000"/>
          </a:xfrm>
        </p:spPr>
        <p:txBody>
          <a:bodyPr/>
          <a:lstStyle/>
          <a:p>
            <a:fld id="{6C561DA0-B814-4EF6-AE72-CCC3C5D5FDED}" type="datetimeFigureOut">
              <a:rPr lang="fr-FR" smtClean="0"/>
              <a:pPr/>
              <a:t>30/04/2026</a:t>
            </a:fld>
            <a:endParaRPr lang="fr-FR" dirty="0"/>
          </a:p>
        </p:txBody>
      </p:sp>
      <p:cxnSp>
        <p:nvCxnSpPr>
          <p:cNvPr id="5" name="Connecteur droit 4">
            <a:extLst>
              <a:ext uri="{FF2B5EF4-FFF2-40B4-BE49-F238E27FC236}">
                <a16:creationId xmlns:a16="http://schemas.microsoft.com/office/drawing/2014/main" id="{48CA28AA-0FF9-4EBC-9B84-1EBB3BEF6ACD}"/>
              </a:ext>
            </a:extLst>
          </p:cNvPr>
          <p:cNvCxnSpPr>
            <a:cxnSpLocks/>
          </p:cNvCxnSpPr>
          <p:nvPr userDrawn="1"/>
        </p:nvCxnSpPr>
        <p:spPr>
          <a:xfrm>
            <a:off x="5235339" y="777510"/>
            <a:ext cx="0" cy="71315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Espace réservé pour une image  2">
            <a:extLst>
              <a:ext uri="{FF2B5EF4-FFF2-40B4-BE49-F238E27FC236}">
                <a16:creationId xmlns:a16="http://schemas.microsoft.com/office/drawing/2014/main" id="{C4BC0C0C-61B4-4459-AA0C-B189AE6EE0B5}"/>
              </a:ext>
            </a:extLst>
          </p:cNvPr>
          <p:cNvSpPr>
            <a:spLocks noGrp="1"/>
          </p:cNvSpPr>
          <p:nvPr>
            <p:ph type="pic" idx="20" hasCustomPrompt="1"/>
          </p:nvPr>
        </p:nvSpPr>
        <p:spPr>
          <a:xfrm>
            <a:off x="5355430" y="777510"/>
            <a:ext cx="2088000" cy="713153"/>
          </a:xfrm>
          <a:solidFill>
            <a:schemeClr val="bg2">
              <a:lumMod val="95000"/>
            </a:schemeClr>
          </a:solidFill>
        </p:spPr>
        <p:txBody>
          <a:bodyPr anchor="ctr"/>
          <a:lstStyle>
            <a:lvl1pPr marL="0" indent="0" algn="ctr">
              <a:buNone/>
              <a:defRPr sz="1200" b="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Caisse Nationale</a:t>
            </a:r>
          </a:p>
        </p:txBody>
      </p:sp>
    </p:spTree>
    <p:extLst>
      <p:ext uri="{BB962C8B-B14F-4D97-AF65-F5344CB8AC3E}">
        <p14:creationId xmlns:p14="http://schemas.microsoft.com/office/powerpoint/2010/main" val="7052374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2 CN Couverture fond couleur + Photo">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6326560" cy="2262909"/>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406" y="2188868"/>
            <a:ext cx="5247825"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31" y="2188914"/>
            <a:ext cx="5930575"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6C561DA0-B814-4EF6-AE72-CCC3C5D5FDED}" type="datetimeFigureOut">
              <a:rPr lang="fr-FR" smtClean="0"/>
              <a:pPr/>
              <a:t>30/04/2026</a:t>
            </a:fld>
            <a:endParaRPr lang="fr-FR" dirty="0"/>
          </a:p>
        </p:txBody>
      </p:sp>
      <p:sp>
        <p:nvSpPr>
          <p:cNvPr id="6" name="Espace réservé du texte 13"/>
          <p:cNvSpPr>
            <a:spLocks noGrp="1"/>
          </p:cNvSpPr>
          <p:nvPr>
            <p:ph type="body" sz="quarter" idx="12" hasCustomPrompt="1"/>
          </p:nvPr>
        </p:nvSpPr>
        <p:spPr>
          <a:xfrm>
            <a:off x="701461" y="4834418"/>
            <a:ext cx="5724395"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275385" y="6001381"/>
            <a:ext cx="6424491" cy="32908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1482238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N°2CN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solidFill>
            <a:schemeClr val="bg2">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885600" y="6397200"/>
            <a:ext cx="1800000" cy="288000"/>
          </a:xfrm>
        </p:spPr>
        <p:txBody>
          <a:bodyPr/>
          <a:lstStyle/>
          <a:p>
            <a:fld id="{6C561DA0-B814-4EF6-AE72-CCC3C5D5FDED}" type="datetimeFigureOut">
              <a:rPr lang="fr-FR" smtClean="0"/>
              <a:pPr/>
              <a:t>30/04/2026</a:t>
            </a:fld>
            <a:endParaRPr lang="fr-FR" dirty="0"/>
          </a:p>
        </p:txBody>
      </p:sp>
      <p:cxnSp>
        <p:nvCxnSpPr>
          <p:cNvPr id="6" name="Connecteur droit 5">
            <a:extLst>
              <a:ext uri="{FF2B5EF4-FFF2-40B4-BE49-F238E27FC236}">
                <a16:creationId xmlns:a16="http://schemas.microsoft.com/office/drawing/2014/main" id="{F259FE56-E8F2-44C1-8C5F-D9D8507CFE1A}"/>
              </a:ext>
            </a:extLst>
          </p:cNvPr>
          <p:cNvCxnSpPr>
            <a:cxnSpLocks/>
          </p:cNvCxnSpPr>
          <p:nvPr userDrawn="1"/>
        </p:nvCxnSpPr>
        <p:spPr>
          <a:xfrm>
            <a:off x="5235339" y="777510"/>
            <a:ext cx="0" cy="71315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Espace réservé pour une image  2">
            <a:extLst>
              <a:ext uri="{FF2B5EF4-FFF2-40B4-BE49-F238E27FC236}">
                <a16:creationId xmlns:a16="http://schemas.microsoft.com/office/drawing/2014/main" id="{9EBD9060-2310-4BAF-A482-E9FD76721B2E}"/>
              </a:ext>
            </a:extLst>
          </p:cNvPr>
          <p:cNvSpPr>
            <a:spLocks noGrp="1"/>
          </p:cNvSpPr>
          <p:nvPr>
            <p:ph type="pic" idx="20" hasCustomPrompt="1"/>
          </p:nvPr>
        </p:nvSpPr>
        <p:spPr>
          <a:xfrm>
            <a:off x="5355430" y="777510"/>
            <a:ext cx="2088000" cy="713153"/>
          </a:xfrm>
          <a:solidFill>
            <a:schemeClr val="bg2">
              <a:lumMod val="95000"/>
            </a:schemeClr>
          </a:solidFill>
        </p:spPr>
        <p:txBody>
          <a:bodyPr anchor="ctr"/>
          <a:lstStyle>
            <a:lvl1pPr marL="0" indent="0" algn="ctr">
              <a:buNone/>
              <a:defRPr sz="1200" b="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Caisse Nationale</a:t>
            </a:r>
          </a:p>
        </p:txBody>
      </p:sp>
    </p:spTree>
    <p:extLst>
      <p:ext uri="{BB962C8B-B14F-4D97-AF65-F5344CB8AC3E}">
        <p14:creationId xmlns:p14="http://schemas.microsoft.com/office/powerpoint/2010/main" val="30738630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6C561DA0-B814-4EF6-AE72-CCC3C5D5FDED}" type="datetimeFigureOut">
              <a:rPr lang="fr-FR" smtClean="0"/>
              <a:pPr/>
              <a:t>30/04/2026</a:t>
            </a:fld>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pPr/>
              <a:t>‹N°›</a:t>
            </a:fld>
            <a:endParaRPr lang="fr-FR" dirty="0"/>
          </a:p>
        </p:txBody>
      </p:sp>
      <p:sp>
        <p:nvSpPr>
          <p:cNvPr id="5" name="Rectangle 4"/>
          <p:cNvSpPr/>
          <p:nvPr userDrawn="1"/>
        </p:nvSpPr>
        <p:spPr>
          <a:xfrm>
            <a:off x="9407047" y="5686816"/>
            <a:ext cx="2605413" cy="96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7294149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6C561DA0-B814-4EF6-AE72-CCC3C5D5FDED}" type="datetimeFigureOut">
              <a:rPr lang="fr-FR" smtClean="0"/>
              <a:pPr/>
              <a:t>30/04/2026</a:t>
            </a:fld>
            <a:endParaRPr lang="fr-FR" dirty="0"/>
          </a:p>
        </p:txBody>
      </p:sp>
      <p:sp>
        <p:nvSpPr>
          <p:cNvPr id="4" name="Espace réservé du numéro de diapositive 3"/>
          <p:cNvSpPr>
            <a:spLocks noGrp="1"/>
          </p:cNvSpPr>
          <p:nvPr>
            <p:ph type="sldNum" sz="quarter" idx="11"/>
          </p:nvPr>
        </p:nvSpPr>
        <p:spPr/>
        <p:txBody>
          <a:bodyPr/>
          <a:lstStyle/>
          <a:p>
            <a:fld id="{975A587B-5814-4D9B-9598-FE9CB954CB01}" type="slidenum">
              <a:rPr lang="fr-FR" smtClean="0"/>
              <a:pPr/>
              <a:t>‹N°›</a:t>
            </a:fld>
            <a:endParaRPr lang="fr-FR" dirty="0"/>
          </a:p>
        </p:txBody>
      </p:sp>
      <p:sp>
        <p:nvSpPr>
          <p:cNvPr id="5" name="Rectangle 4"/>
          <p:cNvSpPr/>
          <p:nvPr userDrawn="1"/>
        </p:nvSpPr>
        <p:spPr>
          <a:xfrm>
            <a:off x="9407047" y="5686816"/>
            <a:ext cx="2605413" cy="96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Titre 2">
            <a:extLst>
              <a:ext uri="{FF2B5EF4-FFF2-40B4-BE49-F238E27FC236}">
                <a16:creationId xmlns:a16="http://schemas.microsoft.com/office/drawing/2014/main" id="{68F12F2A-D61D-4E21-98B4-6ABCD55B2115}"/>
              </a:ext>
            </a:extLst>
          </p:cNvPr>
          <p:cNvSpPr>
            <a:spLocks noGrp="1"/>
          </p:cNvSpPr>
          <p:nvPr>
            <p:ph type="title"/>
          </p:nvPr>
        </p:nvSpPr>
        <p:spPr>
          <a:xfrm>
            <a:off x="498660" y="494778"/>
            <a:ext cx="11196000" cy="1114817"/>
          </a:xfrm>
        </p:spPr>
        <p:txBody>
          <a:bodyPr/>
          <a:lstStyle/>
          <a:p>
            <a:r>
              <a:rPr lang="fr-FR"/>
              <a:t>Modifiez le style du titre</a:t>
            </a:r>
          </a:p>
        </p:txBody>
      </p:sp>
    </p:spTree>
    <p:extLst>
      <p:ext uri="{BB962C8B-B14F-4D97-AF65-F5344CB8AC3E}">
        <p14:creationId xmlns:p14="http://schemas.microsoft.com/office/powerpoint/2010/main" val="37648198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N°3CN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885200" y="6397200"/>
            <a:ext cx="1800000" cy="288000"/>
          </a:xfrm>
        </p:spPr>
        <p:txBody>
          <a:bodyPr/>
          <a:lstStyle/>
          <a:p>
            <a:fld id="{6C561DA0-B814-4EF6-AE72-CCC3C5D5FDED}" type="datetimeFigureOut">
              <a:rPr lang="fr-FR" smtClean="0"/>
              <a:pPr/>
              <a:t>30/04/2026</a:t>
            </a:fld>
            <a:endParaRPr lang="fr-FR" dirty="0"/>
          </a:p>
        </p:txBody>
      </p:sp>
      <p:cxnSp>
        <p:nvCxnSpPr>
          <p:cNvPr id="5" name="Connecteur droit 4">
            <a:extLst>
              <a:ext uri="{FF2B5EF4-FFF2-40B4-BE49-F238E27FC236}">
                <a16:creationId xmlns:a16="http://schemas.microsoft.com/office/drawing/2014/main" id="{11E0F5EA-3013-42A4-9F80-818EDCEFCD84}"/>
              </a:ext>
            </a:extLst>
          </p:cNvPr>
          <p:cNvCxnSpPr>
            <a:cxnSpLocks/>
          </p:cNvCxnSpPr>
          <p:nvPr userDrawn="1"/>
        </p:nvCxnSpPr>
        <p:spPr>
          <a:xfrm>
            <a:off x="5235339" y="777510"/>
            <a:ext cx="0" cy="71315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Espace réservé pour une image  2">
            <a:extLst>
              <a:ext uri="{FF2B5EF4-FFF2-40B4-BE49-F238E27FC236}">
                <a16:creationId xmlns:a16="http://schemas.microsoft.com/office/drawing/2014/main" id="{E7338A08-CBD4-49E6-81D3-EB1DB730C569}"/>
              </a:ext>
            </a:extLst>
          </p:cNvPr>
          <p:cNvSpPr>
            <a:spLocks noGrp="1"/>
          </p:cNvSpPr>
          <p:nvPr>
            <p:ph type="pic" idx="20" hasCustomPrompt="1"/>
          </p:nvPr>
        </p:nvSpPr>
        <p:spPr>
          <a:xfrm>
            <a:off x="5355430" y="777510"/>
            <a:ext cx="2088000" cy="713153"/>
          </a:xfrm>
          <a:solidFill>
            <a:schemeClr val="bg2">
              <a:lumMod val="95000"/>
            </a:schemeClr>
          </a:solidFill>
        </p:spPr>
        <p:txBody>
          <a:bodyPr anchor="ctr"/>
          <a:lstStyle>
            <a:lvl1pPr marL="0" indent="0" algn="ctr">
              <a:buNone/>
              <a:defRPr sz="1200" b="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Caisse Nationale</a:t>
            </a:r>
          </a:p>
        </p:txBody>
      </p:sp>
    </p:spTree>
    <p:extLst>
      <p:ext uri="{BB962C8B-B14F-4D97-AF65-F5344CB8AC3E}">
        <p14:creationId xmlns:p14="http://schemas.microsoft.com/office/powerpoint/2010/main" val="241644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272391"/>
          </a:xfrm>
          <a:prstGeom prst="rect">
            <a:avLst/>
          </a:prstGeom>
          <a:solidFill>
            <a:schemeClr val="tx1"/>
          </a:solidFill>
        </p:spPr>
        <p:txBody>
          <a:bodyPr lIns="396000" tIns="180000">
            <a:normAutofit/>
          </a:bodyPr>
          <a:lstStyle>
            <a:lvl1pPr algn="l">
              <a:defRPr sz="2500"/>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541709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2271671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a:t>lE</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3110760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accent3"/>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a:t>lE</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6153598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607516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p:nvPr>
        </p:nvSpPr>
        <p:spPr>
          <a:xfrm>
            <a:off x="1273095" y="2718033"/>
            <a:ext cx="9360000" cy="2880000"/>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2">
            <a:extLst>
              <a:ext uri="{FF2B5EF4-FFF2-40B4-BE49-F238E27FC236}">
                <a16:creationId xmlns:a16="http://schemas.microsoft.com/office/drawing/2014/main" id="{70B1FE11-CEA7-9846-B41F-8A6A1412DCE4}"/>
              </a:ext>
            </a:extLst>
          </p:cNvPr>
          <p:cNvSpPr>
            <a:spLocks noGrp="1"/>
          </p:cNvSpPr>
          <p:nvPr>
            <p:ph type="body" idx="1" hasCustomPrompt="1"/>
          </p:nvPr>
        </p:nvSpPr>
        <p:spPr>
          <a:xfrm>
            <a:off x="1273095" y="2087731"/>
            <a:ext cx="9360000" cy="506879"/>
          </a:xfrm>
        </p:spPr>
        <p:txBody>
          <a:bodyPr anchor="t"/>
          <a:lstStyle>
            <a:lvl1pPr marL="0" indent="0">
              <a:spcAft>
                <a:spcPts val="0"/>
              </a:spcAft>
              <a:buNone/>
              <a:defRPr sz="2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 sous-titre</a:t>
            </a: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3" name="Titre 2">
            <a:extLst>
              <a:ext uri="{FF2B5EF4-FFF2-40B4-BE49-F238E27FC236}">
                <a16:creationId xmlns:a16="http://schemas.microsoft.com/office/drawing/2014/main" id="{68F12F2A-D61D-4E21-98B4-6ABCD55B211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216144961"/>
      </p:ext>
    </p:extLst>
  </p:cSld>
  <p:clrMapOvr>
    <a:masterClrMapping/>
  </p:clrMapOvr>
  <p:extLst>
    <p:ext uri="{DCECCB84-F9BA-43D5-87BE-67443E8EF086}">
      <p15:sldGuideLst xmlns:p15="http://schemas.microsoft.com/office/powerpoint/2012/main">
        <p15:guide id="1" orient="horz" pos="2160">
          <p15:clr>
            <a:srgbClr val="FBAE40"/>
          </p15:clr>
        </p15:guide>
        <p15:guide id="2" pos="87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3 CN Couverture fond couleur">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6326560" cy="2262909"/>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914"/>
            <a:ext cx="11178400"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6C561DA0-B814-4EF6-AE72-CCC3C5D5FDED}" type="datetimeFigureOut">
              <a:rPr lang="fr-FR" smtClean="0"/>
              <a:pPr/>
              <a:t>30/04/2026</a:t>
            </a:fld>
            <a:endParaRPr lang="fr-FR" dirty="0"/>
          </a:p>
        </p:txBody>
      </p:sp>
      <p:sp>
        <p:nvSpPr>
          <p:cNvPr id="6" name="Espace réservé du texte 13"/>
          <p:cNvSpPr>
            <a:spLocks noGrp="1"/>
          </p:cNvSpPr>
          <p:nvPr>
            <p:ph type="body" sz="quarter" idx="12" hasCustomPrompt="1"/>
          </p:nvPr>
        </p:nvSpPr>
        <p:spPr>
          <a:xfrm>
            <a:off x="701460" y="4834418"/>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7" name="Espace réservé du texte 13"/>
          <p:cNvSpPr>
            <a:spLocks noGrp="1"/>
          </p:cNvSpPr>
          <p:nvPr>
            <p:ph type="body" sz="quarter" idx="13" hasCustomPrompt="1"/>
          </p:nvPr>
        </p:nvSpPr>
        <p:spPr>
          <a:xfrm>
            <a:off x="4979993" y="5946118"/>
            <a:ext cx="6685399" cy="35621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3078473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p:nvPr>
        </p:nvSpPr>
        <p:spPr>
          <a:xfrm>
            <a:off x="1273095" y="2718033"/>
            <a:ext cx="9360000" cy="2880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texte 2">
            <a:extLst>
              <a:ext uri="{FF2B5EF4-FFF2-40B4-BE49-F238E27FC236}">
                <a16:creationId xmlns:a16="http://schemas.microsoft.com/office/drawing/2014/main" id="{70B1FE11-CEA7-9846-B41F-8A6A1412DCE4}"/>
              </a:ext>
            </a:extLst>
          </p:cNvPr>
          <p:cNvSpPr>
            <a:spLocks noGrp="1"/>
          </p:cNvSpPr>
          <p:nvPr>
            <p:ph type="body" idx="1" hasCustomPrompt="1"/>
          </p:nvPr>
        </p:nvSpPr>
        <p:spPr>
          <a:xfrm>
            <a:off x="1273095" y="2087731"/>
            <a:ext cx="9360000" cy="506879"/>
          </a:xfrm>
        </p:spPr>
        <p:txBody>
          <a:bodyPr anchor="t"/>
          <a:lstStyle>
            <a:lvl1pPr marL="0" indent="0">
              <a:spcAft>
                <a:spcPts val="0"/>
              </a:spcAft>
              <a:buNone/>
              <a:defRPr sz="2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 sous-titre</a:t>
            </a: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348269282"/>
      </p:ext>
    </p:extLst>
  </p:cSld>
  <p:clrMapOvr>
    <a:masterClrMapping/>
  </p:clrMapOvr>
  <p:extLst>
    <p:ext uri="{DCECCB84-F9BA-43D5-87BE-67443E8EF086}">
      <p15:sldGuideLst xmlns:p15="http://schemas.microsoft.com/office/powerpoint/2012/main">
        <p15:guide id="1" orient="horz" pos="2160">
          <p15:clr>
            <a:srgbClr val="FBAE40"/>
          </p15:clr>
        </p15:guide>
        <p15:guide id="2" pos="87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0" name="Espace réservé pour une image  2">
            <a:extLst>
              <a:ext uri="{FF2B5EF4-FFF2-40B4-BE49-F238E27FC236}">
                <a16:creationId xmlns:a16="http://schemas.microsoft.com/office/drawing/2014/main" id="{29C419F1-C4B8-7045-9F01-639ED856B581}"/>
              </a:ext>
            </a:extLst>
          </p:cNvPr>
          <p:cNvSpPr>
            <a:spLocks noGrp="1"/>
          </p:cNvSpPr>
          <p:nvPr>
            <p:ph type="pic" idx="14"/>
          </p:nvPr>
        </p:nvSpPr>
        <p:spPr>
          <a:xfrm>
            <a:off x="6095999" y="1611430"/>
            <a:ext cx="5596055" cy="4190387"/>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p:nvPr>
        </p:nvSpPr>
        <p:spPr>
          <a:xfrm>
            <a:off x="1274400" y="2718033"/>
            <a:ext cx="4500000" cy="308378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2">
            <a:extLst>
              <a:ext uri="{FF2B5EF4-FFF2-40B4-BE49-F238E27FC236}">
                <a16:creationId xmlns:a16="http://schemas.microsoft.com/office/drawing/2014/main" id="{AC1C6F9F-DFD6-334B-BE2C-726CEBE69A2C}"/>
              </a:ext>
            </a:extLst>
          </p:cNvPr>
          <p:cNvSpPr>
            <a:spLocks noGrp="1"/>
          </p:cNvSpPr>
          <p:nvPr>
            <p:ph type="body" idx="1" hasCustomPrompt="1"/>
          </p:nvPr>
        </p:nvSpPr>
        <p:spPr>
          <a:xfrm>
            <a:off x="1274400" y="2087731"/>
            <a:ext cx="4500000" cy="506879"/>
          </a:xfrm>
        </p:spPr>
        <p:txBody>
          <a:bodyPr anchor="t"/>
          <a:lstStyle>
            <a:lvl1pPr marL="0" indent="0">
              <a:spcAft>
                <a:spcPts val="0"/>
              </a:spcAft>
              <a:buNone/>
              <a:defRPr sz="2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 sous-titre</a:t>
            </a:r>
          </a:p>
        </p:txBody>
      </p:sp>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5" name="Titre 4">
            <a:extLst>
              <a:ext uri="{FF2B5EF4-FFF2-40B4-BE49-F238E27FC236}">
                <a16:creationId xmlns:a16="http://schemas.microsoft.com/office/drawing/2014/main" id="{189B0562-B47F-4788-8C2B-F7BF1A277710}"/>
              </a:ext>
            </a:extLst>
          </p:cNvPr>
          <p:cNvSpPr>
            <a:spLocks noGrp="1"/>
          </p:cNvSpPr>
          <p:nvPr>
            <p:ph type="title"/>
          </p:nvPr>
        </p:nvSpPr>
        <p:spPr/>
        <p:txBody>
          <a:bodyPr/>
          <a:lstStyle/>
          <a:p>
            <a:r>
              <a:rPr lang="fr-FR"/>
              <a:t>Modifiez le style du titre</a:t>
            </a:r>
            <a:endParaRPr lang="fr-FR" dirty="0"/>
          </a:p>
        </p:txBody>
      </p:sp>
    </p:spTree>
    <p:extLst>
      <p:ext uri="{BB962C8B-B14F-4D97-AF65-F5344CB8AC3E}">
        <p14:creationId xmlns:p14="http://schemas.microsoft.com/office/powerpoint/2010/main" val="2022492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3" name="Espace réservé du graphique 2">
            <a:extLst>
              <a:ext uri="{FF2B5EF4-FFF2-40B4-BE49-F238E27FC236}">
                <a16:creationId xmlns:a16="http://schemas.microsoft.com/office/drawing/2014/main" id="{2BDC025C-5E06-4134-B2B7-3696239BDBB1}"/>
              </a:ext>
            </a:extLst>
          </p:cNvPr>
          <p:cNvSpPr>
            <a:spLocks noGrp="1"/>
          </p:cNvSpPr>
          <p:nvPr>
            <p:ph type="chart" sz="quarter" idx="17"/>
          </p:nvPr>
        </p:nvSpPr>
        <p:spPr>
          <a:xfrm>
            <a:off x="6096000" y="1612856"/>
            <a:ext cx="5598000" cy="4188959"/>
          </a:xfrm>
          <a:solidFill>
            <a:schemeClr val="bg1">
              <a:lumMod val="95000"/>
            </a:schemeClr>
          </a:solidFill>
        </p:spPr>
        <p:txBody>
          <a:bodyPr anchor="ctr"/>
          <a:lstStyle>
            <a:lvl1pPr marL="0" indent="0" algn="ctr">
              <a:buNone/>
              <a:defRPr sz="1400" b="0"/>
            </a:lvl1pPr>
          </a:lstStyle>
          <a:p>
            <a:r>
              <a:rPr lang="fr-FR" dirty="0"/>
              <a:t>Cliquez sur l'icône pour ajouter un graphique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p:nvPr>
        </p:nvSpPr>
        <p:spPr>
          <a:xfrm>
            <a:off x="1274400" y="2718033"/>
            <a:ext cx="4500000" cy="308378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2">
            <a:extLst>
              <a:ext uri="{FF2B5EF4-FFF2-40B4-BE49-F238E27FC236}">
                <a16:creationId xmlns:a16="http://schemas.microsoft.com/office/drawing/2014/main" id="{AC1C6F9F-DFD6-334B-BE2C-726CEBE69A2C}"/>
              </a:ext>
            </a:extLst>
          </p:cNvPr>
          <p:cNvSpPr>
            <a:spLocks noGrp="1"/>
          </p:cNvSpPr>
          <p:nvPr>
            <p:ph type="body" idx="1" hasCustomPrompt="1"/>
          </p:nvPr>
        </p:nvSpPr>
        <p:spPr>
          <a:xfrm>
            <a:off x="1274400" y="2087731"/>
            <a:ext cx="4500000" cy="506879"/>
          </a:xfrm>
        </p:spPr>
        <p:txBody>
          <a:bodyPr anchor="t"/>
          <a:lstStyle>
            <a:lvl1pPr marL="0" indent="0">
              <a:spcAft>
                <a:spcPts val="0"/>
              </a:spcAft>
              <a:buNone/>
              <a:defRPr sz="2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 sous-titre</a:t>
            </a:r>
          </a:p>
        </p:txBody>
      </p:sp>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5" name="Titre 4">
            <a:extLst>
              <a:ext uri="{FF2B5EF4-FFF2-40B4-BE49-F238E27FC236}">
                <a16:creationId xmlns:a16="http://schemas.microsoft.com/office/drawing/2014/main" id="{D13E0A42-C249-427C-A090-D0CC0A27DB37}"/>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727190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N°2 CNAM Couverture fond couleur + Photo">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6326560" cy="2262909"/>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30/04/2026</a:t>
            </a:fld>
            <a:endParaRPr lang="fr-FR" dirty="0"/>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 (nom de l’entité émettrice)</a:t>
            </a:r>
          </a:p>
        </p:txBody>
      </p:sp>
    </p:spTree>
    <p:extLst>
      <p:ext uri="{BB962C8B-B14F-4D97-AF65-F5344CB8AC3E}">
        <p14:creationId xmlns:p14="http://schemas.microsoft.com/office/powerpoint/2010/main" val="38233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626"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673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626"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5619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626"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9062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2.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heme" Target="../theme/theme2.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t>30/04/2026</a:t>
            </a:fld>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dirty="0"/>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824"/>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6" y="2087731"/>
            <a:ext cx="10421565" cy="3780000"/>
          </a:xfrm>
          <a:prstGeom prst="rect">
            <a:avLst/>
          </a:prstGeom>
          <a:ln w="3175">
            <a:noFill/>
          </a:ln>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3"/>
            <a:endParaRPr lang="fr-FR" dirty="0"/>
          </a:p>
          <a:p>
            <a:pPr lvl="4"/>
            <a:endParaRPr lang="fr-FR" dirty="0"/>
          </a:p>
        </p:txBody>
      </p:sp>
      <p:pic>
        <p:nvPicPr>
          <p:cNvPr id="9" name="Image 8"/>
          <p:cNvPicPr>
            <a:picLocks noChangeAspect="1"/>
          </p:cNvPicPr>
          <p:nvPr userDrawn="1"/>
        </p:nvPicPr>
        <p:blipFill>
          <a:blip r:embed="rId47">
            <a:extLst>
              <a:ext uri="{28A0092B-C50C-407E-A947-70E740481C1C}">
                <a14:useLocalDpi xmlns:a14="http://schemas.microsoft.com/office/drawing/2010/main" val="0"/>
              </a:ext>
            </a:extLst>
          </a:blip>
          <a:stretch>
            <a:fillRect/>
          </a:stretch>
        </p:blipFill>
        <p:spPr>
          <a:xfrm>
            <a:off x="9841908" y="6017455"/>
            <a:ext cx="2350093" cy="840591"/>
          </a:xfrm>
          <a:prstGeom prst="rect">
            <a:avLst/>
          </a:prstGeom>
        </p:spPr>
      </p:pic>
    </p:spTree>
    <p:extLst>
      <p:ext uri="{BB962C8B-B14F-4D97-AF65-F5344CB8AC3E}">
        <p14:creationId xmlns:p14="http://schemas.microsoft.com/office/powerpoint/2010/main" val="223165451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38" r:id="rId4"/>
    <p:sldLayoutId id="2147483739" r:id="rId5"/>
    <p:sldLayoutId id="2147483740"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41" r:id="rId17"/>
    <p:sldLayoutId id="2147483742" r:id="rId18"/>
    <p:sldLayoutId id="2147483743" r:id="rId19"/>
    <p:sldLayoutId id="2147483744" r:id="rId20"/>
    <p:sldLayoutId id="2147483745"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69" r:id="rId43"/>
    <p:sldLayoutId id="2147483770" r:id="rId44"/>
    <p:sldLayoutId id="2147483771" r:id="rId45"/>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 9" descr="Une image contenant alimentation&#10;&#10;Description générée automatiquement">
            <a:extLst>
              <a:ext uri="{FF2B5EF4-FFF2-40B4-BE49-F238E27FC236}">
                <a16:creationId xmlns:a16="http://schemas.microsoft.com/office/drawing/2014/main" id="{ACA35412-C7C6-48D3-A79D-FF76C6C4CDC4}"/>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a:off x="9822656" y="5874744"/>
            <a:ext cx="1970881" cy="707496"/>
          </a:xfrm>
          <a:prstGeom prst="rect">
            <a:avLst/>
          </a:prstGeom>
        </p:spPr>
      </p:pic>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1276269" y="2714858"/>
            <a:ext cx="9360000" cy="288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2000">
                <a:solidFill>
                  <a:schemeClr val="tx1"/>
                </a:solidFill>
              </a:defRPr>
            </a:lvl1pPr>
          </a:lstStyle>
          <a:p>
            <a:fld id="{6C561DA0-B814-4EF6-AE72-CCC3C5D5FDED}" type="datetimeFigureOut">
              <a:rPr lang="fr-FR" smtClean="0"/>
              <a:pPr/>
              <a:t>30/04/2026</a:t>
            </a:fld>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409755" y="6229647"/>
            <a:ext cx="720000" cy="288000"/>
          </a:xfrm>
          <a:prstGeom prst="rect">
            <a:avLst/>
          </a:prstGeom>
        </p:spPr>
        <p:txBody>
          <a:bodyPr vert="horz" lIns="91440" tIns="45720" rIns="91440" bIns="45720" rtlCol="0" anchor="ctr">
            <a:noAutofit/>
          </a:bodyPr>
          <a:lstStyle>
            <a:lvl1pPr algn="l">
              <a:defRPr sz="2000">
                <a:solidFill>
                  <a:schemeClr val="tx1"/>
                </a:solidFill>
              </a:defRPr>
            </a:lvl1pPr>
          </a:lstStyle>
          <a:p>
            <a:fld id="{975A587B-5814-4D9B-9598-FE9CB954CB01}" type="slidenum">
              <a:rPr lang="fr-FR" smtClean="0"/>
              <a:pPr/>
              <a:t>‹N°›</a:t>
            </a:fld>
            <a:endParaRPr lang="fr-FR" dirty="0"/>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324000" rIns="72000" bIns="72000" rtlCol="0" anchor="t">
            <a:normAutofit/>
          </a:bodyPr>
          <a:lstStyle/>
          <a:p>
            <a:r>
              <a:rPr lang="fr-FR" dirty="0"/>
              <a:t>MODIFIEZ LE STYLE DU TITRE</a:t>
            </a:r>
          </a:p>
        </p:txBody>
      </p:sp>
    </p:spTree>
    <p:extLst>
      <p:ext uri="{BB962C8B-B14F-4D97-AF65-F5344CB8AC3E}">
        <p14:creationId xmlns:p14="http://schemas.microsoft.com/office/powerpoint/2010/main" val="277266137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144000" algn="l" defTabSz="914400" rtl="0" eaLnBrk="1" latinLnBrk="0" hangingPunct="1">
        <a:lnSpc>
          <a:spcPct val="110000"/>
        </a:lnSpc>
        <a:spcBef>
          <a:spcPts val="0"/>
        </a:spcBef>
        <a:spcAft>
          <a:spcPts val="1700"/>
        </a:spcAft>
        <a:buClr>
          <a:schemeClr val="tx2"/>
        </a:buClr>
        <a:buFont typeface="Symbol" panose="05050102010706020507" pitchFamily="18" charset="2"/>
        <a:buChar char=""/>
        <a:defRPr sz="1600" b="1"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16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2GJP2ybNgNg"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qCVUJG3GHeQ"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33.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png"/><Relationship Id="rId16" Type="http://schemas.openxmlformats.org/officeDocument/2006/relationships/image" Target="../media/image60.png"/><Relationship Id="rId1" Type="http://schemas.openxmlformats.org/officeDocument/2006/relationships/slideLayout" Target="../slideLayouts/slideLayout43.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8.png"/><Relationship Id="rId7"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3.xml"/><Relationship Id="rId6" Type="http://schemas.openxmlformats.org/officeDocument/2006/relationships/image" Target="../media/image67.png"/><Relationship Id="rId5" Type="http://schemas.openxmlformats.org/officeDocument/2006/relationships/image" Target="../media/image70.png"/><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hyperlink" Target="https://extranet.infocpam.fr/partenaires/offres-aux-partenaires/" TargetMode="Externa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40823" y="2666999"/>
            <a:ext cx="10441577" cy="3046988"/>
          </a:xfrm>
          <a:prstGeom prst="rect">
            <a:avLst/>
          </a:prstGeom>
          <a:solidFill>
            <a:srgbClr val="5F74B9"/>
          </a:solidFill>
        </p:spPr>
        <p:txBody>
          <a:bodyPr wrap="square" rtlCol="0">
            <a:spAutoFit/>
          </a:bodyPr>
          <a:lstStyle/>
          <a:p>
            <a:endParaRPr lang="fr-FR" dirty="0"/>
          </a:p>
          <a:p>
            <a:endParaRPr lang="fr-FR" dirty="0"/>
          </a:p>
          <a:p>
            <a:r>
              <a:rPr lang="fr-FR" sz="4000" b="1" dirty="0">
                <a:solidFill>
                  <a:schemeClr val="bg1"/>
                </a:solidFill>
                <a:latin typeface="Mic 32 New Rg" panose="020B0503000000020004" pitchFamily="34" charset="0"/>
              </a:rPr>
              <a:t>            WEBINAIRE PARTENAIRES</a:t>
            </a:r>
          </a:p>
          <a:p>
            <a:endParaRPr lang="fr-FR" sz="4000" b="1" dirty="0">
              <a:solidFill>
                <a:schemeClr val="bg1"/>
              </a:solidFill>
              <a:latin typeface="Mic 32 New Rg" panose="020B0503000000020004" pitchFamily="34" charset="0"/>
            </a:endParaRPr>
          </a:p>
          <a:p>
            <a:r>
              <a:rPr lang="fr-FR" sz="4000" b="1" dirty="0">
                <a:solidFill>
                  <a:schemeClr val="bg1"/>
                </a:solidFill>
                <a:latin typeface="Mic 32 New Rg" panose="020B0503000000020004" pitchFamily="34" charset="0"/>
              </a:rPr>
              <a:t>                          </a:t>
            </a:r>
            <a:r>
              <a:rPr lang="fr-FR" sz="3200" b="1" dirty="0">
                <a:latin typeface="Mic 32 New Rg" panose="020B0503000000020004" pitchFamily="34" charset="0"/>
              </a:rPr>
              <a:t>30 avril 2026</a:t>
            </a:r>
          </a:p>
          <a:p>
            <a:endParaRPr lang="fr-FR" dirty="0"/>
          </a:p>
          <a:p>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0110" y="2103104"/>
            <a:ext cx="901715" cy="90171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6676" y="3029160"/>
            <a:ext cx="323241" cy="323241"/>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5709" y="2177283"/>
            <a:ext cx="725177" cy="725177"/>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7672" y="3004819"/>
            <a:ext cx="901715" cy="901715"/>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6018" y="2998047"/>
            <a:ext cx="569750" cy="569750"/>
          </a:xfrm>
          <a:prstGeom prst="rect">
            <a:avLst/>
          </a:prstGeom>
        </p:spPr>
      </p:pic>
      <p:pic>
        <p:nvPicPr>
          <p:cNvPr id="2" name="Image 1"/>
          <p:cNvPicPr>
            <a:picLocks noChangeAspect="1"/>
          </p:cNvPicPr>
          <p:nvPr/>
        </p:nvPicPr>
        <p:blipFill>
          <a:blip r:embed="rId8"/>
          <a:stretch>
            <a:fillRect/>
          </a:stretch>
        </p:blipFill>
        <p:spPr>
          <a:xfrm>
            <a:off x="9146524" y="508013"/>
            <a:ext cx="2545301" cy="1493649"/>
          </a:xfrm>
          <a:prstGeom prst="rect">
            <a:avLst/>
          </a:prstGeom>
        </p:spPr>
      </p:pic>
    </p:spTree>
    <p:extLst>
      <p:ext uri="{BB962C8B-B14F-4D97-AF65-F5344CB8AC3E}">
        <p14:creationId xmlns:p14="http://schemas.microsoft.com/office/powerpoint/2010/main" val="2674451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10</a:t>
            </a:fld>
            <a:endParaRPr lang="fr-FR" dirty="0"/>
          </a:p>
        </p:txBody>
      </p:sp>
      <p:sp>
        <p:nvSpPr>
          <p:cNvPr id="7" name="Titre 6"/>
          <p:cNvSpPr txBox="1">
            <a:spLocks/>
          </p:cNvSpPr>
          <p:nvPr/>
        </p:nvSpPr>
        <p:spPr>
          <a:xfrm>
            <a:off x="803460" y="799578"/>
            <a:ext cx="11196000" cy="940617"/>
          </a:xfrm>
          <a:prstGeom prst="rect">
            <a:avLst/>
          </a:prstGeom>
          <a:solidFill>
            <a:schemeClr val="tx1"/>
          </a:solidFill>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endParaRPr lang="fr-FR" sz="2400" dirty="0">
              <a:latin typeface="+mn-lt"/>
            </a:endParaRPr>
          </a:p>
          <a:p>
            <a:r>
              <a:rPr lang="fr-FR" sz="2400" dirty="0">
                <a:latin typeface="+mn-lt"/>
              </a:rPr>
              <a:t>      Le service social de l’assurance maladie</a:t>
            </a:r>
            <a:br>
              <a:rPr lang="fr-FR" sz="2400" dirty="0"/>
            </a:br>
            <a:r>
              <a:rPr lang="fr-FR" sz="2400" dirty="0"/>
              <a:t> </a:t>
            </a:r>
            <a:endParaRPr lang="fr-FR" dirty="0"/>
          </a:p>
        </p:txBody>
      </p:sp>
      <p:pic>
        <p:nvPicPr>
          <p:cNvPr id="4" name="Image 3">
            <a:extLst>
              <a:ext uri="{FF2B5EF4-FFF2-40B4-BE49-F238E27FC236}">
                <a16:creationId xmlns:a16="http://schemas.microsoft.com/office/drawing/2014/main" id="{8CBCFE14-0B07-43E4-3322-E7CA111C269F}"/>
              </a:ext>
            </a:extLst>
          </p:cNvPr>
          <p:cNvPicPr>
            <a:picLocks noChangeAspect="1"/>
          </p:cNvPicPr>
          <p:nvPr/>
        </p:nvPicPr>
        <p:blipFill>
          <a:blip r:embed="rId3"/>
          <a:stretch>
            <a:fillRect/>
          </a:stretch>
        </p:blipFill>
        <p:spPr>
          <a:xfrm>
            <a:off x="2977376" y="2160805"/>
            <a:ext cx="5900631" cy="4068842"/>
          </a:xfrm>
          <a:prstGeom prst="rect">
            <a:avLst/>
          </a:prstGeom>
        </p:spPr>
      </p:pic>
    </p:spTree>
    <p:extLst>
      <p:ext uri="{BB962C8B-B14F-4D97-AF65-F5344CB8AC3E}">
        <p14:creationId xmlns:p14="http://schemas.microsoft.com/office/powerpoint/2010/main" val="2056411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11</a:t>
            </a:fld>
            <a:endParaRPr lang="fr-FR" dirty="0"/>
          </a:p>
        </p:txBody>
      </p:sp>
      <p:sp>
        <p:nvSpPr>
          <p:cNvPr id="7" name="Titre 6"/>
          <p:cNvSpPr txBox="1">
            <a:spLocks/>
          </p:cNvSpPr>
          <p:nvPr/>
        </p:nvSpPr>
        <p:spPr>
          <a:xfrm>
            <a:off x="803460" y="799578"/>
            <a:ext cx="11196000" cy="940617"/>
          </a:xfrm>
          <a:prstGeom prst="rect">
            <a:avLst/>
          </a:prstGeom>
          <a:solidFill>
            <a:schemeClr val="tx1"/>
          </a:solidFill>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endParaRPr lang="fr-FR" sz="2400" dirty="0">
              <a:latin typeface="+mn-lt"/>
            </a:endParaRPr>
          </a:p>
          <a:p>
            <a:r>
              <a:rPr lang="fr-FR" sz="2400" dirty="0">
                <a:latin typeface="+mn-lt"/>
              </a:rPr>
              <a:t>      Le service social de l’assurance maladie</a:t>
            </a:r>
            <a:br>
              <a:rPr lang="fr-FR" sz="2400" dirty="0"/>
            </a:br>
            <a:r>
              <a:rPr lang="fr-FR" sz="2400" dirty="0"/>
              <a:t> </a:t>
            </a:r>
            <a:endParaRPr lang="fr-FR" dirty="0"/>
          </a:p>
        </p:txBody>
      </p:sp>
      <p:pic>
        <p:nvPicPr>
          <p:cNvPr id="4" name="Image 3">
            <a:extLst>
              <a:ext uri="{FF2B5EF4-FFF2-40B4-BE49-F238E27FC236}">
                <a16:creationId xmlns:a16="http://schemas.microsoft.com/office/drawing/2014/main" id="{24936C97-7157-C07D-F610-162FAD74B026}"/>
              </a:ext>
            </a:extLst>
          </p:cNvPr>
          <p:cNvPicPr>
            <a:picLocks noChangeAspect="1"/>
          </p:cNvPicPr>
          <p:nvPr/>
        </p:nvPicPr>
        <p:blipFill>
          <a:blip r:embed="rId3"/>
          <a:stretch>
            <a:fillRect/>
          </a:stretch>
        </p:blipFill>
        <p:spPr>
          <a:xfrm>
            <a:off x="1014761" y="2121153"/>
            <a:ext cx="6013879" cy="3421983"/>
          </a:xfrm>
          <a:prstGeom prst="rect">
            <a:avLst/>
          </a:prstGeom>
        </p:spPr>
      </p:pic>
      <p:sp>
        <p:nvSpPr>
          <p:cNvPr id="5" name="Espace réservé des notes 2">
            <a:extLst>
              <a:ext uri="{FF2B5EF4-FFF2-40B4-BE49-F238E27FC236}">
                <a16:creationId xmlns:a16="http://schemas.microsoft.com/office/drawing/2014/main" id="{74AEC442-BC70-BC97-72D7-0A6D8434496E}"/>
              </a:ext>
            </a:extLst>
          </p:cNvPr>
          <p:cNvSpPr txBox="1">
            <a:spLocks/>
          </p:cNvSpPr>
          <p:nvPr/>
        </p:nvSpPr>
        <p:spPr>
          <a:xfrm>
            <a:off x="7426712" y="2321533"/>
            <a:ext cx="4427033" cy="3421983"/>
          </a:xfrm>
          <a:prstGeom prst="rect">
            <a:avLst/>
          </a:prstGeom>
          <a:ln w="3175">
            <a:noFill/>
          </a:ln>
        </p:spPr>
        <p:txBody>
          <a:bodyPr vert="horz" lIns="91440" tIns="45720" rIns="91440" bIns="45720" rtlCol="0" anchor="t">
            <a:normAutofit fontScale="77500" lnSpcReduction="20000"/>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8800" b="1" kern="1200">
                <a:solidFill>
                  <a:schemeClr val="bg1"/>
                </a:solidFill>
                <a:latin typeface="+mn-lt"/>
                <a:ea typeface="+mn-ea"/>
                <a:cs typeface="+mn-cs"/>
              </a:defRPr>
            </a:lvl1pPr>
            <a:lvl2pPr marL="457200" indent="0"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None/>
              <a:defRPr sz="2000" b="1" i="0" kern="1200">
                <a:solidFill>
                  <a:schemeClr val="tx1"/>
                </a:solidFill>
                <a:latin typeface="+mn-lt"/>
                <a:ea typeface="+mn-ea"/>
                <a:cs typeface="+mn-cs"/>
              </a:defRPr>
            </a:lvl2pPr>
            <a:lvl3pPr marL="914400" indent="0" algn="l" defTabSz="914400" rtl="0" eaLnBrk="1" latinLnBrk="0" hangingPunct="1">
              <a:lnSpc>
                <a:spcPct val="110000"/>
              </a:lnSpc>
              <a:spcBef>
                <a:spcPts val="300"/>
              </a:spcBef>
              <a:spcAft>
                <a:spcPts val="0"/>
              </a:spcAft>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0"/>
              </a:spcBef>
              <a:spcAft>
                <a:spcPts val="0"/>
              </a:spcAft>
              <a:buClr>
                <a:schemeClr val="tx2"/>
              </a:buClr>
              <a:buSzPct val="100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0"/>
              </a:spcBef>
              <a:spcAft>
                <a:spcPts val="0"/>
              </a:spcAft>
              <a:buFont typeface="Arial" panose="020B0604020202020204" pitchFamily="34" charset="0"/>
              <a:buNone/>
              <a:defRPr sz="1600" b="1"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1" algn="just"/>
            <a:r>
              <a:rPr lang="fr-FR" b="0" dirty="0"/>
              <a:t>Les assistants de service social écoutent, évaluent, conseillent et accompagnent l’assuré confronté à la maladie.</a:t>
            </a:r>
            <a:endParaRPr lang="en-US" b="0" dirty="0"/>
          </a:p>
          <a:p>
            <a:pPr lvl="1" algn="just"/>
            <a:r>
              <a:rPr lang="fr-FR" b="0" dirty="0"/>
              <a:t>Grâce à l’écoute et au soutien de l’assistant de service social lui permettant d’évoquer les conséquences de la maladie sur sa situation personnelle et d’aborder les difficultés rencontrées.</a:t>
            </a:r>
            <a:endParaRPr lang="en-US" b="0" dirty="0"/>
          </a:p>
          <a:p>
            <a:pPr lvl="1" algn="just"/>
            <a:r>
              <a:rPr lang="fr-FR" b="0" dirty="0"/>
              <a:t>Grâce à l’information sur ses droits et les aides adaptées à sa situation, en étant accompagné dans ses démarches.</a:t>
            </a:r>
            <a:r>
              <a:rPr lang="fr-FR" b="0" dirty="0">
                <a:solidFill>
                  <a:srgbClr val="FFFFFF"/>
                </a:solidFill>
              </a:rPr>
              <a:t> MAS</a:t>
            </a:r>
            <a:endParaRPr lang="fr-FR" b="0" dirty="0"/>
          </a:p>
        </p:txBody>
      </p:sp>
    </p:spTree>
    <p:extLst>
      <p:ext uri="{BB962C8B-B14F-4D97-AF65-F5344CB8AC3E}">
        <p14:creationId xmlns:p14="http://schemas.microsoft.com/office/powerpoint/2010/main" val="17157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12</a:t>
            </a:fld>
            <a:endParaRPr lang="fr-FR" dirty="0"/>
          </a:p>
        </p:txBody>
      </p:sp>
      <p:sp>
        <p:nvSpPr>
          <p:cNvPr id="7" name="Titre 6"/>
          <p:cNvSpPr txBox="1">
            <a:spLocks/>
          </p:cNvSpPr>
          <p:nvPr/>
        </p:nvSpPr>
        <p:spPr>
          <a:xfrm>
            <a:off x="803460" y="799578"/>
            <a:ext cx="11196000" cy="940617"/>
          </a:xfrm>
          <a:prstGeom prst="rect">
            <a:avLst/>
          </a:prstGeom>
          <a:solidFill>
            <a:schemeClr val="tx1"/>
          </a:solidFill>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endParaRPr lang="fr-FR" sz="2400" dirty="0">
              <a:latin typeface="+mn-lt"/>
            </a:endParaRPr>
          </a:p>
          <a:p>
            <a:r>
              <a:rPr lang="fr-FR" sz="2400" dirty="0">
                <a:latin typeface="+mn-lt"/>
              </a:rPr>
              <a:t>      Le service social de l’assurance maladie</a:t>
            </a:r>
            <a:br>
              <a:rPr lang="fr-FR" sz="2400" dirty="0"/>
            </a:br>
            <a:r>
              <a:rPr lang="fr-FR" sz="2400" dirty="0"/>
              <a:t> </a:t>
            </a:r>
            <a:endParaRPr lang="fr-FR" dirty="0"/>
          </a:p>
        </p:txBody>
      </p:sp>
      <p:pic>
        <p:nvPicPr>
          <p:cNvPr id="4" name="Image 3">
            <a:extLst>
              <a:ext uri="{FF2B5EF4-FFF2-40B4-BE49-F238E27FC236}">
                <a16:creationId xmlns:a16="http://schemas.microsoft.com/office/drawing/2014/main" id="{03D3B2C6-2494-60DC-8468-607C9B4B702F}"/>
              </a:ext>
            </a:extLst>
          </p:cNvPr>
          <p:cNvPicPr>
            <a:picLocks noChangeAspect="1"/>
          </p:cNvPicPr>
          <p:nvPr/>
        </p:nvPicPr>
        <p:blipFill>
          <a:blip r:embed="rId3"/>
          <a:stretch>
            <a:fillRect/>
          </a:stretch>
        </p:blipFill>
        <p:spPr>
          <a:xfrm>
            <a:off x="2767190" y="2051123"/>
            <a:ext cx="6198512" cy="3867596"/>
          </a:xfrm>
          <a:prstGeom prst="rect">
            <a:avLst/>
          </a:prstGeom>
        </p:spPr>
      </p:pic>
    </p:spTree>
    <p:extLst>
      <p:ext uri="{BB962C8B-B14F-4D97-AF65-F5344CB8AC3E}">
        <p14:creationId xmlns:p14="http://schemas.microsoft.com/office/powerpoint/2010/main" val="2740702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13</a:t>
            </a:fld>
            <a:endParaRPr lang="fr-FR" dirty="0"/>
          </a:p>
        </p:txBody>
      </p:sp>
      <p:sp>
        <p:nvSpPr>
          <p:cNvPr id="7" name="Titre 6"/>
          <p:cNvSpPr txBox="1">
            <a:spLocks/>
          </p:cNvSpPr>
          <p:nvPr/>
        </p:nvSpPr>
        <p:spPr>
          <a:xfrm>
            <a:off x="803460" y="799578"/>
            <a:ext cx="11196000" cy="940617"/>
          </a:xfrm>
          <a:prstGeom prst="rect">
            <a:avLst/>
          </a:prstGeom>
          <a:solidFill>
            <a:schemeClr val="tx1"/>
          </a:solidFill>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endParaRPr lang="fr-FR" sz="2400" dirty="0">
              <a:latin typeface="+mn-lt"/>
            </a:endParaRPr>
          </a:p>
          <a:p>
            <a:r>
              <a:rPr lang="fr-FR" sz="2400" dirty="0">
                <a:latin typeface="+mn-lt"/>
              </a:rPr>
              <a:t>      Le service social de l’assurance maladie</a:t>
            </a:r>
            <a:br>
              <a:rPr lang="fr-FR" sz="2400" dirty="0"/>
            </a:br>
            <a:r>
              <a:rPr lang="fr-FR" sz="2400" dirty="0"/>
              <a:t> </a:t>
            </a:r>
            <a:endParaRPr lang="fr-FR" dirty="0"/>
          </a:p>
        </p:txBody>
      </p:sp>
      <p:pic>
        <p:nvPicPr>
          <p:cNvPr id="6" name="Image 5">
            <a:extLst>
              <a:ext uri="{FF2B5EF4-FFF2-40B4-BE49-F238E27FC236}">
                <a16:creationId xmlns:a16="http://schemas.microsoft.com/office/drawing/2014/main" id="{217F6341-1189-0847-8C34-4D73B12CA8C9}"/>
              </a:ext>
            </a:extLst>
          </p:cNvPr>
          <p:cNvPicPr>
            <a:picLocks noChangeAspect="1"/>
          </p:cNvPicPr>
          <p:nvPr/>
        </p:nvPicPr>
        <p:blipFill>
          <a:blip r:embed="rId3"/>
          <a:stretch>
            <a:fillRect/>
          </a:stretch>
        </p:blipFill>
        <p:spPr>
          <a:xfrm>
            <a:off x="2341756" y="1973107"/>
            <a:ext cx="6181259" cy="4085315"/>
          </a:xfrm>
          <a:prstGeom prst="rect">
            <a:avLst/>
          </a:prstGeom>
        </p:spPr>
      </p:pic>
    </p:spTree>
    <p:extLst>
      <p:ext uri="{BB962C8B-B14F-4D97-AF65-F5344CB8AC3E}">
        <p14:creationId xmlns:p14="http://schemas.microsoft.com/office/powerpoint/2010/main" val="1441100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14</a:t>
            </a:fld>
            <a:endParaRPr lang="fr-FR" dirty="0"/>
          </a:p>
        </p:txBody>
      </p:sp>
      <p:sp>
        <p:nvSpPr>
          <p:cNvPr id="7" name="Titre 6"/>
          <p:cNvSpPr txBox="1">
            <a:spLocks/>
          </p:cNvSpPr>
          <p:nvPr/>
        </p:nvSpPr>
        <p:spPr>
          <a:xfrm>
            <a:off x="803460" y="799578"/>
            <a:ext cx="11196000" cy="940617"/>
          </a:xfrm>
          <a:prstGeom prst="rect">
            <a:avLst/>
          </a:prstGeom>
          <a:solidFill>
            <a:schemeClr val="tx1"/>
          </a:solidFill>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endParaRPr lang="fr-FR" sz="2400" dirty="0">
              <a:latin typeface="+mn-lt"/>
            </a:endParaRPr>
          </a:p>
          <a:p>
            <a:r>
              <a:rPr lang="fr-FR" sz="2400" dirty="0">
                <a:latin typeface="+mn-lt"/>
              </a:rPr>
              <a:t>      Le service social de l’assurance maladie</a:t>
            </a:r>
            <a:br>
              <a:rPr lang="fr-FR" sz="2400" dirty="0"/>
            </a:br>
            <a:r>
              <a:rPr lang="fr-FR" sz="2400" dirty="0"/>
              <a:t> </a:t>
            </a:r>
            <a:endParaRPr lang="fr-FR" dirty="0"/>
          </a:p>
        </p:txBody>
      </p:sp>
      <p:pic>
        <p:nvPicPr>
          <p:cNvPr id="4" name="Image 3">
            <a:extLst>
              <a:ext uri="{FF2B5EF4-FFF2-40B4-BE49-F238E27FC236}">
                <a16:creationId xmlns:a16="http://schemas.microsoft.com/office/drawing/2014/main" id="{37973BC6-A712-D4FC-D017-9295C8CE58E7}"/>
              </a:ext>
            </a:extLst>
          </p:cNvPr>
          <p:cNvPicPr>
            <a:picLocks noChangeAspect="1"/>
          </p:cNvPicPr>
          <p:nvPr/>
        </p:nvPicPr>
        <p:blipFill>
          <a:blip r:embed="rId3"/>
          <a:stretch>
            <a:fillRect/>
          </a:stretch>
        </p:blipFill>
        <p:spPr>
          <a:xfrm>
            <a:off x="2706643" y="2127764"/>
            <a:ext cx="5821023" cy="3548207"/>
          </a:xfrm>
          <a:prstGeom prst="rect">
            <a:avLst/>
          </a:prstGeom>
        </p:spPr>
      </p:pic>
    </p:spTree>
    <p:extLst>
      <p:ext uri="{BB962C8B-B14F-4D97-AF65-F5344CB8AC3E}">
        <p14:creationId xmlns:p14="http://schemas.microsoft.com/office/powerpoint/2010/main" val="3631262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81CEA45-05D4-CB4E-BEA0-1DC13266B54B}"/>
              </a:ext>
            </a:extLst>
          </p:cNvPr>
          <p:cNvSpPr>
            <a:spLocks noGrp="1"/>
          </p:cNvSpPr>
          <p:nvPr>
            <p:ph type="body" sz="quarter" idx="27"/>
          </p:nvPr>
        </p:nvSpPr>
        <p:spPr>
          <a:solidFill>
            <a:srgbClr val="5594A1"/>
          </a:solidFill>
        </p:spPr>
        <p:txBody>
          <a:bodyPr/>
          <a:lstStyle/>
          <a:p>
            <a:endParaRPr lang="fr-FR" dirty="0"/>
          </a:p>
        </p:txBody>
      </p:sp>
      <p:sp>
        <p:nvSpPr>
          <p:cNvPr id="2" name="Espace réservé du texte 1">
            <a:extLst>
              <a:ext uri="{FF2B5EF4-FFF2-40B4-BE49-F238E27FC236}">
                <a16:creationId xmlns:a16="http://schemas.microsoft.com/office/drawing/2014/main" id="{6A84EA64-0F84-0941-B3B0-25EA8189BB6C}"/>
              </a:ext>
            </a:extLst>
          </p:cNvPr>
          <p:cNvSpPr>
            <a:spLocks noGrp="1"/>
          </p:cNvSpPr>
          <p:nvPr>
            <p:ph type="body" idx="1"/>
          </p:nvPr>
        </p:nvSpPr>
        <p:spPr/>
        <p:txBody>
          <a:bodyPr>
            <a:normAutofit fontScale="92500" lnSpcReduction="20000"/>
          </a:bodyPr>
          <a:lstStyle/>
          <a:p>
            <a:r>
              <a:rPr lang="fr-FR" dirty="0"/>
              <a:t>02</a:t>
            </a:r>
          </a:p>
          <a:p>
            <a:endParaRPr lang="fr-FR" dirty="0"/>
          </a:p>
        </p:txBody>
      </p:sp>
      <p:sp>
        <p:nvSpPr>
          <p:cNvPr id="5" name="Espace réservé du texte 4">
            <a:extLst>
              <a:ext uri="{FF2B5EF4-FFF2-40B4-BE49-F238E27FC236}">
                <a16:creationId xmlns:a16="http://schemas.microsoft.com/office/drawing/2014/main" id="{65483834-EFCD-8F42-A0D9-DA01BF0B5530}"/>
              </a:ext>
            </a:extLst>
          </p:cNvPr>
          <p:cNvSpPr>
            <a:spLocks noGrp="1"/>
          </p:cNvSpPr>
          <p:nvPr>
            <p:ph type="body" sz="quarter" idx="3"/>
          </p:nvPr>
        </p:nvSpPr>
        <p:spPr>
          <a:xfrm>
            <a:off x="1538558" y="3000049"/>
            <a:ext cx="9746100" cy="1692000"/>
          </a:xfrm>
        </p:spPr>
        <p:txBody>
          <a:bodyPr>
            <a:normAutofit/>
          </a:bodyPr>
          <a:lstStyle/>
          <a:p>
            <a:r>
              <a:rPr lang="fr-FR" sz="4000" dirty="0"/>
              <a:t>PARTICIPATIONS FORFAITAIRES ET FRANCHISES médicales</a:t>
            </a:r>
          </a:p>
          <a:p>
            <a:endParaRPr lang="fr-FR" sz="4000" dirty="0"/>
          </a:p>
        </p:txBody>
      </p:sp>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15</a:t>
            </a:fld>
            <a:endParaRPr lang="fr-FR" dirty="0"/>
          </a:p>
        </p:txBody>
      </p:sp>
      <p:sp>
        <p:nvSpPr>
          <p:cNvPr id="11" name="Espace réservé du texte 10">
            <a:extLst>
              <a:ext uri="{FF2B5EF4-FFF2-40B4-BE49-F238E27FC236}">
                <a16:creationId xmlns:a16="http://schemas.microsoft.com/office/drawing/2014/main" id="{25D04570-7BD5-D644-B245-27D149BA5770}"/>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3799792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5483834-EFCD-8F42-A0D9-DA01BF0B5530}"/>
              </a:ext>
            </a:extLst>
          </p:cNvPr>
          <p:cNvSpPr>
            <a:spLocks noGrp="1"/>
          </p:cNvSpPr>
          <p:nvPr>
            <p:ph type="body" sz="quarter" idx="3"/>
          </p:nvPr>
        </p:nvSpPr>
        <p:spPr>
          <a:xfrm>
            <a:off x="1538558" y="3000049"/>
            <a:ext cx="9746100" cy="1692000"/>
          </a:xfrm>
        </p:spPr>
        <p:txBody>
          <a:bodyPr/>
          <a:lstStyle/>
          <a:p>
            <a:r>
              <a:rPr lang="fr-FR" sz="4000" dirty="0"/>
              <a:t>Le service social </a:t>
            </a:r>
          </a:p>
          <a:p>
            <a:r>
              <a:rPr lang="fr-FR" sz="4000" dirty="0"/>
              <a:t>de l’assurance maladie</a:t>
            </a:r>
          </a:p>
        </p:txBody>
      </p:sp>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16</a:t>
            </a:fld>
            <a:endParaRPr lang="fr-FR" dirty="0"/>
          </a:p>
        </p:txBody>
      </p:sp>
      <p:sp>
        <p:nvSpPr>
          <p:cNvPr id="8" name="Titre 6">
            <a:extLst>
              <a:ext uri="{FF2B5EF4-FFF2-40B4-BE49-F238E27FC236}">
                <a16:creationId xmlns:a16="http://schemas.microsoft.com/office/drawing/2014/main" id="{768CAEAB-1FC2-9CAA-CF05-744A8F43205D}"/>
              </a:ext>
            </a:extLst>
          </p:cNvPr>
          <p:cNvSpPr txBox="1">
            <a:spLocks/>
          </p:cNvSpPr>
          <p:nvPr/>
        </p:nvSpPr>
        <p:spPr>
          <a:xfrm>
            <a:off x="813608" y="607200"/>
            <a:ext cx="11196000" cy="940617"/>
          </a:xfrm>
          <a:prstGeom prst="rect">
            <a:avLst/>
          </a:prstGeom>
          <a:solidFill>
            <a:srgbClr val="5594A1"/>
          </a:solidFill>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endParaRPr lang="fr-FR" sz="2400" dirty="0">
              <a:latin typeface="+mn-lt"/>
            </a:endParaRPr>
          </a:p>
          <a:p>
            <a:r>
              <a:rPr lang="fr-FR" sz="2400" dirty="0">
                <a:latin typeface="+mn-lt"/>
              </a:rPr>
              <a:t>      PARTICIPATIONS FORFAITAIRES ET FRANCHISES médicales</a:t>
            </a:r>
            <a:br>
              <a:rPr lang="fr-FR" sz="2400" dirty="0"/>
            </a:br>
            <a:r>
              <a:rPr lang="fr-FR" sz="2400" dirty="0"/>
              <a:t> </a:t>
            </a:r>
            <a:endParaRPr lang="fr-FR" dirty="0"/>
          </a:p>
        </p:txBody>
      </p:sp>
      <p:sp>
        <p:nvSpPr>
          <p:cNvPr id="9" name="ZoneTexte 8">
            <a:extLst>
              <a:ext uri="{FF2B5EF4-FFF2-40B4-BE49-F238E27FC236}">
                <a16:creationId xmlns:a16="http://schemas.microsoft.com/office/drawing/2014/main" id="{76C64A33-EF1C-E450-FDCF-55DF0A3547E1}"/>
              </a:ext>
            </a:extLst>
          </p:cNvPr>
          <p:cNvSpPr txBox="1"/>
          <p:nvPr/>
        </p:nvSpPr>
        <p:spPr>
          <a:xfrm>
            <a:off x="813608" y="1715960"/>
            <a:ext cx="10248853" cy="4370427"/>
          </a:xfrm>
          <a:prstGeom prst="rect">
            <a:avLst/>
          </a:prstGeom>
          <a:solidFill>
            <a:srgbClr val="E6F0F2"/>
          </a:solidFill>
        </p:spPr>
        <p:txBody>
          <a:bodyPr wrap="square" rtlCol="0">
            <a:spAutoFit/>
          </a:bodyPr>
          <a:lstStyle/>
          <a:p>
            <a:r>
              <a:rPr lang="fr-FR" b="1" u="sng" dirty="0"/>
              <a:t>C’est quoi</a:t>
            </a:r>
            <a:r>
              <a:rPr lang="fr-FR" b="1" dirty="0"/>
              <a:t> ?</a:t>
            </a:r>
          </a:p>
          <a:p>
            <a:endParaRPr lang="fr-FR" sz="800" b="1" u="sng" dirty="0"/>
          </a:p>
          <a:p>
            <a:r>
              <a:rPr lang="fr-FR" dirty="0"/>
              <a:t>Ce sont des frais médicaux qui restent à la charge des assurés après remboursement de l’assurance maladie et de la mutuelle.</a:t>
            </a:r>
          </a:p>
          <a:p>
            <a:endParaRPr lang="fr-FR" dirty="0"/>
          </a:p>
          <a:p>
            <a:r>
              <a:rPr lang="fr-FR" b="1" u="sng" dirty="0"/>
              <a:t>Dans quel but</a:t>
            </a:r>
            <a:r>
              <a:rPr lang="fr-FR" b="1" dirty="0"/>
              <a:t> ?</a:t>
            </a:r>
          </a:p>
          <a:p>
            <a:endParaRPr lang="fr-FR" sz="800" b="1" dirty="0"/>
          </a:p>
          <a:p>
            <a:r>
              <a:rPr lang="fr-FR" dirty="0"/>
              <a:t>Contribuer à préserver notre système de santé. Mise en application en 2005.</a:t>
            </a:r>
            <a:endParaRPr lang="fr-FR" dirty="0">
              <a:solidFill>
                <a:schemeClr val="accent6">
                  <a:lumMod val="10000"/>
                </a:schemeClr>
              </a:solidFill>
            </a:endParaRPr>
          </a:p>
          <a:p>
            <a:endParaRPr lang="fr-FR" dirty="0"/>
          </a:p>
          <a:p>
            <a:pPr>
              <a:spcAft>
                <a:spcPts val="600"/>
              </a:spcAft>
            </a:pPr>
            <a:r>
              <a:rPr lang="fr-FR" b="1" u="sng" dirty="0"/>
              <a:t>Qui sont concernés </a:t>
            </a:r>
            <a:r>
              <a:rPr lang="fr-FR" b="1" dirty="0"/>
              <a:t>?</a:t>
            </a:r>
          </a:p>
          <a:p>
            <a:pPr>
              <a:spcAft>
                <a:spcPts val="600"/>
              </a:spcAft>
            </a:pPr>
            <a:endParaRPr lang="fr-FR" sz="800" b="1" u="sng" dirty="0"/>
          </a:p>
          <a:p>
            <a:r>
              <a:rPr lang="fr-FR" dirty="0"/>
              <a:t>Tous les assurés, y compris en ALD (Affection Longue Durée) ou victime d’un accident du travail,</a:t>
            </a:r>
          </a:p>
          <a:p>
            <a:r>
              <a:rPr lang="fr-FR" b="1" dirty="0"/>
              <a:t>sauf:</a:t>
            </a:r>
          </a:p>
          <a:p>
            <a:pPr marL="625475">
              <a:buFont typeface="Arial" panose="020B0604020202020204" pitchFamily="34" charset="0"/>
              <a:buChar char="•"/>
            </a:pPr>
            <a:r>
              <a:rPr lang="fr-FR" dirty="0"/>
              <a:t>	les mineurs de moins de 18 ans, </a:t>
            </a:r>
          </a:p>
          <a:p>
            <a:pPr marL="625475">
              <a:spcBef>
                <a:spcPts val="600"/>
              </a:spcBef>
              <a:spcAft>
                <a:spcPts val="600"/>
              </a:spcAft>
              <a:buFont typeface="Arial" panose="020B0604020202020204" pitchFamily="34" charset="0"/>
              <a:buChar char="•"/>
            </a:pPr>
            <a:r>
              <a:rPr lang="fr-FR" dirty="0"/>
              <a:t>	les bénéficiaires de la C2S et de l’AME,</a:t>
            </a:r>
            <a:endParaRPr lang="fr-FR" sz="1400" dirty="0"/>
          </a:p>
          <a:p>
            <a:pPr marL="625475">
              <a:buFont typeface="Arial" panose="020B0604020202020204" pitchFamily="34" charset="0"/>
              <a:buChar char="•"/>
            </a:pPr>
            <a:r>
              <a:rPr lang="fr-FR" dirty="0"/>
              <a:t>	les femmes enceintes </a:t>
            </a:r>
            <a:r>
              <a:rPr lang="fr-FR" sz="1400" dirty="0"/>
              <a:t>(du 6</a:t>
            </a:r>
            <a:r>
              <a:rPr lang="fr-FR" sz="1400" baseline="30000" dirty="0"/>
              <a:t>ème</a:t>
            </a:r>
            <a:r>
              <a:rPr lang="fr-FR" sz="1400" dirty="0"/>
              <a:t> mois de grossesse jusqu’à 12 jours après l’accouchement) </a:t>
            </a:r>
          </a:p>
        </p:txBody>
      </p:sp>
    </p:spTree>
    <p:extLst>
      <p:ext uri="{BB962C8B-B14F-4D97-AF65-F5344CB8AC3E}">
        <p14:creationId xmlns:p14="http://schemas.microsoft.com/office/powerpoint/2010/main" val="3182358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5483834-EFCD-8F42-A0D9-DA01BF0B5530}"/>
              </a:ext>
            </a:extLst>
          </p:cNvPr>
          <p:cNvSpPr>
            <a:spLocks noGrp="1"/>
          </p:cNvSpPr>
          <p:nvPr>
            <p:ph type="body" sz="quarter" idx="3"/>
          </p:nvPr>
        </p:nvSpPr>
        <p:spPr>
          <a:xfrm>
            <a:off x="1538558" y="3000049"/>
            <a:ext cx="9746100" cy="1692000"/>
          </a:xfrm>
        </p:spPr>
        <p:txBody>
          <a:bodyPr/>
          <a:lstStyle/>
          <a:p>
            <a:r>
              <a:rPr lang="fr-FR" sz="4000" dirty="0"/>
              <a:t>Le service social </a:t>
            </a:r>
          </a:p>
          <a:p>
            <a:r>
              <a:rPr lang="fr-FR" sz="4000" dirty="0"/>
              <a:t>de l’assurance maladie</a:t>
            </a:r>
          </a:p>
        </p:txBody>
      </p:sp>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17</a:t>
            </a:fld>
            <a:endParaRPr lang="fr-FR" dirty="0"/>
          </a:p>
        </p:txBody>
      </p:sp>
      <p:sp>
        <p:nvSpPr>
          <p:cNvPr id="6" name="Titre 6">
            <a:extLst>
              <a:ext uri="{FF2B5EF4-FFF2-40B4-BE49-F238E27FC236}">
                <a16:creationId xmlns:a16="http://schemas.microsoft.com/office/drawing/2014/main" id="{A9A0813A-B143-04F6-43B5-B4C2B5DF1F51}"/>
              </a:ext>
            </a:extLst>
          </p:cNvPr>
          <p:cNvSpPr txBox="1">
            <a:spLocks/>
          </p:cNvSpPr>
          <p:nvPr/>
        </p:nvSpPr>
        <p:spPr>
          <a:xfrm>
            <a:off x="651060" y="647178"/>
            <a:ext cx="11196000" cy="94061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sz="2400"/>
              <a:t>Le service social de l’assurance maladie</a:t>
            </a:r>
            <a:br>
              <a:rPr lang="fr-FR" sz="2400"/>
            </a:br>
            <a:r>
              <a:rPr lang="fr-FR" sz="2400"/>
              <a:t>  </a:t>
            </a:r>
            <a:br>
              <a:rPr lang="fr-FR" sz="2400"/>
            </a:br>
            <a:endParaRPr lang="fr-FR" dirty="0"/>
          </a:p>
        </p:txBody>
      </p:sp>
      <p:sp>
        <p:nvSpPr>
          <p:cNvPr id="8" name="Titre 6">
            <a:extLst>
              <a:ext uri="{FF2B5EF4-FFF2-40B4-BE49-F238E27FC236}">
                <a16:creationId xmlns:a16="http://schemas.microsoft.com/office/drawing/2014/main" id="{768CAEAB-1FC2-9CAA-CF05-744A8F43205D}"/>
              </a:ext>
            </a:extLst>
          </p:cNvPr>
          <p:cNvSpPr txBox="1">
            <a:spLocks/>
          </p:cNvSpPr>
          <p:nvPr/>
        </p:nvSpPr>
        <p:spPr>
          <a:xfrm>
            <a:off x="813608" y="607200"/>
            <a:ext cx="11196000" cy="940617"/>
          </a:xfrm>
          <a:prstGeom prst="rect">
            <a:avLst/>
          </a:prstGeom>
          <a:solidFill>
            <a:srgbClr val="5594A1"/>
          </a:solidFill>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endParaRPr lang="fr-FR" sz="2400" dirty="0">
              <a:latin typeface="+mn-lt"/>
            </a:endParaRPr>
          </a:p>
          <a:p>
            <a:r>
              <a:rPr lang="fr-FR" sz="2400" dirty="0">
                <a:latin typeface="+mn-lt"/>
              </a:rPr>
              <a:t>      PARTICIPATIONS FORFAITAIRES ET FRANCHISES </a:t>
            </a:r>
            <a:r>
              <a:rPr lang="fr-FR" sz="2400" dirty="0"/>
              <a:t>médicales</a:t>
            </a:r>
            <a:br>
              <a:rPr lang="fr-FR" sz="2400" dirty="0"/>
            </a:br>
            <a:r>
              <a:rPr lang="fr-FR" sz="2400" dirty="0"/>
              <a:t> </a:t>
            </a:r>
            <a:endParaRPr lang="fr-FR" dirty="0"/>
          </a:p>
        </p:txBody>
      </p:sp>
      <p:pic>
        <p:nvPicPr>
          <p:cNvPr id="7" name="Image 6">
            <a:extLst>
              <a:ext uri="{FF2B5EF4-FFF2-40B4-BE49-F238E27FC236}">
                <a16:creationId xmlns:a16="http://schemas.microsoft.com/office/drawing/2014/main" id="{8826CCB8-495B-1082-EEF8-F753362180D9}"/>
              </a:ext>
            </a:extLst>
          </p:cNvPr>
          <p:cNvPicPr>
            <a:picLocks noChangeAspect="1"/>
          </p:cNvPicPr>
          <p:nvPr/>
        </p:nvPicPr>
        <p:blipFill>
          <a:blip r:embed="rId3"/>
          <a:stretch>
            <a:fillRect/>
          </a:stretch>
        </p:blipFill>
        <p:spPr>
          <a:xfrm>
            <a:off x="856651" y="1870350"/>
            <a:ext cx="8944721" cy="4363483"/>
          </a:xfrm>
          <a:prstGeom prst="rect">
            <a:avLst/>
          </a:prstGeom>
          <a:ln>
            <a:solidFill>
              <a:schemeClr val="bg2">
                <a:lumMod val="50000"/>
              </a:schemeClr>
            </a:solidFill>
          </a:ln>
        </p:spPr>
      </p:pic>
      <p:sp>
        <p:nvSpPr>
          <p:cNvPr id="10" name="ZoneTexte 9">
            <a:extLst>
              <a:ext uri="{FF2B5EF4-FFF2-40B4-BE49-F238E27FC236}">
                <a16:creationId xmlns:a16="http://schemas.microsoft.com/office/drawing/2014/main" id="{868F268A-41CC-82DC-B2C2-7723C32F881F}"/>
              </a:ext>
            </a:extLst>
          </p:cNvPr>
          <p:cNvSpPr txBox="1"/>
          <p:nvPr/>
        </p:nvSpPr>
        <p:spPr>
          <a:xfrm>
            <a:off x="9401774" y="3545574"/>
            <a:ext cx="2594112" cy="646331"/>
          </a:xfrm>
          <a:prstGeom prst="rect">
            <a:avLst/>
          </a:prstGeom>
          <a:solidFill>
            <a:srgbClr val="DE7D64"/>
          </a:solidFill>
        </p:spPr>
        <p:txBody>
          <a:bodyPr wrap="square" rtlCol="0">
            <a:spAutoFit/>
          </a:bodyPr>
          <a:lstStyle/>
          <a:p>
            <a:r>
              <a:rPr lang="fr-FR" b="1" dirty="0">
                <a:solidFill>
                  <a:schemeClr val="bg1"/>
                </a:solidFill>
              </a:rPr>
              <a:t>Plafonnées toutes les deux à 50€ par an.</a:t>
            </a:r>
          </a:p>
        </p:txBody>
      </p:sp>
    </p:spTree>
    <p:extLst>
      <p:ext uri="{BB962C8B-B14F-4D97-AF65-F5344CB8AC3E}">
        <p14:creationId xmlns:p14="http://schemas.microsoft.com/office/powerpoint/2010/main" val="3035227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5483834-EFCD-8F42-A0D9-DA01BF0B5530}"/>
              </a:ext>
            </a:extLst>
          </p:cNvPr>
          <p:cNvSpPr>
            <a:spLocks noGrp="1"/>
          </p:cNvSpPr>
          <p:nvPr>
            <p:ph type="body" sz="quarter" idx="3"/>
          </p:nvPr>
        </p:nvSpPr>
        <p:spPr>
          <a:xfrm>
            <a:off x="1538558" y="3000049"/>
            <a:ext cx="9746100" cy="1692000"/>
          </a:xfrm>
        </p:spPr>
        <p:txBody>
          <a:bodyPr/>
          <a:lstStyle/>
          <a:p>
            <a:r>
              <a:rPr lang="fr-FR" sz="4000" dirty="0"/>
              <a:t>Le service social </a:t>
            </a:r>
          </a:p>
          <a:p>
            <a:r>
              <a:rPr lang="fr-FR" sz="4000" dirty="0"/>
              <a:t>de l’assurance maladie</a:t>
            </a:r>
          </a:p>
        </p:txBody>
      </p:sp>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18</a:t>
            </a:fld>
            <a:endParaRPr lang="fr-FR" dirty="0"/>
          </a:p>
        </p:txBody>
      </p:sp>
      <p:sp>
        <p:nvSpPr>
          <p:cNvPr id="6" name="Titre 6">
            <a:extLst>
              <a:ext uri="{FF2B5EF4-FFF2-40B4-BE49-F238E27FC236}">
                <a16:creationId xmlns:a16="http://schemas.microsoft.com/office/drawing/2014/main" id="{A9A0813A-B143-04F6-43B5-B4C2B5DF1F51}"/>
              </a:ext>
            </a:extLst>
          </p:cNvPr>
          <p:cNvSpPr txBox="1">
            <a:spLocks/>
          </p:cNvSpPr>
          <p:nvPr/>
        </p:nvSpPr>
        <p:spPr>
          <a:xfrm>
            <a:off x="651060" y="647178"/>
            <a:ext cx="11196000" cy="94061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sz="2400"/>
              <a:t>Le service social de l’assurance maladie</a:t>
            </a:r>
            <a:br>
              <a:rPr lang="fr-FR" sz="2400"/>
            </a:br>
            <a:r>
              <a:rPr lang="fr-FR" sz="2400"/>
              <a:t>  </a:t>
            </a:r>
            <a:br>
              <a:rPr lang="fr-FR" sz="2400"/>
            </a:br>
            <a:endParaRPr lang="fr-FR" dirty="0"/>
          </a:p>
        </p:txBody>
      </p:sp>
      <p:sp>
        <p:nvSpPr>
          <p:cNvPr id="8" name="Titre 6">
            <a:extLst>
              <a:ext uri="{FF2B5EF4-FFF2-40B4-BE49-F238E27FC236}">
                <a16:creationId xmlns:a16="http://schemas.microsoft.com/office/drawing/2014/main" id="{768CAEAB-1FC2-9CAA-CF05-744A8F43205D}"/>
              </a:ext>
            </a:extLst>
          </p:cNvPr>
          <p:cNvSpPr txBox="1">
            <a:spLocks/>
          </p:cNvSpPr>
          <p:nvPr/>
        </p:nvSpPr>
        <p:spPr>
          <a:xfrm>
            <a:off x="813608" y="607200"/>
            <a:ext cx="11196000" cy="940617"/>
          </a:xfrm>
          <a:prstGeom prst="rect">
            <a:avLst/>
          </a:prstGeom>
          <a:solidFill>
            <a:srgbClr val="5594A1"/>
          </a:solidFill>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endParaRPr lang="fr-FR" sz="2400" dirty="0">
              <a:latin typeface="+mn-lt"/>
            </a:endParaRPr>
          </a:p>
          <a:p>
            <a:r>
              <a:rPr lang="fr-FR" sz="2400" dirty="0">
                <a:latin typeface="+mn-lt"/>
              </a:rPr>
              <a:t>      PARTICIPATIONS FORFAITAIRES ET FRANCHISES </a:t>
            </a:r>
            <a:r>
              <a:rPr lang="fr-FR" sz="2400" dirty="0"/>
              <a:t>médicales</a:t>
            </a:r>
            <a:br>
              <a:rPr lang="fr-FR" sz="2400" dirty="0"/>
            </a:br>
            <a:r>
              <a:rPr lang="fr-FR" sz="2400" dirty="0"/>
              <a:t> </a:t>
            </a:r>
            <a:endParaRPr lang="fr-FR" dirty="0"/>
          </a:p>
        </p:txBody>
      </p:sp>
      <p:sp>
        <p:nvSpPr>
          <p:cNvPr id="9" name="ZoneTexte 8">
            <a:extLst>
              <a:ext uri="{FF2B5EF4-FFF2-40B4-BE49-F238E27FC236}">
                <a16:creationId xmlns:a16="http://schemas.microsoft.com/office/drawing/2014/main" id="{76C64A33-EF1C-E450-FDCF-55DF0A3547E1}"/>
              </a:ext>
            </a:extLst>
          </p:cNvPr>
          <p:cNvSpPr txBox="1"/>
          <p:nvPr/>
        </p:nvSpPr>
        <p:spPr>
          <a:xfrm>
            <a:off x="813609" y="2168431"/>
            <a:ext cx="11033452" cy="3693319"/>
          </a:xfrm>
          <a:prstGeom prst="rect">
            <a:avLst/>
          </a:prstGeom>
          <a:solidFill>
            <a:srgbClr val="E6F0F2"/>
          </a:solidFill>
        </p:spPr>
        <p:txBody>
          <a:bodyPr wrap="square" rtlCol="0">
            <a:spAutoFit/>
          </a:bodyPr>
          <a:lstStyle/>
          <a:p>
            <a:endParaRPr lang="fr-FR" dirty="0"/>
          </a:p>
          <a:p>
            <a:r>
              <a:rPr lang="fr-FR" b="1" dirty="0"/>
              <a:t>Pourquoi un remboursement peut-il être minoré ?</a:t>
            </a:r>
          </a:p>
          <a:p>
            <a:endParaRPr lang="fr-FR" dirty="0"/>
          </a:p>
          <a:p>
            <a:r>
              <a:rPr lang="fr-FR" dirty="0"/>
              <a:t>Si vous bénéficiez du tiers-payant, vous ne faites pas l’avance des frais.</a:t>
            </a:r>
          </a:p>
          <a:p>
            <a:endParaRPr lang="fr-FR" dirty="0"/>
          </a:p>
          <a:p>
            <a:r>
              <a:rPr lang="fr-FR" dirty="0"/>
              <a:t>Dans ce cas, les franchises et participations forfaitaires seront déduites des prochains remboursements.</a:t>
            </a:r>
          </a:p>
          <a:p>
            <a:endParaRPr lang="fr-FR" dirty="0"/>
          </a:p>
          <a:p>
            <a:r>
              <a:rPr lang="fr-FR" dirty="0"/>
              <a:t>Et si des franchises et participations forfaitaires ne peuvent pas être récupérés sur de prochains remboursements, alors ils devront être réglés directement à la CPAM.</a:t>
            </a:r>
          </a:p>
          <a:p>
            <a:endParaRPr lang="fr-FR" dirty="0"/>
          </a:p>
          <a:p>
            <a:r>
              <a:rPr lang="fr-FR" dirty="0"/>
              <a:t>Dans ce cas, un avis de sommes à payer sera adressé. La récupération peut se faire sur les 5 dernières années.</a:t>
            </a:r>
          </a:p>
          <a:p>
            <a:endParaRPr lang="fr-FR" dirty="0"/>
          </a:p>
        </p:txBody>
      </p:sp>
    </p:spTree>
    <p:extLst>
      <p:ext uri="{BB962C8B-B14F-4D97-AF65-F5344CB8AC3E}">
        <p14:creationId xmlns:p14="http://schemas.microsoft.com/office/powerpoint/2010/main" val="2116393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5483834-EFCD-8F42-A0D9-DA01BF0B5530}"/>
              </a:ext>
            </a:extLst>
          </p:cNvPr>
          <p:cNvSpPr>
            <a:spLocks noGrp="1"/>
          </p:cNvSpPr>
          <p:nvPr>
            <p:ph type="body" sz="quarter" idx="3"/>
          </p:nvPr>
        </p:nvSpPr>
        <p:spPr>
          <a:xfrm>
            <a:off x="1538558" y="3000049"/>
            <a:ext cx="9746100" cy="1692000"/>
          </a:xfrm>
        </p:spPr>
        <p:txBody>
          <a:bodyPr/>
          <a:lstStyle/>
          <a:p>
            <a:r>
              <a:rPr lang="fr-FR" sz="4000" dirty="0"/>
              <a:t>Le service social </a:t>
            </a:r>
          </a:p>
          <a:p>
            <a:r>
              <a:rPr lang="fr-FR" sz="4000" dirty="0"/>
              <a:t>de l’assurance maladie</a:t>
            </a:r>
          </a:p>
        </p:txBody>
      </p:sp>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19</a:t>
            </a:fld>
            <a:endParaRPr lang="fr-FR" dirty="0"/>
          </a:p>
        </p:txBody>
      </p:sp>
      <p:sp>
        <p:nvSpPr>
          <p:cNvPr id="6" name="Titre 6">
            <a:extLst>
              <a:ext uri="{FF2B5EF4-FFF2-40B4-BE49-F238E27FC236}">
                <a16:creationId xmlns:a16="http://schemas.microsoft.com/office/drawing/2014/main" id="{A9A0813A-B143-04F6-43B5-B4C2B5DF1F51}"/>
              </a:ext>
            </a:extLst>
          </p:cNvPr>
          <p:cNvSpPr txBox="1">
            <a:spLocks/>
          </p:cNvSpPr>
          <p:nvPr/>
        </p:nvSpPr>
        <p:spPr>
          <a:xfrm>
            <a:off x="651060" y="647178"/>
            <a:ext cx="11196000" cy="94061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sz="2400"/>
              <a:t>Le service social de l’assurance maladie</a:t>
            </a:r>
            <a:br>
              <a:rPr lang="fr-FR" sz="2400"/>
            </a:br>
            <a:r>
              <a:rPr lang="fr-FR" sz="2400"/>
              <a:t>  </a:t>
            </a:r>
            <a:br>
              <a:rPr lang="fr-FR" sz="2400"/>
            </a:br>
            <a:endParaRPr lang="fr-FR" dirty="0"/>
          </a:p>
        </p:txBody>
      </p:sp>
      <p:sp>
        <p:nvSpPr>
          <p:cNvPr id="8" name="Titre 6">
            <a:extLst>
              <a:ext uri="{FF2B5EF4-FFF2-40B4-BE49-F238E27FC236}">
                <a16:creationId xmlns:a16="http://schemas.microsoft.com/office/drawing/2014/main" id="{768CAEAB-1FC2-9CAA-CF05-744A8F43205D}"/>
              </a:ext>
            </a:extLst>
          </p:cNvPr>
          <p:cNvSpPr txBox="1">
            <a:spLocks/>
          </p:cNvSpPr>
          <p:nvPr/>
        </p:nvSpPr>
        <p:spPr>
          <a:xfrm>
            <a:off x="813608" y="607200"/>
            <a:ext cx="11196000" cy="940617"/>
          </a:xfrm>
          <a:prstGeom prst="rect">
            <a:avLst/>
          </a:prstGeom>
          <a:solidFill>
            <a:srgbClr val="5594A1"/>
          </a:solidFill>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endParaRPr lang="fr-FR" sz="2400" dirty="0">
              <a:latin typeface="+mn-lt"/>
            </a:endParaRPr>
          </a:p>
          <a:p>
            <a:r>
              <a:rPr lang="fr-FR" sz="2400" dirty="0">
                <a:latin typeface="+mn-lt"/>
              </a:rPr>
              <a:t>      PARTICIPATIONS FORFAITAIRES ET FRANCHISES </a:t>
            </a:r>
            <a:r>
              <a:rPr lang="fr-FR" sz="2400" dirty="0"/>
              <a:t>médicales</a:t>
            </a:r>
            <a:br>
              <a:rPr lang="fr-FR" sz="2400" dirty="0"/>
            </a:br>
            <a:r>
              <a:rPr lang="fr-FR" sz="2400" dirty="0"/>
              <a:t> </a:t>
            </a:r>
            <a:endParaRPr lang="fr-FR" dirty="0"/>
          </a:p>
        </p:txBody>
      </p:sp>
      <p:sp>
        <p:nvSpPr>
          <p:cNvPr id="9" name="ZoneTexte 8">
            <a:extLst>
              <a:ext uri="{FF2B5EF4-FFF2-40B4-BE49-F238E27FC236}">
                <a16:creationId xmlns:a16="http://schemas.microsoft.com/office/drawing/2014/main" id="{76C64A33-EF1C-E450-FDCF-55DF0A3547E1}"/>
              </a:ext>
            </a:extLst>
          </p:cNvPr>
          <p:cNvSpPr txBox="1"/>
          <p:nvPr/>
        </p:nvSpPr>
        <p:spPr>
          <a:xfrm>
            <a:off x="813608" y="2272663"/>
            <a:ext cx="11033452" cy="3416320"/>
          </a:xfrm>
          <a:prstGeom prst="rect">
            <a:avLst/>
          </a:prstGeom>
          <a:solidFill>
            <a:srgbClr val="E6F0F2"/>
          </a:solidFill>
        </p:spPr>
        <p:txBody>
          <a:bodyPr wrap="square" rtlCol="0">
            <a:spAutoFit/>
          </a:bodyPr>
          <a:lstStyle/>
          <a:p>
            <a:endParaRPr lang="fr-FR" dirty="0"/>
          </a:p>
          <a:p>
            <a:r>
              <a:rPr lang="fr-FR" dirty="0"/>
              <a:t>Le montant des participations forfaitaires et franchises </a:t>
            </a:r>
          </a:p>
          <a:p>
            <a:r>
              <a:rPr lang="fr-FR" dirty="0"/>
              <a:t>est consultable depuis son </a:t>
            </a:r>
            <a:r>
              <a:rPr lang="fr-FR" b="1" dirty="0"/>
              <a:t>compte </a:t>
            </a:r>
            <a:r>
              <a:rPr lang="fr-FR" b="1" dirty="0" err="1"/>
              <a:t>ameli</a:t>
            </a:r>
            <a:r>
              <a:rPr lang="fr-FR" dirty="0"/>
              <a:t>.</a:t>
            </a:r>
          </a:p>
          <a:p>
            <a:endParaRPr lang="fr-FR" dirty="0"/>
          </a:p>
          <a:p>
            <a:endParaRPr lang="fr-FR" dirty="0"/>
          </a:p>
          <a:p>
            <a:endParaRPr lang="fr-FR" dirty="0"/>
          </a:p>
          <a:p>
            <a:r>
              <a:rPr lang="fr-FR" dirty="0">
                <a:sym typeface="Wingdings" panose="05000000000000000000" pitchFamily="2" charset="2"/>
              </a:rPr>
              <a:t> </a:t>
            </a:r>
            <a:r>
              <a:rPr lang="fr-FR" dirty="0"/>
              <a:t>Rubrique mes paiements.</a:t>
            </a:r>
          </a:p>
          <a:p>
            <a:endParaRPr lang="fr-FR" dirty="0"/>
          </a:p>
          <a:p>
            <a:endParaRPr lang="fr-FR" dirty="0"/>
          </a:p>
          <a:p>
            <a:endParaRPr lang="fr-FR" dirty="0"/>
          </a:p>
          <a:p>
            <a:endParaRPr lang="fr-FR" dirty="0"/>
          </a:p>
          <a:p>
            <a:r>
              <a:rPr lang="fr-FR" dirty="0"/>
              <a:t>Une vidéo est à votre disposition: </a:t>
            </a:r>
            <a:r>
              <a:rPr lang="fr-FR" sz="1800" dirty="0">
                <a:solidFill>
                  <a:srgbClr val="002060"/>
                </a:solidFill>
                <a:hlinkClick r:id="rId3"/>
              </a:rPr>
              <a:t>https://www.youtube.com/watch?v=2GJP2ybNgNg</a:t>
            </a:r>
            <a:endParaRPr lang="fr-FR" sz="1800" dirty="0">
              <a:solidFill>
                <a:srgbClr val="002060"/>
              </a:solidFill>
            </a:endParaRPr>
          </a:p>
        </p:txBody>
      </p:sp>
      <p:pic>
        <p:nvPicPr>
          <p:cNvPr id="12" name="Image 11">
            <a:extLst>
              <a:ext uri="{FF2B5EF4-FFF2-40B4-BE49-F238E27FC236}">
                <a16:creationId xmlns:a16="http://schemas.microsoft.com/office/drawing/2014/main" id="{21E09E3B-A636-1F5E-7876-B51626811C84}"/>
              </a:ext>
            </a:extLst>
          </p:cNvPr>
          <p:cNvPicPr>
            <a:picLocks noChangeAspect="1"/>
          </p:cNvPicPr>
          <p:nvPr/>
        </p:nvPicPr>
        <p:blipFill>
          <a:blip r:embed="rId4"/>
          <a:stretch>
            <a:fillRect/>
          </a:stretch>
        </p:blipFill>
        <p:spPr>
          <a:xfrm rot="804538">
            <a:off x="10085925" y="755050"/>
            <a:ext cx="1422457" cy="1253452"/>
          </a:xfrm>
          <a:prstGeom prst="rect">
            <a:avLst/>
          </a:prstGeom>
        </p:spPr>
      </p:pic>
      <p:pic>
        <p:nvPicPr>
          <p:cNvPr id="2" name="Image 1"/>
          <p:cNvPicPr>
            <a:picLocks noChangeAspect="1"/>
          </p:cNvPicPr>
          <p:nvPr/>
        </p:nvPicPr>
        <p:blipFill>
          <a:blip r:embed="rId5"/>
          <a:stretch>
            <a:fillRect/>
          </a:stretch>
        </p:blipFill>
        <p:spPr>
          <a:xfrm>
            <a:off x="7059185" y="2387114"/>
            <a:ext cx="4506674" cy="2396207"/>
          </a:xfrm>
          <a:prstGeom prst="rect">
            <a:avLst/>
          </a:prstGeom>
        </p:spPr>
      </p:pic>
      <p:sp>
        <p:nvSpPr>
          <p:cNvPr id="4" name="Rectangle 3"/>
          <p:cNvSpPr/>
          <p:nvPr/>
        </p:nvSpPr>
        <p:spPr>
          <a:xfrm>
            <a:off x="7219406" y="3648891"/>
            <a:ext cx="539931" cy="435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31095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8828" y="1377426"/>
            <a:ext cx="10177201" cy="4650646"/>
          </a:xfrm>
        </p:spPr>
        <p:txBody>
          <a:bodyPr/>
          <a:lstStyle/>
          <a:p>
            <a:br>
              <a:rPr lang="fr-FR" dirty="0"/>
            </a:br>
            <a:br>
              <a:rPr lang="fr-FR" dirty="0"/>
            </a:br>
            <a:br>
              <a:rPr lang="fr-FR" dirty="0"/>
            </a:br>
            <a:br>
              <a:rPr lang="fr-FR" dirty="0"/>
            </a:br>
            <a:endParaRPr lang="fr-FR" dirty="0"/>
          </a:p>
        </p:txBody>
      </p:sp>
      <p:sp>
        <p:nvSpPr>
          <p:cNvPr id="3" name="Espace réservé du texte 2"/>
          <p:cNvSpPr>
            <a:spLocks noGrp="1"/>
          </p:cNvSpPr>
          <p:nvPr>
            <p:ph type="body" idx="1"/>
          </p:nvPr>
        </p:nvSpPr>
        <p:spPr>
          <a:xfrm>
            <a:off x="2668010" y="1894114"/>
            <a:ext cx="1080000" cy="552732"/>
          </a:xfrm>
        </p:spPr>
        <p:txBody>
          <a:bodyPr>
            <a:normAutofit fontScale="92500" lnSpcReduction="20000"/>
          </a:bodyPr>
          <a:lstStyle/>
          <a:p>
            <a:r>
              <a:rPr lang="fr-FR" dirty="0"/>
              <a:t>01</a:t>
            </a:r>
          </a:p>
        </p:txBody>
      </p:sp>
      <p:sp>
        <p:nvSpPr>
          <p:cNvPr id="4" name="Espace réservé du texte 3"/>
          <p:cNvSpPr>
            <a:spLocks noGrp="1"/>
          </p:cNvSpPr>
          <p:nvPr>
            <p:ph type="body" sz="quarter" idx="3"/>
          </p:nvPr>
        </p:nvSpPr>
        <p:spPr>
          <a:xfrm>
            <a:off x="2641654" y="2340213"/>
            <a:ext cx="4546598" cy="416002"/>
          </a:xfrm>
        </p:spPr>
        <p:txBody>
          <a:bodyPr>
            <a:noAutofit/>
          </a:bodyPr>
          <a:lstStyle/>
          <a:p>
            <a:r>
              <a:rPr lang="fr-FR" sz="1400" dirty="0"/>
              <a:t>Le service social de l’assurance maladie</a:t>
            </a:r>
          </a:p>
        </p:txBody>
      </p:sp>
      <p:sp>
        <p:nvSpPr>
          <p:cNvPr id="5" name="Espace réservé du texte 4"/>
          <p:cNvSpPr>
            <a:spLocks noGrp="1"/>
          </p:cNvSpPr>
          <p:nvPr>
            <p:ph type="body" idx="13"/>
          </p:nvPr>
        </p:nvSpPr>
        <p:spPr>
          <a:xfrm>
            <a:off x="2668010" y="3188710"/>
            <a:ext cx="1080000" cy="552732"/>
          </a:xfrm>
        </p:spPr>
        <p:txBody>
          <a:bodyPr>
            <a:normAutofit fontScale="92500" lnSpcReduction="20000"/>
          </a:bodyPr>
          <a:lstStyle/>
          <a:p>
            <a:r>
              <a:rPr lang="fr-FR" dirty="0"/>
              <a:t>02</a:t>
            </a:r>
          </a:p>
        </p:txBody>
      </p:sp>
      <p:sp>
        <p:nvSpPr>
          <p:cNvPr id="7" name="Espace réservé du texte 6"/>
          <p:cNvSpPr>
            <a:spLocks noGrp="1"/>
          </p:cNvSpPr>
          <p:nvPr>
            <p:ph type="body" idx="15"/>
          </p:nvPr>
        </p:nvSpPr>
        <p:spPr>
          <a:xfrm>
            <a:off x="2711118" y="4464344"/>
            <a:ext cx="1080000" cy="552732"/>
          </a:xfrm>
        </p:spPr>
        <p:txBody>
          <a:bodyPr>
            <a:normAutofit fontScale="92500" lnSpcReduction="20000"/>
          </a:bodyPr>
          <a:lstStyle/>
          <a:p>
            <a:r>
              <a:rPr lang="fr-FR" dirty="0"/>
              <a:t>03</a:t>
            </a:r>
          </a:p>
        </p:txBody>
      </p:sp>
      <p:sp>
        <p:nvSpPr>
          <p:cNvPr id="8" name="Espace réservé du texte 7"/>
          <p:cNvSpPr>
            <a:spLocks noGrp="1"/>
          </p:cNvSpPr>
          <p:nvPr>
            <p:ph type="body" sz="quarter" idx="16"/>
          </p:nvPr>
        </p:nvSpPr>
        <p:spPr>
          <a:xfrm>
            <a:off x="2627625" y="3741442"/>
            <a:ext cx="4679396" cy="315469"/>
          </a:xfrm>
        </p:spPr>
        <p:txBody>
          <a:bodyPr>
            <a:noAutofit/>
          </a:bodyPr>
          <a:lstStyle/>
          <a:p>
            <a:r>
              <a:rPr lang="fr-FR" sz="1400" dirty="0"/>
              <a:t>PARTICIPATIONS FORFAITAIRES ET FRANCHISES</a:t>
            </a:r>
          </a:p>
        </p:txBody>
      </p:sp>
      <p:sp>
        <p:nvSpPr>
          <p:cNvPr id="9" name="Espace réservé du texte 8"/>
          <p:cNvSpPr>
            <a:spLocks noGrp="1"/>
          </p:cNvSpPr>
          <p:nvPr>
            <p:ph type="body" idx="17"/>
          </p:nvPr>
        </p:nvSpPr>
        <p:spPr>
          <a:xfrm>
            <a:off x="7720068" y="1866421"/>
            <a:ext cx="1080000" cy="552732"/>
          </a:xfrm>
        </p:spPr>
        <p:txBody>
          <a:bodyPr>
            <a:normAutofit fontScale="92500" lnSpcReduction="20000"/>
          </a:bodyPr>
          <a:lstStyle/>
          <a:p>
            <a:r>
              <a:rPr lang="fr-FR" dirty="0"/>
              <a:t>04</a:t>
            </a:r>
          </a:p>
        </p:txBody>
      </p:sp>
      <p:sp>
        <p:nvSpPr>
          <p:cNvPr id="10" name="Espace réservé du texte 9"/>
          <p:cNvSpPr>
            <a:spLocks noGrp="1"/>
          </p:cNvSpPr>
          <p:nvPr>
            <p:ph type="body" sz="quarter" idx="18"/>
          </p:nvPr>
        </p:nvSpPr>
        <p:spPr>
          <a:xfrm>
            <a:off x="7756813" y="5001024"/>
            <a:ext cx="2956435" cy="411751"/>
          </a:xfrm>
        </p:spPr>
        <p:txBody>
          <a:bodyPr>
            <a:noAutofit/>
          </a:bodyPr>
          <a:lstStyle/>
          <a:p>
            <a:r>
              <a:rPr lang="fr-FR" sz="1400" dirty="0"/>
              <a:t>L’assurance maladie au cœur du virage préventif</a:t>
            </a:r>
          </a:p>
        </p:txBody>
      </p:sp>
      <p:sp>
        <p:nvSpPr>
          <p:cNvPr id="11" name="Espace réservé du texte 10"/>
          <p:cNvSpPr>
            <a:spLocks noGrp="1"/>
          </p:cNvSpPr>
          <p:nvPr>
            <p:ph type="body" idx="19"/>
          </p:nvPr>
        </p:nvSpPr>
        <p:spPr>
          <a:xfrm>
            <a:off x="7720068" y="3261674"/>
            <a:ext cx="1080000" cy="552732"/>
          </a:xfrm>
        </p:spPr>
        <p:txBody>
          <a:bodyPr>
            <a:normAutofit fontScale="92500" lnSpcReduction="20000"/>
          </a:bodyPr>
          <a:lstStyle/>
          <a:p>
            <a:r>
              <a:rPr lang="fr-FR" dirty="0"/>
              <a:t>05</a:t>
            </a:r>
          </a:p>
        </p:txBody>
      </p:sp>
      <p:sp>
        <p:nvSpPr>
          <p:cNvPr id="12" name="Espace réservé du texte 11"/>
          <p:cNvSpPr>
            <a:spLocks noGrp="1"/>
          </p:cNvSpPr>
          <p:nvPr>
            <p:ph type="body" sz="quarter" idx="20"/>
          </p:nvPr>
        </p:nvSpPr>
        <p:spPr>
          <a:xfrm>
            <a:off x="7709268" y="3691154"/>
            <a:ext cx="3600000" cy="360000"/>
          </a:xfrm>
        </p:spPr>
        <p:txBody>
          <a:bodyPr>
            <a:noAutofit/>
          </a:bodyPr>
          <a:lstStyle/>
          <a:p>
            <a:r>
              <a:rPr lang="fr-FR" sz="1400" dirty="0"/>
              <a:t>LA C2s PARTICIPATIVE</a:t>
            </a:r>
          </a:p>
        </p:txBody>
      </p:sp>
      <p:sp>
        <p:nvSpPr>
          <p:cNvPr id="13" name="Espace réservé du texte 12"/>
          <p:cNvSpPr>
            <a:spLocks noGrp="1"/>
          </p:cNvSpPr>
          <p:nvPr>
            <p:ph type="body" idx="21"/>
          </p:nvPr>
        </p:nvSpPr>
        <p:spPr>
          <a:xfrm>
            <a:off x="7785948" y="4517344"/>
            <a:ext cx="1080000" cy="552732"/>
          </a:xfrm>
        </p:spPr>
        <p:txBody>
          <a:bodyPr>
            <a:normAutofit fontScale="92500" lnSpcReduction="20000"/>
          </a:bodyPr>
          <a:lstStyle/>
          <a:p>
            <a:r>
              <a:rPr lang="fr-FR" dirty="0"/>
              <a:t>06</a:t>
            </a:r>
          </a:p>
        </p:txBody>
      </p:sp>
      <p:sp>
        <p:nvSpPr>
          <p:cNvPr id="14" name="Espace réservé du texte 13"/>
          <p:cNvSpPr>
            <a:spLocks noGrp="1"/>
          </p:cNvSpPr>
          <p:nvPr>
            <p:ph type="body" sz="quarter" idx="22"/>
          </p:nvPr>
        </p:nvSpPr>
        <p:spPr>
          <a:xfrm>
            <a:off x="2627625" y="4923947"/>
            <a:ext cx="4210948" cy="461099"/>
          </a:xfrm>
        </p:spPr>
        <p:txBody>
          <a:bodyPr>
            <a:normAutofit/>
          </a:bodyPr>
          <a:lstStyle/>
          <a:p>
            <a:r>
              <a:rPr lang="fr-FR" sz="1400" dirty="0"/>
              <a:t>La </a:t>
            </a:r>
            <a:r>
              <a:rPr lang="fr-FR" sz="1400" dirty="0" err="1"/>
              <a:t>parentalitÉ</a:t>
            </a:r>
            <a:endParaRPr lang="fr-FR" sz="1400" dirty="0"/>
          </a:p>
        </p:txBody>
      </p:sp>
      <p:sp>
        <p:nvSpPr>
          <p:cNvPr id="17" name="Espace réservé du numéro de diapositive 16"/>
          <p:cNvSpPr>
            <a:spLocks noGrp="1"/>
          </p:cNvSpPr>
          <p:nvPr>
            <p:ph type="sldNum" sz="quarter" idx="28"/>
          </p:nvPr>
        </p:nvSpPr>
        <p:spPr/>
        <p:txBody>
          <a:bodyPr/>
          <a:lstStyle/>
          <a:p>
            <a:fld id="{975A587B-5814-4D9B-9598-FE9CB954CB01}" type="slidenum">
              <a:rPr lang="fr-FR" smtClean="0"/>
              <a:pPr/>
              <a:t>2</a:t>
            </a:fld>
            <a:endParaRPr lang="fr-FR" dirty="0"/>
          </a:p>
        </p:txBody>
      </p:sp>
      <p:sp>
        <p:nvSpPr>
          <p:cNvPr id="18" name="Espace réservé du texte 17"/>
          <p:cNvSpPr>
            <a:spLocks noGrp="1"/>
          </p:cNvSpPr>
          <p:nvPr>
            <p:ph type="body" sz="quarter" idx="27"/>
          </p:nvPr>
        </p:nvSpPr>
        <p:spPr>
          <a:xfrm>
            <a:off x="2545743" y="1922263"/>
            <a:ext cx="21600" cy="637200"/>
          </a:xfrm>
        </p:spPr>
        <p:txBody>
          <a:bodyPr/>
          <a:lstStyle/>
          <a:p>
            <a:endParaRPr lang="fr-FR" dirty="0"/>
          </a:p>
        </p:txBody>
      </p:sp>
      <p:sp>
        <p:nvSpPr>
          <p:cNvPr id="19" name="Espace réservé du texte 18"/>
          <p:cNvSpPr>
            <a:spLocks noGrp="1"/>
          </p:cNvSpPr>
          <p:nvPr>
            <p:ph type="body" sz="quarter" idx="29"/>
          </p:nvPr>
        </p:nvSpPr>
        <p:spPr>
          <a:xfrm>
            <a:off x="2530617" y="3204457"/>
            <a:ext cx="21600" cy="637200"/>
          </a:xfrm>
        </p:spPr>
        <p:txBody>
          <a:bodyPr/>
          <a:lstStyle/>
          <a:p>
            <a:endParaRPr lang="fr-FR" dirty="0"/>
          </a:p>
        </p:txBody>
      </p:sp>
      <p:sp>
        <p:nvSpPr>
          <p:cNvPr id="20" name="Espace réservé du texte 19"/>
          <p:cNvSpPr>
            <a:spLocks noGrp="1"/>
          </p:cNvSpPr>
          <p:nvPr>
            <p:ph type="body" sz="quarter" idx="30"/>
          </p:nvPr>
        </p:nvSpPr>
        <p:spPr>
          <a:xfrm>
            <a:off x="2530617" y="4493708"/>
            <a:ext cx="21600" cy="637200"/>
          </a:xfrm>
        </p:spPr>
        <p:txBody>
          <a:bodyPr/>
          <a:lstStyle/>
          <a:p>
            <a:endParaRPr lang="fr-FR"/>
          </a:p>
        </p:txBody>
      </p:sp>
      <p:sp>
        <p:nvSpPr>
          <p:cNvPr id="21" name="Espace réservé du texte 20"/>
          <p:cNvSpPr>
            <a:spLocks noGrp="1"/>
          </p:cNvSpPr>
          <p:nvPr>
            <p:ph type="body" sz="quarter" idx="31"/>
          </p:nvPr>
        </p:nvSpPr>
        <p:spPr>
          <a:xfrm>
            <a:off x="7661434" y="1851880"/>
            <a:ext cx="21600" cy="637200"/>
          </a:xfrm>
        </p:spPr>
        <p:txBody>
          <a:bodyPr/>
          <a:lstStyle/>
          <a:p>
            <a:endParaRPr lang="fr-FR" dirty="0"/>
          </a:p>
        </p:txBody>
      </p:sp>
      <p:sp>
        <p:nvSpPr>
          <p:cNvPr id="22" name="Espace réservé du texte 21"/>
          <p:cNvSpPr>
            <a:spLocks noGrp="1"/>
          </p:cNvSpPr>
          <p:nvPr>
            <p:ph type="body" sz="quarter" idx="32"/>
          </p:nvPr>
        </p:nvSpPr>
        <p:spPr>
          <a:xfrm>
            <a:off x="7676593" y="3242040"/>
            <a:ext cx="21600" cy="637200"/>
          </a:xfrm>
        </p:spPr>
        <p:txBody>
          <a:bodyPr/>
          <a:lstStyle/>
          <a:p>
            <a:endParaRPr lang="fr-FR" dirty="0"/>
          </a:p>
        </p:txBody>
      </p:sp>
      <p:sp>
        <p:nvSpPr>
          <p:cNvPr id="27" name="Espace réservé du texte 13"/>
          <p:cNvSpPr txBox="1">
            <a:spLocks/>
          </p:cNvSpPr>
          <p:nvPr/>
        </p:nvSpPr>
        <p:spPr>
          <a:xfrm>
            <a:off x="7762801" y="4950249"/>
            <a:ext cx="3600000" cy="762663"/>
          </a:xfrm>
          <a:prstGeom prst="rect">
            <a:avLst/>
          </a:prstGeom>
          <a:ln w="3175">
            <a:noFill/>
          </a:ln>
        </p:spPr>
        <p:txBody>
          <a:bodyPr vert="horz" lIns="91440" tIns="45720" rIns="91440" bIns="45720" rtlCol="0" anchor="t">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1600" b="1" kern="1200" cap="all" baseline="0">
                <a:solidFill>
                  <a:schemeClr val="bg1"/>
                </a:solidFill>
                <a:latin typeface="+mn-lt"/>
                <a:ea typeface="+mn-ea"/>
                <a:cs typeface="+mn-cs"/>
              </a:defRPr>
            </a:lvl1pPr>
            <a:lvl2pPr marL="457200" indent="0"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None/>
              <a:defRPr sz="2000" b="1" i="0" kern="1200">
                <a:solidFill>
                  <a:schemeClr val="tx1"/>
                </a:solidFill>
                <a:latin typeface="+mn-lt"/>
                <a:ea typeface="+mn-ea"/>
                <a:cs typeface="+mn-cs"/>
              </a:defRPr>
            </a:lvl2pPr>
            <a:lvl3pPr marL="914400" indent="0" algn="l" defTabSz="914400" rtl="0" eaLnBrk="1" latinLnBrk="0" hangingPunct="1">
              <a:lnSpc>
                <a:spcPct val="110000"/>
              </a:lnSpc>
              <a:spcBef>
                <a:spcPts val="300"/>
              </a:spcBef>
              <a:spcAft>
                <a:spcPts val="0"/>
              </a:spcAft>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0"/>
              </a:spcBef>
              <a:spcAft>
                <a:spcPts val="0"/>
              </a:spcAft>
              <a:buClr>
                <a:schemeClr val="tx2"/>
              </a:buClr>
              <a:buSzPct val="100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0"/>
              </a:spcBef>
              <a:spcAft>
                <a:spcPts val="0"/>
              </a:spcAft>
              <a:buFont typeface="Arial" panose="020B0604020202020204" pitchFamily="34" charset="0"/>
              <a:buNone/>
              <a:defRPr sz="1600" b="1"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fr-FR" sz="1400" dirty="0"/>
          </a:p>
        </p:txBody>
      </p:sp>
      <p:sp>
        <p:nvSpPr>
          <p:cNvPr id="29" name="Espace réservé du texte 13"/>
          <p:cNvSpPr txBox="1">
            <a:spLocks/>
          </p:cNvSpPr>
          <p:nvPr/>
        </p:nvSpPr>
        <p:spPr>
          <a:xfrm>
            <a:off x="7679583" y="3701681"/>
            <a:ext cx="3600000" cy="762663"/>
          </a:xfrm>
          <a:prstGeom prst="rect">
            <a:avLst/>
          </a:prstGeom>
          <a:ln w="3175">
            <a:noFill/>
          </a:ln>
        </p:spPr>
        <p:txBody>
          <a:bodyPr vert="horz" lIns="91440" tIns="45720" rIns="91440" bIns="45720" rtlCol="0" anchor="t">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1600" b="1" kern="1200" cap="all" baseline="0">
                <a:solidFill>
                  <a:schemeClr val="bg1"/>
                </a:solidFill>
                <a:latin typeface="+mn-lt"/>
                <a:ea typeface="+mn-ea"/>
                <a:cs typeface="+mn-cs"/>
              </a:defRPr>
            </a:lvl1pPr>
            <a:lvl2pPr marL="457200" indent="0"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None/>
              <a:defRPr sz="2000" b="1" i="0" kern="1200">
                <a:solidFill>
                  <a:schemeClr val="tx1"/>
                </a:solidFill>
                <a:latin typeface="+mn-lt"/>
                <a:ea typeface="+mn-ea"/>
                <a:cs typeface="+mn-cs"/>
              </a:defRPr>
            </a:lvl2pPr>
            <a:lvl3pPr marL="914400" indent="0" algn="l" defTabSz="914400" rtl="0" eaLnBrk="1" latinLnBrk="0" hangingPunct="1">
              <a:lnSpc>
                <a:spcPct val="110000"/>
              </a:lnSpc>
              <a:spcBef>
                <a:spcPts val="300"/>
              </a:spcBef>
              <a:spcAft>
                <a:spcPts val="0"/>
              </a:spcAft>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0"/>
              </a:spcBef>
              <a:spcAft>
                <a:spcPts val="0"/>
              </a:spcAft>
              <a:buClr>
                <a:schemeClr val="tx2"/>
              </a:buClr>
              <a:buSzPct val="100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0"/>
              </a:spcBef>
              <a:spcAft>
                <a:spcPts val="0"/>
              </a:spcAft>
              <a:buFont typeface="Arial" panose="020B0604020202020204" pitchFamily="34" charset="0"/>
              <a:buNone/>
              <a:defRPr sz="1600" b="1"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fr-FR" sz="1400" dirty="0"/>
          </a:p>
        </p:txBody>
      </p:sp>
      <p:sp>
        <p:nvSpPr>
          <p:cNvPr id="30" name="Espace réservé du texte 11"/>
          <p:cNvSpPr>
            <a:spLocks noGrp="1"/>
          </p:cNvSpPr>
          <p:nvPr>
            <p:ph type="body" sz="quarter" idx="20"/>
          </p:nvPr>
        </p:nvSpPr>
        <p:spPr>
          <a:xfrm>
            <a:off x="7709268" y="2316769"/>
            <a:ext cx="3600000" cy="360000"/>
          </a:xfrm>
        </p:spPr>
        <p:txBody>
          <a:bodyPr>
            <a:noAutofit/>
          </a:bodyPr>
          <a:lstStyle/>
          <a:p>
            <a:r>
              <a:rPr lang="fr-FR" sz="1400" dirty="0"/>
              <a:t>NOS MOYENS DE CONTACT</a:t>
            </a:r>
          </a:p>
        </p:txBody>
      </p:sp>
      <p:sp>
        <p:nvSpPr>
          <p:cNvPr id="39" name="ZoneTexte 38"/>
          <p:cNvSpPr txBox="1"/>
          <p:nvPr/>
        </p:nvSpPr>
        <p:spPr>
          <a:xfrm>
            <a:off x="883060" y="844162"/>
            <a:ext cx="2672179" cy="523220"/>
          </a:xfrm>
          <a:prstGeom prst="rect">
            <a:avLst/>
          </a:prstGeom>
          <a:noFill/>
        </p:spPr>
        <p:txBody>
          <a:bodyPr wrap="square" rtlCol="0">
            <a:spAutoFit/>
          </a:bodyPr>
          <a:lstStyle/>
          <a:p>
            <a:r>
              <a:rPr lang="fr-FR" sz="2800" dirty="0">
                <a:solidFill>
                  <a:schemeClr val="tx2"/>
                </a:solidFill>
                <a:latin typeface="+mj-lt"/>
              </a:rPr>
              <a:t>SOMMAIRE</a:t>
            </a:r>
          </a:p>
        </p:txBody>
      </p:sp>
      <p:sp>
        <p:nvSpPr>
          <p:cNvPr id="41" name="Espace réservé du texte 21"/>
          <p:cNvSpPr>
            <a:spLocks noGrp="1"/>
          </p:cNvSpPr>
          <p:nvPr>
            <p:ph type="body" sz="quarter" idx="32"/>
          </p:nvPr>
        </p:nvSpPr>
        <p:spPr>
          <a:xfrm>
            <a:off x="7665793" y="4545667"/>
            <a:ext cx="21600" cy="637200"/>
          </a:xfrm>
        </p:spPr>
        <p:txBody>
          <a:bodyPr/>
          <a:lstStyle/>
          <a:p>
            <a:endParaRPr lang="fr-FR" dirty="0"/>
          </a:p>
        </p:txBody>
      </p:sp>
    </p:spTree>
    <p:extLst>
      <p:ext uri="{BB962C8B-B14F-4D97-AF65-F5344CB8AC3E}">
        <p14:creationId xmlns:p14="http://schemas.microsoft.com/office/powerpoint/2010/main" val="139106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20</a:t>
            </a:fld>
            <a:endParaRPr lang="fr-FR" dirty="0"/>
          </a:p>
        </p:txBody>
      </p:sp>
      <p:pic>
        <p:nvPicPr>
          <p:cNvPr id="5" name="Image 4"/>
          <p:cNvPicPr>
            <a:picLocks noChangeAspect="1"/>
          </p:cNvPicPr>
          <p:nvPr/>
        </p:nvPicPr>
        <p:blipFill>
          <a:blip r:embed="rId2"/>
          <a:stretch>
            <a:fillRect/>
          </a:stretch>
        </p:blipFill>
        <p:spPr>
          <a:xfrm>
            <a:off x="498660" y="2313854"/>
            <a:ext cx="5152527" cy="3590449"/>
          </a:xfrm>
          <a:prstGeom prst="rect">
            <a:avLst/>
          </a:prstGeom>
          <a:ln>
            <a:solidFill>
              <a:schemeClr val="bg2">
                <a:lumMod val="50000"/>
              </a:schemeClr>
            </a:solidFill>
          </a:ln>
        </p:spPr>
      </p:pic>
      <p:pic>
        <p:nvPicPr>
          <p:cNvPr id="6" name="Image 5"/>
          <p:cNvPicPr>
            <a:picLocks noChangeAspect="1"/>
          </p:cNvPicPr>
          <p:nvPr/>
        </p:nvPicPr>
        <p:blipFill>
          <a:blip r:embed="rId3"/>
          <a:stretch>
            <a:fillRect/>
          </a:stretch>
        </p:blipFill>
        <p:spPr>
          <a:xfrm>
            <a:off x="6308788" y="2313853"/>
            <a:ext cx="5161760" cy="3590449"/>
          </a:xfrm>
          <a:prstGeom prst="rect">
            <a:avLst/>
          </a:prstGeom>
          <a:ln>
            <a:solidFill>
              <a:schemeClr val="bg2">
                <a:lumMod val="50000"/>
              </a:schemeClr>
            </a:solidFill>
          </a:ln>
        </p:spPr>
      </p:pic>
      <p:sp>
        <p:nvSpPr>
          <p:cNvPr id="7" name="Titre 6">
            <a:extLst>
              <a:ext uri="{FF2B5EF4-FFF2-40B4-BE49-F238E27FC236}">
                <a16:creationId xmlns:a16="http://schemas.microsoft.com/office/drawing/2014/main" id="{768CAEAB-1FC2-9CAA-CF05-744A8F43205D}"/>
              </a:ext>
            </a:extLst>
          </p:cNvPr>
          <p:cNvSpPr txBox="1">
            <a:spLocks/>
          </p:cNvSpPr>
          <p:nvPr/>
        </p:nvSpPr>
        <p:spPr>
          <a:xfrm>
            <a:off x="813608" y="607200"/>
            <a:ext cx="11196000" cy="940617"/>
          </a:xfrm>
          <a:prstGeom prst="rect">
            <a:avLst/>
          </a:prstGeom>
          <a:solidFill>
            <a:srgbClr val="5594A1"/>
          </a:solidFill>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endParaRPr lang="fr-FR" sz="2400" dirty="0">
              <a:latin typeface="+mn-lt"/>
            </a:endParaRPr>
          </a:p>
          <a:p>
            <a:r>
              <a:rPr lang="fr-FR" sz="2400" dirty="0">
                <a:latin typeface="+mn-lt"/>
              </a:rPr>
              <a:t>      PARTICIPATIONS FORFAITAIRES ET FRANCHISES</a:t>
            </a:r>
            <a:br>
              <a:rPr lang="fr-FR" sz="2400" dirty="0"/>
            </a:br>
            <a:r>
              <a:rPr lang="fr-FR" sz="2400" dirty="0"/>
              <a:t> </a:t>
            </a:r>
            <a:endParaRPr lang="fr-FR" dirty="0"/>
          </a:p>
        </p:txBody>
      </p:sp>
    </p:spTree>
    <p:extLst>
      <p:ext uri="{BB962C8B-B14F-4D97-AF65-F5344CB8AC3E}">
        <p14:creationId xmlns:p14="http://schemas.microsoft.com/office/powerpoint/2010/main" val="3773542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81CEA45-05D4-CB4E-BEA0-1DC13266B54B}"/>
              </a:ext>
            </a:extLst>
          </p:cNvPr>
          <p:cNvSpPr>
            <a:spLocks noGrp="1"/>
          </p:cNvSpPr>
          <p:nvPr>
            <p:ph type="body" sz="quarter" idx="27"/>
          </p:nvPr>
        </p:nvSpPr>
        <p:spPr>
          <a:solidFill>
            <a:schemeClr val="accent4"/>
          </a:solidFill>
        </p:spPr>
        <p:txBody>
          <a:bodyPr/>
          <a:lstStyle/>
          <a:p>
            <a:endParaRPr lang="fr-FR" dirty="0"/>
          </a:p>
        </p:txBody>
      </p:sp>
      <p:sp>
        <p:nvSpPr>
          <p:cNvPr id="2" name="Espace réservé du texte 1">
            <a:extLst>
              <a:ext uri="{FF2B5EF4-FFF2-40B4-BE49-F238E27FC236}">
                <a16:creationId xmlns:a16="http://schemas.microsoft.com/office/drawing/2014/main" id="{6A84EA64-0F84-0941-B3B0-25EA8189BB6C}"/>
              </a:ext>
            </a:extLst>
          </p:cNvPr>
          <p:cNvSpPr>
            <a:spLocks noGrp="1"/>
          </p:cNvSpPr>
          <p:nvPr>
            <p:ph type="body" idx="1"/>
          </p:nvPr>
        </p:nvSpPr>
        <p:spPr/>
        <p:txBody>
          <a:bodyPr>
            <a:normAutofit fontScale="92500" lnSpcReduction="20000"/>
          </a:bodyPr>
          <a:lstStyle/>
          <a:p>
            <a:r>
              <a:rPr lang="fr-FR" dirty="0"/>
              <a:t>03</a:t>
            </a:r>
          </a:p>
        </p:txBody>
      </p:sp>
      <p:sp>
        <p:nvSpPr>
          <p:cNvPr id="5" name="Espace réservé du texte 4">
            <a:extLst>
              <a:ext uri="{FF2B5EF4-FFF2-40B4-BE49-F238E27FC236}">
                <a16:creationId xmlns:a16="http://schemas.microsoft.com/office/drawing/2014/main" id="{65483834-EFCD-8F42-A0D9-DA01BF0B5530}"/>
              </a:ext>
            </a:extLst>
          </p:cNvPr>
          <p:cNvSpPr>
            <a:spLocks noGrp="1"/>
          </p:cNvSpPr>
          <p:nvPr>
            <p:ph type="body" sz="quarter" idx="3"/>
          </p:nvPr>
        </p:nvSpPr>
        <p:spPr>
          <a:xfrm>
            <a:off x="1538558" y="3000049"/>
            <a:ext cx="9746100" cy="1692000"/>
          </a:xfrm>
        </p:spPr>
        <p:txBody>
          <a:bodyPr/>
          <a:lstStyle/>
          <a:p>
            <a:r>
              <a:rPr lang="fr-FR" sz="4000" dirty="0"/>
              <a:t>La </a:t>
            </a:r>
            <a:r>
              <a:rPr lang="fr-FR" sz="4000" dirty="0" err="1"/>
              <a:t>parentalitÉ</a:t>
            </a:r>
            <a:endParaRPr lang="fr-FR" sz="4000" dirty="0"/>
          </a:p>
          <a:p>
            <a:endParaRPr lang="fr-FR" sz="4000" dirty="0"/>
          </a:p>
        </p:txBody>
      </p:sp>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21</a:t>
            </a:fld>
            <a:endParaRPr lang="fr-FR" dirty="0"/>
          </a:p>
        </p:txBody>
      </p:sp>
      <p:sp>
        <p:nvSpPr>
          <p:cNvPr id="11" name="Espace réservé du texte 10">
            <a:extLst>
              <a:ext uri="{FF2B5EF4-FFF2-40B4-BE49-F238E27FC236}">
                <a16:creationId xmlns:a16="http://schemas.microsoft.com/office/drawing/2014/main" id="{25D04570-7BD5-D644-B245-27D149BA5770}"/>
              </a:ext>
            </a:extLst>
          </p:cNvPr>
          <p:cNvSpPr>
            <a:spLocks noGrp="1"/>
          </p:cNvSpPr>
          <p:nvPr>
            <p:ph type="body" sz="quarter" idx="28"/>
          </p:nvPr>
        </p:nvSpPr>
        <p:spPr/>
        <p:txBody>
          <a:bodyPr/>
          <a:lstStyle/>
          <a:p>
            <a:endParaRPr lang="fr-FR"/>
          </a:p>
        </p:txBody>
      </p:sp>
      <p:pic>
        <p:nvPicPr>
          <p:cNvPr id="7" name="Image 6"/>
          <p:cNvPicPr>
            <a:picLocks noChangeAspect="1"/>
          </p:cNvPicPr>
          <p:nvPr/>
        </p:nvPicPr>
        <p:blipFill>
          <a:blip r:embed="rId3"/>
          <a:stretch>
            <a:fillRect/>
          </a:stretch>
        </p:blipFill>
        <p:spPr>
          <a:xfrm>
            <a:off x="8040654" y="1996227"/>
            <a:ext cx="2297517" cy="2007643"/>
          </a:xfrm>
          <a:prstGeom prst="rect">
            <a:avLst/>
          </a:prstGeom>
        </p:spPr>
      </p:pic>
    </p:spTree>
    <p:extLst>
      <p:ext uri="{BB962C8B-B14F-4D97-AF65-F5344CB8AC3E}">
        <p14:creationId xmlns:p14="http://schemas.microsoft.com/office/powerpoint/2010/main" val="1052607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22</a:t>
            </a:fld>
            <a:endParaRPr lang="fr-FR" dirty="0"/>
          </a:p>
        </p:txBody>
      </p:sp>
      <p:sp>
        <p:nvSpPr>
          <p:cNvPr id="6" name="Titre 6">
            <a:extLst>
              <a:ext uri="{FF2B5EF4-FFF2-40B4-BE49-F238E27FC236}">
                <a16:creationId xmlns:a16="http://schemas.microsoft.com/office/drawing/2014/main" id="{A9A0813A-B143-04F6-43B5-B4C2B5DF1F51}"/>
              </a:ext>
            </a:extLst>
          </p:cNvPr>
          <p:cNvSpPr txBox="1">
            <a:spLocks/>
          </p:cNvSpPr>
          <p:nvPr/>
        </p:nvSpPr>
        <p:spPr>
          <a:xfrm>
            <a:off x="651060" y="647178"/>
            <a:ext cx="11196000" cy="94061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sz="2400" dirty="0"/>
              <a:t>Le service social de l’assurance maladie</a:t>
            </a:r>
            <a:br>
              <a:rPr lang="fr-FR" sz="2400" dirty="0"/>
            </a:br>
            <a:r>
              <a:rPr lang="fr-FR" sz="2400" dirty="0"/>
              <a:t>  </a:t>
            </a:r>
            <a:br>
              <a:rPr lang="fr-FR" sz="2400" dirty="0"/>
            </a:br>
            <a:endParaRPr lang="fr-FR" dirty="0"/>
          </a:p>
        </p:txBody>
      </p:sp>
      <p:sp>
        <p:nvSpPr>
          <p:cNvPr id="8" name="Titre 6">
            <a:extLst>
              <a:ext uri="{FF2B5EF4-FFF2-40B4-BE49-F238E27FC236}">
                <a16:creationId xmlns:a16="http://schemas.microsoft.com/office/drawing/2014/main" id="{B0E6DA30-679B-ABE0-04F1-ADBA01FFFDEC}"/>
              </a:ext>
            </a:extLst>
          </p:cNvPr>
          <p:cNvSpPr txBox="1">
            <a:spLocks/>
          </p:cNvSpPr>
          <p:nvPr/>
        </p:nvSpPr>
        <p:spPr>
          <a:xfrm>
            <a:off x="678870" y="647178"/>
            <a:ext cx="11196000" cy="940617"/>
          </a:xfrm>
          <a:prstGeom prst="rect">
            <a:avLst/>
          </a:prstGeom>
          <a:solidFill>
            <a:srgbClr val="9A54B0"/>
          </a:solidFill>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endParaRPr lang="fr-FR" sz="2400" dirty="0">
              <a:latin typeface="+mn-lt"/>
            </a:endParaRPr>
          </a:p>
          <a:p>
            <a:r>
              <a:rPr lang="fr-FR" sz="2400" dirty="0">
                <a:latin typeface="+mn-lt"/>
              </a:rPr>
              <a:t>      LA parentalité</a:t>
            </a:r>
            <a:br>
              <a:rPr lang="fr-FR" sz="2400" dirty="0"/>
            </a:br>
            <a:r>
              <a:rPr lang="fr-FR" sz="2400" dirty="0"/>
              <a:t> </a:t>
            </a:r>
            <a:endParaRPr lang="fr-FR" dirty="0"/>
          </a:p>
        </p:txBody>
      </p:sp>
      <p:sp>
        <p:nvSpPr>
          <p:cNvPr id="10" name="ZoneTexte 9"/>
          <p:cNvSpPr txBox="1"/>
          <p:nvPr/>
        </p:nvSpPr>
        <p:spPr>
          <a:xfrm>
            <a:off x="678871" y="2260314"/>
            <a:ext cx="11168190" cy="3170099"/>
          </a:xfrm>
          <a:prstGeom prst="rect">
            <a:avLst/>
          </a:prstGeom>
          <a:noFill/>
        </p:spPr>
        <p:txBody>
          <a:bodyPr wrap="square" rtlCol="0">
            <a:spAutoFit/>
          </a:bodyPr>
          <a:lstStyle/>
          <a:p>
            <a:r>
              <a:rPr lang="fr-FR" sz="2000" dirty="0"/>
              <a:t>Depuis 2011, le parcours maternité a fait l’objet d’une offre de service attentionnée au niveau de </a:t>
            </a:r>
          </a:p>
          <a:p>
            <a:r>
              <a:rPr lang="fr-FR" sz="2000" dirty="0"/>
              <a:t>l’assurance maladie.</a:t>
            </a:r>
          </a:p>
          <a:p>
            <a:endParaRPr lang="fr-FR" sz="2000" dirty="0"/>
          </a:p>
          <a:p>
            <a:r>
              <a:rPr lang="fr-FR" sz="2000" dirty="0"/>
              <a:t>Afin de moderniser l’accompagnement proposé, ce parcours a été repensé et évolue.</a:t>
            </a:r>
          </a:p>
          <a:p>
            <a:endParaRPr lang="fr-FR" sz="2000" dirty="0"/>
          </a:p>
          <a:p>
            <a:r>
              <a:rPr lang="fr-FR" sz="2000" dirty="0"/>
              <a:t>Il permet ainsi d’améliorer le suivi et l’accompagnement durant la grossesse et la petite enfance. Il s’adresse donc désormais aux futurs parents mais aussi aux parents de jeunes enfants de moins de 3 ans.</a:t>
            </a:r>
          </a:p>
          <a:p>
            <a:endParaRPr lang="fr-FR" sz="2000" dirty="0"/>
          </a:p>
          <a:p>
            <a:r>
              <a:rPr lang="fr-FR" sz="2000" dirty="0"/>
              <a:t>De nouveaux supports sont donc proposés</a:t>
            </a:r>
          </a:p>
        </p:txBody>
      </p:sp>
      <p:pic>
        <p:nvPicPr>
          <p:cNvPr id="7" name="Image 6"/>
          <p:cNvPicPr>
            <a:picLocks noChangeAspect="1"/>
          </p:cNvPicPr>
          <p:nvPr/>
        </p:nvPicPr>
        <p:blipFill>
          <a:blip r:embed="rId3"/>
          <a:stretch>
            <a:fillRect/>
          </a:stretch>
        </p:blipFill>
        <p:spPr>
          <a:xfrm>
            <a:off x="10543710" y="523730"/>
            <a:ext cx="1358970" cy="1187511"/>
          </a:xfrm>
          <a:prstGeom prst="rect">
            <a:avLst/>
          </a:prstGeom>
        </p:spPr>
      </p:pic>
    </p:spTree>
    <p:extLst>
      <p:ext uri="{BB962C8B-B14F-4D97-AF65-F5344CB8AC3E}">
        <p14:creationId xmlns:p14="http://schemas.microsoft.com/office/powerpoint/2010/main" val="2829558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23</a:t>
            </a:fld>
            <a:endParaRPr lang="fr-FR" dirty="0"/>
          </a:p>
        </p:txBody>
      </p:sp>
      <p:sp>
        <p:nvSpPr>
          <p:cNvPr id="6" name="Titre 6">
            <a:extLst>
              <a:ext uri="{FF2B5EF4-FFF2-40B4-BE49-F238E27FC236}">
                <a16:creationId xmlns:a16="http://schemas.microsoft.com/office/drawing/2014/main" id="{A9A0813A-B143-04F6-43B5-B4C2B5DF1F51}"/>
              </a:ext>
            </a:extLst>
          </p:cNvPr>
          <p:cNvSpPr txBox="1">
            <a:spLocks/>
          </p:cNvSpPr>
          <p:nvPr/>
        </p:nvSpPr>
        <p:spPr>
          <a:xfrm>
            <a:off x="651060" y="647178"/>
            <a:ext cx="11196000" cy="94061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sz="2400" dirty="0"/>
              <a:t>Le service social de l’assurance maladie</a:t>
            </a:r>
            <a:br>
              <a:rPr lang="fr-FR" sz="2400" dirty="0"/>
            </a:br>
            <a:r>
              <a:rPr lang="fr-FR" sz="2400" dirty="0"/>
              <a:t>  </a:t>
            </a:r>
            <a:br>
              <a:rPr lang="fr-FR" sz="2400" dirty="0"/>
            </a:br>
            <a:endParaRPr lang="fr-FR" dirty="0"/>
          </a:p>
        </p:txBody>
      </p:sp>
      <p:sp>
        <p:nvSpPr>
          <p:cNvPr id="8" name="Titre 6">
            <a:extLst>
              <a:ext uri="{FF2B5EF4-FFF2-40B4-BE49-F238E27FC236}">
                <a16:creationId xmlns:a16="http://schemas.microsoft.com/office/drawing/2014/main" id="{B0E6DA30-679B-ABE0-04F1-ADBA01FFFDEC}"/>
              </a:ext>
            </a:extLst>
          </p:cNvPr>
          <p:cNvSpPr txBox="1">
            <a:spLocks/>
          </p:cNvSpPr>
          <p:nvPr/>
        </p:nvSpPr>
        <p:spPr>
          <a:xfrm>
            <a:off x="651060" y="383752"/>
            <a:ext cx="11196000" cy="940617"/>
          </a:xfrm>
          <a:prstGeom prst="rect">
            <a:avLst/>
          </a:prstGeom>
          <a:solidFill>
            <a:srgbClr val="9A54B0"/>
          </a:solidFill>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endParaRPr lang="fr-FR" sz="2400" dirty="0">
              <a:latin typeface="+mn-lt"/>
            </a:endParaRPr>
          </a:p>
          <a:p>
            <a:r>
              <a:rPr lang="fr-FR" sz="2400" dirty="0">
                <a:latin typeface="+mn-lt"/>
              </a:rPr>
              <a:t>      LA parentalité</a:t>
            </a:r>
            <a:br>
              <a:rPr lang="fr-FR" sz="2400" dirty="0"/>
            </a:br>
            <a:r>
              <a:rPr lang="fr-FR" sz="2400" dirty="0"/>
              <a:t> </a:t>
            </a:r>
            <a:endParaRPr lang="fr-FR" dirty="0"/>
          </a:p>
        </p:txBody>
      </p:sp>
      <p:sp>
        <p:nvSpPr>
          <p:cNvPr id="10" name="ZoneTexte 9"/>
          <p:cNvSpPr txBox="1"/>
          <p:nvPr/>
        </p:nvSpPr>
        <p:spPr>
          <a:xfrm>
            <a:off x="4646455" y="1524920"/>
            <a:ext cx="3996607" cy="461665"/>
          </a:xfrm>
          <a:prstGeom prst="rect">
            <a:avLst/>
          </a:prstGeom>
          <a:noFill/>
        </p:spPr>
        <p:txBody>
          <a:bodyPr wrap="none" rtlCol="0">
            <a:spAutoFit/>
          </a:bodyPr>
          <a:lstStyle/>
          <a:p>
            <a:r>
              <a:rPr lang="fr-FR" sz="2400" b="1" u="sng" dirty="0"/>
              <a:t>Le guide avant naissance </a:t>
            </a:r>
          </a:p>
        </p:txBody>
      </p:sp>
      <p:pic>
        <p:nvPicPr>
          <p:cNvPr id="11" name="Image 10"/>
          <p:cNvPicPr>
            <a:picLocks noChangeAspect="1"/>
          </p:cNvPicPr>
          <p:nvPr/>
        </p:nvPicPr>
        <p:blipFill>
          <a:blip r:embed="rId3"/>
          <a:stretch>
            <a:fillRect/>
          </a:stretch>
        </p:blipFill>
        <p:spPr>
          <a:xfrm>
            <a:off x="755469" y="2128659"/>
            <a:ext cx="3118623" cy="4388988"/>
          </a:xfrm>
          <a:prstGeom prst="rect">
            <a:avLst/>
          </a:prstGeom>
        </p:spPr>
      </p:pic>
      <p:pic>
        <p:nvPicPr>
          <p:cNvPr id="12" name="Image 11"/>
          <p:cNvPicPr>
            <a:picLocks noChangeAspect="1"/>
          </p:cNvPicPr>
          <p:nvPr/>
        </p:nvPicPr>
        <p:blipFill>
          <a:blip r:embed="rId4"/>
          <a:stretch>
            <a:fillRect/>
          </a:stretch>
        </p:blipFill>
        <p:spPr>
          <a:xfrm>
            <a:off x="5229545" y="2637792"/>
            <a:ext cx="5001459" cy="3537229"/>
          </a:xfrm>
          <a:prstGeom prst="rect">
            <a:avLst/>
          </a:prstGeom>
        </p:spPr>
      </p:pic>
      <p:pic>
        <p:nvPicPr>
          <p:cNvPr id="9" name="Image 8"/>
          <p:cNvPicPr>
            <a:picLocks noChangeAspect="1"/>
          </p:cNvPicPr>
          <p:nvPr/>
        </p:nvPicPr>
        <p:blipFill>
          <a:blip r:embed="rId5"/>
          <a:stretch>
            <a:fillRect/>
          </a:stretch>
        </p:blipFill>
        <p:spPr>
          <a:xfrm>
            <a:off x="10450682" y="243858"/>
            <a:ext cx="1358970" cy="1187511"/>
          </a:xfrm>
          <a:prstGeom prst="rect">
            <a:avLst/>
          </a:prstGeom>
        </p:spPr>
      </p:pic>
    </p:spTree>
    <p:extLst>
      <p:ext uri="{BB962C8B-B14F-4D97-AF65-F5344CB8AC3E}">
        <p14:creationId xmlns:p14="http://schemas.microsoft.com/office/powerpoint/2010/main" val="4148199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24</a:t>
            </a:fld>
            <a:endParaRPr lang="fr-FR" dirty="0"/>
          </a:p>
        </p:txBody>
      </p:sp>
      <p:sp>
        <p:nvSpPr>
          <p:cNvPr id="6" name="Titre 6">
            <a:extLst>
              <a:ext uri="{FF2B5EF4-FFF2-40B4-BE49-F238E27FC236}">
                <a16:creationId xmlns:a16="http://schemas.microsoft.com/office/drawing/2014/main" id="{A9A0813A-B143-04F6-43B5-B4C2B5DF1F51}"/>
              </a:ext>
            </a:extLst>
          </p:cNvPr>
          <p:cNvSpPr txBox="1">
            <a:spLocks/>
          </p:cNvSpPr>
          <p:nvPr/>
        </p:nvSpPr>
        <p:spPr>
          <a:xfrm>
            <a:off x="613652" y="804609"/>
            <a:ext cx="11196000" cy="94061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sz="2400" dirty="0"/>
              <a:t>Le service social de l’assurance maladie</a:t>
            </a:r>
            <a:br>
              <a:rPr lang="fr-FR" sz="2400" dirty="0"/>
            </a:br>
            <a:r>
              <a:rPr lang="fr-FR" sz="2400" dirty="0"/>
              <a:t>  </a:t>
            </a:r>
            <a:br>
              <a:rPr lang="fr-FR" sz="2400" dirty="0"/>
            </a:br>
            <a:endParaRPr lang="fr-FR" dirty="0"/>
          </a:p>
        </p:txBody>
      </p:sp>
      <p:sp>
        <p:nvSpPr>
          <p:cNvPr id="8" name="Titre 6">
            <a:extLst>
              <a:ext uri="{FF2B5EF4-FFF2-40B4-BE49-F238E27FC236}">
                <a16:creationId xmlns:a16="http://schemas.microsoft.com/office/drawing/2014/main" id="{B0E6DA30-679B-ABE0-04F1-ADBA01FFFDEC}"/>
              </a:ext>
            </a:extLst>
          </p:cNvPr>
          <p:cNvSpPr txBox="1">
            <a:spLocks/>
          </p:cNvSpPr>
          <p:nvPr/>
        </p:nvSpPr>
        <p:spPr>
          <a:xfrm>
            <a:off x="613652" y="431087"/>
            <a:ext cx="11196000" cy="852473"/>
          </a:xfrm>
          <a:prstGeom prst="rect">
            <a:avLst/>
          </a:prstGeom>
          <a:solidFill>
            <a:srgbClr val="9A54B0"/>
          </a:solidFill>
        </p:spPr>
        <p:txBody>
          <a:bodyPr>
            <a:normAutofit fontScale="90000" lnSpcReduction="2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endParaRPr lang="fr-FR" sz="2400" dirty="0">
              <a:latin typeface="+mn-lt"/>
            </a:endParaRPr>
          </a:p>
          <a:p>
            <a:r>
              <a:rPr lang="fr-FR" sz="2400" dirty="0">
                <a:latin typeface="+mn-lt"/>
              </a:rPr>
              <a:t>      LA parentalité</a:t>
            </a:r>
            <a:br>
              <a:rPr lang="fr-FR" sz="2400" dirty="0"/>
            </a:br>
            <a:r>
              <a:rPr lang="fr-FR" sz="2400" dirty="0"/>
              <a:t> </a:t>
            </a:r>
            <a:endParaRPr lang="fr-FR" dirty="0"/>
          </a:p>
        </p:txBody>
      </p:sp>
      <p:sp>
        <p:nvSpPr>
          <p:cNvPr id="10" name="ZoneTexte 9"/>
          <p:cNvSpPr txBox="1"/>
          <p:nvPr/>
        </p:nvSpPr>
        <p:spPr>
          <a:xfrm>
            <a:off x="4732254" y="1431369"/>
            <a:ext cx="3451586" cy="461665"/>
          </a:xfrm>
          <a:prstGeom prst="rect">
            <a:avLst/>
          </a:prstGeom>
          <a:noFill/>
        </p:spPr>
        <p:txBody>
          <a:bodyPr wrap="none" rtlCol="0">
            <a:spAutoFit/>
          </a:bodyPr>
          <a:lstStyle/>
          <a:p>
            <a:r>
              <a:rPr lang="fr-FR" sz="2400" b="1" u="sng" dirty="0"/>
              <a:t>Une série de podcasts</a:t>
            </a:r>
          </a:p>
        </p:txBody>
      </p:sp>
      <p:sp>
        <p:nvSpPr>
          <p:cNvPr id="11" name="Rectangle 10"/>
          <p:cNvSpPr/>
          <p:nvPr/>
        </p:nvSpPr>
        <p:spPr>
          <a:xfrm>
            <a:off x="8024162" y="5448821"/>
            <a:ext cx="3476090" cy="523220"/>
          </a:xfrm>
          <a:prstGeom prst="rect">
            <a:avLst/>
          </a:prstGeom>
        </p:spPr>
        <p:txBody>
          <a:bodyPr wrap="square">
            <a:spAutoFit/>
          </a:bodyPr>
          <a:lstStyle/>
          <a:p>
            <a:r>
              <a:rPr lang="fr-FR" sz="1400" u="sng" dirty="0"/>
              <a:t>https://</a:t>
            </a:r>
            <a:r>
              <a:rPr lang="fr-FR" sz="1400" u="sng" dirty="0" err="1"/>
              <a:t>www.youtube.com</a:t>
            </a:r>
            <a:r>
              <a:rPr lang="fr-FR" sz="1400" u="sng" dirty="0"/>
              <a:t>/</a:t>
            </a:r>
            <a:r>
              <a:rPr lang="fr-FR" sz="1400" u="sng" dirty="0" err="1"/>
              <a:t>playlist?list</a:t>
            </a:r>
            <a:r>
              <a:rPr lang="fr-FR" sz="1400" u="sng" dirty="0"/>
              <a:t>=</a:t>
            </a:r>
            <a:r>
              <a:rPr lang="fr-FR" sz="1400" u="sng" dirty="0" err="1"/>
              <a:t>PLOw7W72Ail25qApuzdpS1fsUfyKW1LPcT</a:t>
            </a:r>
            <a:endParaRPr lang="fr-FR" sz="1400" u="sng" dirty="0"/>
          </a:p>
        </p:txBody>
      </p:sp>
      <p:pic>
        <p:nvPicPr>
          <p:cNvPr id="12" name="Image 11"/>
          <p:cNvPicPr>
            <a:picLocks noChangeAspect="1"/>
          </p:cNvPicPr>
          <p:nvPr/>
        </p:nvPicPr>
        <p:blipFill>
          <a:blip r:embed="rId3"/>
          <a:stretch>
            <a:fillRect/>
          </a:stretch>
        </p:blipFill>
        <p:spPr>
          <a:xfrm>
            <a:off x="498211" y="2200771"/>
            <a:ext cx="6660828" cy="4316876"/>
          </a:xfrm>
          <a:prstGeom prst="rect">
            <a:avLst/>
          </a:prstGeom>
          <a:ln>
            <a:solidFill>
              <a:srgbClr val="002060"/>
            </a:solidFill>
          </a:ln>
        </p:spPr>
      </p:pic>
      <p:sp>
        <p:nvSpPr>
          <p:cNvPr id="2" name="ZoneTexte 1"/>
          <p:cNvSpPr txBox="1"/>
          <p:nvPr/>
        </p:nvSpPr>
        <p:spPr>
          <a:xfrm>
            <a:off x="7695210" y="2716731"/>
            <a:ext cx="3805042" cy="2246769"/>
          </a:xfrm>
          <a:prstGeom prst="rect">
            <a:avLst/>
          </a:prstGeom>
          <a:noFill/>
          <a:ln>
            <a:solidFill>
              <a:srgbClr val="002060"/>
            </a:solidFill>
          </a:ln>
        </p:spPr>
        <p:txBody>
          <a:bodyPr wrap="square" rtlCol="0">
            <a:spAutoFit/>
          </a:bodyPr>
          <a:lstStyle/>
          <a:p>
            <a:pPr algn="ctr"/>
            <a:r>
              <a:rPr lang="fr-FR" sz="2000" dirty="0"/>
              <a:t>Ce nouveau format plébiscité par les jeunes parents permet d’aborder la parentalité autrement en aborder plus en détail certains sujets comme la prévention.</a:t>
            </a:r>
          </a:p>
          <a:p>
            <a:pPr algn="ctr"/>
            <a:endParaRPr lang="fr-FR" sz="2000" dirty="0"/>
          </a:p>
        </p:txBody>
      </p:sp>
      <p:pic>
        <p:nvPicPr>
          <p:cNvPr id="4" name="Image 3"/>
          <p:cNvPicPr>
            <a:picLocks noChangeAspect="1"/>
          </p:cNvPicPr>
          <p:nvPr/>
        </p:nvPicPr>
        <p:blipFill>
          <a:blip r:embed="rId4"/>
          <a:stretch>
            <a:fillRect/>
          </a:stretch>
        </p:blipFill>
        <p:spPr>
          <a:xfrm>
            <a:off x="10450682" y="243858"/>
            <a:ext cx="1358970" cy="1187511"/>
          </a:xfrm>
          <a:prstGeom prst="rect">
            <a:avLst/>
          </a:prstGeom>
        </p:spPr>
      </p:pic>
    </p:spTree>
    <p:extLst>
      <p:ext uri="{BB962C8B-B14F-4D97-AF65-F5344CB8AC3E}">
        <p14:creationId xmlns:p14="http://schemas.microsoft.com/office/powerpoint/2010/main" val="4165868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25</a:t>
            </a:fld>
            <a:endParaRPr lang="fr-FR" dirty="0"/>
          </a:p>
        </p:txBody>
      </p:sp>
      <p:sp>
        <p:nvSpPr>
          <p:cNvPr id="6" name="Titre 6">
            <a:extLst>
              <a:ext uri="{FF2B5EF4-FFF2-40B4-BE49-F238E27FC236}">
                <a16:creationId xmlns:a16="http://schemas.microsoft.com/office/drawing/2014/main" id="{A9A0813A-B143-04F6-43B5-B4C2B5DF1F51}"/>
              </a:ext>
            </a:extLst>
          </p:cNvPr>
          <p:cNvSpPr txBox="1">
            <a:spLocks/>
          </p:cNvSpPr>
          <p:nvPr/>
        </p:nvSpPr>
        <p:spPr>
          <a:xfrm>
            <a:off x="651060" y="647178"/>
            <a:ext cx="11196000" cy="94061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sz="2400" dirty="0"/>
              <a:t>Le service social de l’assurance maladie</a:t>
            </a:r>
            <a:br>
              <a:rPr lang="fr-FR" sz="2400" dirty="0"/>
            </a:br>
            <a:r>
              <a:rPr lang="fr-FR" sz="2400" dirty="0"/>
              <a:t>  </a:t>
            </a:r>
            <a:br>
              <a:rPr lang="fr-FR" sz="2400" dirty="0"/>
            </a:br>
            <a:endParaRPr lang="fr-FR" dirty="0"/>
          </a:p>
        </p:txBody>
      </p:sp>
      <p:sp>
        <p:nvSpPr>
          <p:cNvPr id="8" name="Titre 6">
            <a:extLst>
              <a:ext uri="{FF2B5EF4-FFF2-40B4-BE49-F238E27FC236}">
                <a16:creationId xmlns:a16="http://schemas.microsoft.com/office/drawing/2014/main" id="{B0E6DA30-679B-ABE0-04F1-ADBA01FFFDEC}"/>
              </a:ext>
            </a:extLst>
          </p:cNvPr>
          <p:cNvSpPr txBox="1">
            <a:spLocks/>
          </p:cNvSpPr>
          <p:nvPr/>
        </p:nvSpPr>
        <p:spPr>
          <a:xfrm>
            <a:off x="678870" y="647178"/>
            <a:ext cx="11196000" cy="940617"/>
          </a:xfrm>
          <a:prstGeom prst="rect">
            <a:avLst/>
          </a:prstGeom>
          <a:solidFill>
            <a:srgbClr val="9A54B0"/>
          </a:solidFill>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endParaRPr lang="fr-FR" sz="2400" dirty="0">
              <a:latin typeface="+mn-lt"/>
            </a:endParaRPr>
          </a:p>
          <a:p>
            <a:r>
              <a:rPr lang="fr-FR" sz="2400" dirty="0">
                <a:latin typeface="+mn-lt"/>
              </a:rPr>
              <a:t>      LA parentalité</a:t>
            </a:r>
            <a:br>
              <a:rPr lang="fr-FR" sz="2400" dirty="0"/>
            </a:br>
            <a:r>
              <a:rPr lang="fr-FR" sz="2400" dirty="0"/>
              <a:t> </a:t>
            </a:r>
            <a:endParaRPr lang="fr-FR" dirty="0"/>
          </a:p>
        </p:txBody>
      </p:sp>
      <p:pic>
        <p:nvPicPr>
          <p:cNvPr id="11" name="Image 10">
            <a:hlinkClick r:id="rId3"/>
          </p:cNvPr>
          <p:cNvPicPr>
            <a:picLocks noChangeAspect="1"/>
          </p:cNvPicPr>
          <p:nvPr/>
        </p:nvPicPr>
        <p:blipFill>
          <a:blip r:embed="rId4"/>
          <a:stretch>
            <a:fillRect/>
          </a:stretch>
        </p:blipFill>
        <p:spPr>
          <a:xfrm>
            <a:off x="6075430" y="2960451"/>
            <a:ext cx="5347167" cy="2558323"/>
          </a:xfrm>
          <a:prstGeom prst="rect">
            <a:avLst/>
          </a:prstGeom>
        </p:spPr>
      </p:pic>
      <p:sp>
        <p:nvSpPr>
          <p:cNvPr id="12" name="ZoneTexte 11"/>
          <p:cNvSpPr txBox="1"/>
          <p:nvPr/>
        </p:nvSpPr>
        <p:spPr>
          <a:xfrm>
            <a:off x="4705766" y="1812457"/>
            <a:ext cx="3142207" cy="461665"/>
          </a:xfrm>
          <a:prstGeom prst="rect">
            <a:avLst/>
          </a:prstGeom>
          <a:noFill/>
        </p:spPr>
        <p:txBody>
          <a:bodyPr wrap="none" rtlCol="0">
            <a:spAutoFit/>
          </a:bodyPr>
          <a:lstStyle/>
          <a:p>
            <a:r>
              <a:rPr lang="fr-FR" sz="2400" b="1" u="sng" dirty="0"/>
              <a:t>Des actions en local</a:t>
            </a:r>
          </a:p>
        </p:txBody>
      </p:sp>
      <p:sp>
        <p:nvSpPr>
          <p:cNvPr id="13" name="ZoneTexte 12"/>
          <p:cNvSpPr txBox="1"/>
          <p:nvPr/>
        </p:nvSpPr>
        <p:spPr>
          <a:xfrm>
            <a:off x="678870" y="3270116"/>
            <a:ext cx="4753453" cy="1938992"/>
          </a:xfrm>
          <a:prstGeom prst="rect">
            <a:avLst/>
          </a:prstGeom>
          <a:noFill/>
          <a:ln>
            <a:solidFill>
              <a:srgbClr val="002060"/>
            </a:solidFill>
          </a:ln>
        </p:spPr>
        <p:txBody>
          <a:bodyPr wrap="square" rtlCol="0">
            <a:spAutoFit/>
          </a:bodyPr>
          <a:lstStyle/>
          <a:p>
            <a:pPr algn="ctr"/>
            <a:r>
              <a:rPr lang="fr-FR" sz="2400" dirty="0"/>
              <a:t>En complément de ce parcours, la CPAM du Doubs mène depuis plusieurs années des actions locales afin de répondre aux besoins de nos futurs parents.</a:t>
            </a:r>
          </a:p>
        </p:txBody>
      </p:sp>
    </p:spTree>
    <p:extLst>
      <p:ext uri="{BB962C8B-B14F-4D97-AF65-F5344CB8AC3E}">
        <p14:creationId xmlns:p14="http://schemas.microsoft.com/office/powerpoint/2010/main" val="3755104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81CEA45-05D4-CB4E-BEA0-1DC13266B54B}"/>
              </a:ext>
            </a:extLst>
          </p:cNvPr>
          <p:cNvSpPr>
            <a:spLocks noGrp="1"/>
          </p:cNvSpPr>
          <p:nvPr>
            <p:ph type="body" sz="quarter" idx="27"/>
          </p:nvPr>
        </p:nvSpPr>
        <p:spPr>
          <a:solidFill>
            <a:schemeClr val="tx1"/>
          </a:solidFill>
        </p:spPr>
        <p:txBody>
          <a:bodyPr/>
          <a:lstStyle/>
          <a:p>
            <a:endParaRPr lang="fr-FR" dirty="0"/>
          </a:p>
        </p:txBody>
      </p:sp>
      <p:sp>
        <p:nvSpPr>
          <p:cNvPr id="2" name="Espace réservé du texte 1">
            <a:extLst>
              <a:ext uri="{FF2B5EF4-FFF2-40B4-BE49-F238E27FC236}">
                <a16:creationId xmlns:a16="http://schemas.microsoft.com/office/drawing/2014/main" id="{6A84EA64-0F84-0941-B3B0-25EA8189BB6C}"/>
              </a:ext>
            </a:extLst>
          </p:cNvPr>
          <p:cNvSpPr>
            <a:spLocks noGrp="1"/>
          </p:cNvSpPr>
          <p:nvPr>
            <p:ph type="body" idx="1"/>
          </p:nvPr>
        </p:nvSpPr>
        <p:spPr/>
        <p:txBody>
          <a:bodyPr>
            <a:normAutofit fontScale="92500" lnSpcReduction="20000"/>
          </a:bodyPr>
          <a:lstStyle/>
          <a:p>
            <a:r>
              <a:rPr lang="fr-FR" dirty="0"/>
              <a:t>04</a:t>
            </a:r>
          </a:p>
          <a:p>
            <a:endParaRPr lang="fr-FR" dirty="0"/>
          </a:p>
        </p:txBody>
      </p:sp>
      <p:sp>
        <p:nvSpPr>
          <p:cNvPr id="5" name="Espace réservé du texte 4">
            <a:extLst>
              <a:ext uri="{FF2B5EF4-FFF2-40B4-BE49-F238E27FC236}">
                <a16:creationId xmlns:a16="http://schemas.microsoft.com/office/drawing/2014/main" id="{65483834-EFCD-8F42-A0D9-DA01BF0B5530}"/>
              </a:ext>
            </a:extLst>
          </p:cNvPr>
          <p:cNvSpPr>
            <a:spLocks noGrp="1"/>
          </p:cNvSpPr>
          <p:nvPr>
            <p:ph type="body" sz="quarter" idx="3"/>
          </p:nvPr>
        </p:nvSpPr>
        <p:spPr>
          <a:xfrm>
            <a:off x="1538558" y="3000049"/>
            <a:ext cx="9746100" cy="1692000"/>
          </a:xfrm>
        </p:spPr>
        <p:txBody>
          <a:bodyPr>
            <a:normAutofit/>
          </a:bodyPr>
          <a:lstStyle/>
          <a:p>
            <a:r>
              <a:rPr lang="fr-FR" sz="4000" dirty="0"/>
              <a:t>RAPPEL de nos moyens de contacts</a:t>
            </a:r>
          </a:p>
          <a:p>
            <a:endParaRPr lang="fr-FR" sz="4000" dirty="0"/>
          </a:p>
        </p:txBody>
      </p:sp>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26</a:t>
            </a:fld>
            <a:endParaRPr lang="fr-FR" dirty="0"/>
          </a:p>
        </p:txBody>
      </p:sp>
      <p:sp>
        <p:nvSpPr>
          <p:cNvPr id="11" name="Espace réservé du texte 10">
            <a:extLst>
              <a:ext uri="{FF2B5EF4-FFF2-40B4-BE49-F238E27FC236}">
                <a16:creationId xmlns:a16="http://schemas.microsoft.com/office/drawing/2014/main" id="{25D04570-7BD5-D644-B245-27D149BA5770}"/>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4133543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27</a:t>
            </a:fld>
            <a:endParaRPr lang="fr-FR" dirty="0"/>
          </a:p>
        </p:txBody>
      </p:sp>
      <p:sp>
        <p:nvSpPr>
          <p:cNvPr id="4" name="Titre 6">
            <a:extLst>
              <a:ext uri="{FF2B5EF4-FFF2-40B4-BE49-F238E27FC236}">
                <a16:creationId xmlns:a16="http://schemas.microsoft.com/office/drawing/2014/main" id="{872730D1-779E-23AF-1528-196AE8F88026}"/>
              </a:ext>
            </a:extLst>
          </p:cNvPr>
          <p:cNvSpPr txBox="1">
            <a:spLocks/>
          </p:cNvSpPr>
          <p:nvPr/>
        </p:nvSpPr>
        <p:spPr>
          <a:xfrm>
            <a:off x="498660" y="494778"/>
            <a:ext cx="11196000" cy="94061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sz="2400"/>
              <a:t>Le service social de l’assurance maladie</a:t>
            </a:r>
            <a:br>
              <a:rPr lang="fr-FR" sz="2400"/>
            </a:br>
            <a:r>
              <a:rPr lang="fr-FR" sz="2400"/>
              <a:t>  </a:t>
            </a:r>
            <a:br>
              <a:rPr lang="fr-FR" sz="2400"/>
            </a:br>
            <a:endParaRPr lang="fr-FR" dirty="0"/>
          </a:p>
        </p:txBody>
      </p:sp>
      <p:sp>
        <p:nvSpPr>
          <p:cNvPr id="6" name="Titre 6">
            <a:extLst>
              <a:ext uri="{FF2B5EF4-FFF2-40B4-BE49-F238E27FC236}">
                <a16:creationId xmlns:a16="http://schemas.microsoft.com/office/drawing/2014/main" id="{A9A0813A-B143-04F6-43B5-B4C2B5DF1F51}"/>
              </a:ext>
            </a:extLst>
          </p:cNvPr>
          <p:cNvSpPr txBox="1">
            <a:spLocks/>
          </p:cNvSpPr>
          <p:nvPr/>
        </p:nvSpPr>
        <p:spPr>
          <a:xfrm>
            <a:off x="651060" y="647178"/>
            <a:ext cx="11196000" cy="94061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sz="2400"/>
              <a:t>Le service social de l’assurance maladie</a:t>
            </a:r>
            <a:br>
              <a:rPr lang="fr-FR" sz="2400"/>
            </a:br>
            <a:r>
              <a:rPr lang="fr-FR" sz="2400"/>
              <a:t>  </a:t>
            </a:r>
            <a:br>
              <a:rPr lang="fr-FR" sz="2400"/>
            </a:br>
            <a:endParaRPr lang="fr-FR" dirty="0"/>
          </a:p>
        </p:txBody>
      </p:sp>
      <p:sp>
        <p:nvSpPr>
          <p:cNvPr id="8" name="Titre 6">
            <a:extLst>
              <a:ext uri="{FF2B5EF4-FFF2-40B4-BE49-F238E27FC236}">
                <a16:creationId xmlns:a16="http://schemas.microsoft.com/office/drawing/2014/main" id="{65EE4240-1569-628A-4B0D-21D143896447}"/>
              </a:ext>
            </a:extLst>
          </p:cNvPr>
          <p:cNvSpPr txBox="1">
            <a:spLocks/>
          </p:cNvSpPr>
          <p:nvPr/>
        </p:nvSpPr>
        <p:spPr>
          <a:xfrm>
            <a:off x="498660" y="494779"/>
            <a:ext cx="11196000" cy="866188"/>
          </a:xfrm>
          <a:prstGeom prst="rect">
            <a:avLst/>
          </a:prstGeom>
          <a:solidFill>
            <a:schemeClr val="tx1"/>
          </a:solidFill>
          <a:ln w="3175">
            <a:noFill/>
          </a:ln>
        </p:spPr>
        <p:txBody>
          <a:bodyPr vert="horz" lIns="864000" tIns="72000" rIns="72000" bIns="72000" rtlCol="0" anchor="ctr">
            <a:normAutofit fontScale="975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dirty="0"/>
              <a:t>nos moyens de contact</a:t>
            </a:r>
          </a:p>
        </p:txBody>
      </p:sp>
      <p:pic>
        <p:nvPicPr>
          <p:cNvPr id="2" name="Image 1">
            <a:extLst>
              <a:ext uri="{FF2B5EF4-FFF2-40B4-BE49-F238E27FC236}">
                <a16:creationId xmlns:a16="http://schemas.microsoft.com/office/drawing/2014/main" id="{834167B2-6D03-E4AC-F6C1-F37423EC06DD}"/>
              </a:ext>
            </a:extLst>
          </p:cNvPr>
          <p:cNvPicPr>
            <a:picLocks noChangeAspect="1"/>
          </p:cNvPicPr>
          <p:nvPr/>
        </p:nvPicPr>
        <p:blipFill>
          <a:blip r:embed="rId3"/>
          <a:stretch>
            <a:fillRect/>
          </a:stretch>
        </p:blipFill>
        <p:spPr>
          <a:xfrm>
            <a:off x="311575" y="1791396"/>
            <a:ext cx="2752041" cy="3780994"/>
          </a:xfrm>
          <a:prstGeom prst="rect">
            <a:avLst/>
          </a:prstGeom>
        </p:spPr>
      </p:pic>
      <p:sp>
        <p:nvSpPr>
          <p:cNvPr id="5" name="ZoneTexte 4">
            <a:extLst>
              <a:ext uri="{FF2B5EF4-FFF2-40B4-BE49-F238E27FC236}">
                <a16:creationId xmlns:a16="http://schemas.microsoft.com/office/drawing/2014/main" id="{9A23509D-2E06-6AEB-BAF6-BD6C366F0E8D}"/>
              </a:ext>
            </a:extLst>
          </p:cNvPr>
          <p:cNvSpPr txBox="1"/>
          <p:nvPr/>
        </p:nvSpPr>
        <p:spPr>
          <a:xfrm>
            <a:off x="3746810" y="3358727"/>
            <a:ext cx="7780582" cy="1200329"/>
          </a:xfrm>
          <a:prstGeom prst="rect">
            <a:avLst/>
          </a:prstGeom>
          <a:noFill/>
        </p:spPr>
        <p:txBody>
          <a:bodyPr wrap="square" rtlCol="0">
            <a:spAutoFit/>
          </a:bodyPr>
          <a:lstStyle/>
          <a:p>
            <a:r>
              <a:rPr lang="fr-FR" dirty="0">
                <a:latin typeface="Mic 32 New Rg" panose="020B0503000000020004" pitchFamily="34" charset="0"/>
              </a:rPr>
              <a:t>Accompagner les assurés à créer leur compte </a:t>
            </a:r>
            <a:r>
              <a:rPr lang="fr-FR" dirty="0" err="1">
                <a:latin typeface="Mic 32 New Rg" panose="020B0503000000020004" pitchFamily="34" charset="0"/>
              </a:rPr>
              <a:t>ameli</a:t>
            </a:r>
            <a:r>
              <a:rPr lang="fr-FR" dirty="0">
                <a:latin typeface="Mic 32 New Rg" panose="020B0503000000020004" pitchFamily="34" charset="0"/>
              </a:rPr>
              <a:t> </a:t>
            </a:r>
          </a:p>
          <a:p>
            <a:r>
              <a:rPr lang="fr-FR" dirty="0">
                <a:latin typeface="Mic 32 New Rg" panose="020B0503000000020004" pitchFamily="34" charset="0"/>
              </a:rPr>
              <a:t>et réaliser leurs démarches directement depuis leur compte.</a:t>
            </a:r>
          </a:p>
          <a:p>
            <a:endParaRPr lang="fr-FR" dirty="0">
              <a:latin typeface="Mic 32 New Rg" panose="020B0503000000020004" pitchFamily="34" charset="0"/>
            </a:endParaRPr>
          </a:p>
          <a:p>
            <a:r>
              <a:rPr lang="fr-FR" dirty="0">
                <a:latin typeface="Mic 32 New Rg" panose="020B0503000000020004" pitchFamily="34" charset="0"/>
              </a:rPr>
              <a:t>Sécurisé, rapide et gage d’autonomie.</a:t>
            </a:r>
          </a:p>
        </p:txBody>
      </p:sp>
      <p:sp>
        <p:nvSpPr>
          <p:cNvPr id="7" name="ZoneTexte 6">
            <a:extLst>
              <a:ext uri="{FF2B5EF4-FFF2-40B4-BE49-F238E27FC236}">
                <a16:creationId xmlns:a16="http://schemas.microsoft.com/office/drawing/2014/main" id="{2F09322D-7022-27A5-AC53-B0978FDCB0A9}"/>
              </a:ext>
            </a:extLst>
          </p:cNvPr>
          <p:cNvSpPr txBox="1"/>
          <p:nvPr/>
        </p:nvSpPr>
        <p:spPr>
          <a:xfrm>
            <a:off x="3746810" y="2144882"/>
            <a:ext cx="6367347" cy="369332"/>
          </a:xfrm>
          <a:prstGeom prst="rect">
            <a:avLst/>
          </a:prstGeom>
          <a:noFill/>
        </p:spPr>
        <p:txBody>
          <a:bodyPr wrap="square" rtlCol="0">
            <a:spAutoFit/>
          </a:bodyPr>
          <a:lstStyle/>
          <a:p>
            <a:r>
              <a:rPr lang="fr-FR" b="1" dirty="0">
                <a:solidFill>
                  <a:schemeClr val="accent4">
                    <a:lumMod val="60000"/>
                    <a:lumOff val="40000"/>
                  </a:schemeClr>
                </a:solidFill>
                <a:latin typeface="Mic 32 New Rg" panose="020B0503000000020004" pitchFamily="34" charset="0"/>
              </a:rPr>
              <a:t>LE COMPTE AMELI</a:t>
            </a:r>
          </a:p>
        </p:txBody>
      </p:sp>
    </p:spTree>
    <p:extLst>
      <p:ext uri="{BB962C8B-B14F-4D97-AF65-F5344CB8AC3E}">
        <p14:creationId xmlns:p14="http://schemas.microsoft.com/office/powerpoint/2010/main" val="679336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28</a:t>
            </a:fld>
            <a:endParaRPr lang="fr-FR" dirty="0"/>
          </a:p>
        </p:txBody>
      </p:sp>
      <p:sp>
        <p:nvSpPr>
          <p:cNvPr id="4" name="Titre 6">
            <a:extLst>
              <a:ext uri="{FF2B5EF4-FFF2-40B4-BE49-F238E27FC236}">
                <a16:creationId xmlns:a16="http://schemas.microsoft.com/office/drawing/2014/main" id="{872730D1-779E-23AF-1528-196AE8F88026}"/>
              </a:ext>
            </a:extLst>
          </p:cNvPr>
          <p:cNvSpPr txBox="1">
            <a:spLocks/>
          </p:cNvSpPr>
          <p:nvPr/>
        </p:nvSpPr>
        <p:spPr>
          <a:xfrm>
            <a:off x="498660" y="494778"/>
            <a:ext cx="11196000" cy="94061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sz="2400"/>
              <a:t>Le service social de l’assurance maladie</a:t>
            </a:r>
            <a:br>
              <a:rPr lang="fr-FR" sz="2400"/>
            </a:br>
            <a:r>
              <a:rPr lang="fr-FR" sz="2400"/>
              <a:t>  </a:t>
            </a:r>
            <a:br>
              <a:rPr lang="fr-FR" sz="2400"/>
            </a:br>
            <a:endParaRPr lang="fr-FR" dirty="0"/>
          </a:p>
        </p:txBody>
      </p:sp>
      <p:sp>
        <p:nvSpPr>
          <p:cNvPr id="6" name="Titre 6">
            <a:extLst>
              <a:ext uri="{FF2B5EF4-FFF2-40B4-BE49-F238E27FC236}">
                <a16:creationId xmlns:a16="http://schemas.microsoft.com/office/drawing/2014/main" id="{A9A0813A-B143-04F6-43B5-B4C2B5DF1F51}"/>
              </a:ext>
            </a:extLst>
          </p:cNvPr>
          <p:cNvSpPr txBox="1">
            <a:spLocks/>
          </p:cNvSpPr>
          <p:nvPr/>
        </p:nvSpPr>
        <p:spPr>
          <a:xfrm>
            <a:off x="651060" y="647178"/>
            <a:ext cx="11196000" cy="94061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sz="2400"/>
              <a:t>Le service social de l’assurance maladie</a:t>
            </a:r>
            <a:br>
              <a:rPr lang="fr-FR" sz="2400"/>
            </a:br>
            <a:r>
              <a:rPr lang="fr-FR" sz="2400"/>
              <a:t>  </a:t>
            </a:r>
            <a:br>
              <a:rPr lang="fr-FR" sz="2400"/>
            </a:br>
            <a:endParaRPr lang="fr-FR" dirty="0"/>
          </a:p>
        </p:txBody>
      </p:sp>
      <p:sp>
        <p:nvSpPr>
          <p:cNvPr id="8" name="Titre 6">
            <a:extLst>
              <a:ext uri="{FF2B5EF4-FFF2-40B4-BE49-F238E27FC236}">
                <a16:creationId xmlns:a16="http://schemas.microsoft.com/office/drawing/2014/main" id="{65EE4240-1569-628A-4B0D-21D143896447}"/>
              </a:ext>
            </a:extLst>
          </p:cNvPr>
          <p:cNvSpPr txBox="1">
            <a:spLocks/>
          </p:cNvSpPr>
          <p:nvPr/>
        </p:nvSpPr>
        <p:spPr>
          <a:xfrm>
            <a:off x="498660" y="494779"/>
            <a:ext cx="11196000" cy="866188"/>
          </a:xfrm>
          <a:prstGeom prst="rect">
            <a:avLst/>
          </a:prstGeom>
          <a:solidFill>
            <a:schemeClr val="tx1"/>
          </a:solidFill>
          <a:ln w="3175">
            <a:noFill/>
          </a:ln>
        </p:spPr>
        <p:txBody>
          <a:bodyPr vert="horz" lIns="864000" tIns="72000" rIns="72000" bIns="72000" rtlCol="0" anchor="ctr">
            <a:normAutofit fontScale="90000" lnSpcReduction="2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br>
              <a:rPr lang="fr-FR" dirty="0"/>
            </a:br>
            <a:r>
              <a:rPr lang="fr-FR" dirty="0"/>
              <a:t>modalités d’accueil et orientation: </a:t>
            </a:r>
            <a:br>
              <a:rPr lang="fr-FR" dirty="0"/>
            </a:br>
            <a:r>
              <a:rPr lang="fr-FR" dirty="0"/>
              <a:t>RDV tel ou physique + MAIL + France </a:t>
            </a:r>
            <a:r>
              <a:rPr lang="fr-FR" dirty="0" err="1"/>
              <a:t>ServiceS</a:t>
            </a:r>
            <a:endParaRPr lang="fr-FR" dirty="0"/>
          </a:p>
        </p:txBody>
      </p:sp>
      <p:sp>
        <p:nvSpPr>
          <p:cNvPr id="13" name="ZoneTexte 12">
            <a:extLst>
              <a:ext uri="{FF2B5EF4-FFF2-40B4-BE49-F238E27FC236}">
                <a16:creationId xmlns:a16="http://schemas.microsoft.com/office/drawing/2014/main" id="{C4C843AD-1B0A-7942-B10C-1D7F39300A9D}"/>
              </a:ext>
            </a:extLst>
          </p:cNvPr>
          <p:cNvSpPr txBox="1"/>
          <p:nvPr/>
        </p:nvSpPr>
        <p:spPr>
          <a:xfrm>
            <a:off x="801138" y="1630904"/>
            <a:ext cx="11080196" cy="4524315"/>
          </a:xfrm>
          <a:prstGeom prst="rect">
            <a:avLst/>
          </a:prstGeom>
          <a:noFill/>
        </p:spPr>
        <p:txBody>
          <a:bodyPr wrap="square" rtlCol="0">
            <a:spAutoFit/>
          </a:bodyPr>
          <a:lstStyle/>
          <a:p>
            <a:r>
              <a:rPr lang="fr-FR" sz="1800" b="1" dirty="0">
                <a:solidFill>
                  <a:srgbClr val="1F497D"/>
                </a:solidFill>
                <a:effectLst/>
                <a:latin typeface="Calibri" panose="020F0502020204030204" pitchFamily="34" charset="0"/>
                <a:ea typeface="Calibri" panose="020F0502020204030204" pitchFamily="34" charset="0"/>
              </a:rPr>
              <a:t>Ne pas faire déplacer les assurés dans les accueils.</a:t>
            </a:r>
          </a:p>
          <a:p>
            <a:endParaRPr lang="fr-FR" dirty="0">
              <a:solidFill>
                <a:srgbClr val="1F497D"/>
              </a:solidFill>
              <a:latin typeface="Calibri" panose="020F0502020204030204" pitchFamily="34" charset="0"/>
              <a:ea typeface="Calibri" panose="020F0502020204030204" pitchFamily="34" charset="0"/>
            </a:endParaRPr>
          </a:p>
          <a:p>
            <a:r>
              <a:rPr lang="fr-FR" sz="1800" dirty="0">
                <a:solidFill>
                  <a:srgbClr val="1F497D"/>
                </a:solidFill>
                <a:effectLst/>
                <a:latin typeface="Calibri" panose="020F0502020204030204" pitchFamily="34" charset="0"/>
                <a:ea typeface="Calibri" panose="020F0502020204030204" pitchFamily="34" charset="0"/>
              </a:rPr>
              <a:t>Notamment pour récupérer un formulaire.</a:t>
            </a:r>
          </a:p>
          <a:p>
            <a:r>
              <a:rPr lang="fr-FR" dirty="0">
                <a:solidFill>
                  <a:srgbClr val="1F497D"/>
                </a:solidFill>
                <a:latin typeface="Calibri" panose="020F0502020204030204" pitchFamily="34" charset="0"/>
                <a:ea typeface="Calibri" panose="020F0502020204030204" pitchFamily="34" charset="0"/>
              </a:rPr>
              <a:t>Les formulaires sont disponibles sous ameli.fr. </a:t>
            </a:r>
          </a:p>
          <a:p>
            <a:endParaRPr lang="fr-FR" dirty="0">
              <a:solidFill>
                <a:srgbClr val="1F497D"/>
              </a:solidFill>
              <a:latin typeface="Calibri" panose="020F0502020204030204" pitchFamily="34" charset="0"/>
              <a:ea typeface="Calibri" panose="020F0502020204030204" pitchFamily="34" charset="0"/>
            </a:endParaRPr>
          </a:p>
          <a:p>
            <a:r>
              <a:rPr lang="fr-FR" sz="1800" dirty="0">
                <a:solidFill>
                  <a:srgbClr val="1F497D"/>
                </a:solidFill>
                <a:effectLst/>
                <a:latin typeface="Calibri" panose="020F0502020204030204" pitchFamily="34" charset="0"/>
                <a:ea typeface="Calibri" panose="020F0502020204030204" pitchFamily="34" charset="0"/>
              </a:rPr>
              <a:t>	</a:t>
            </a:r>
            <a:r>
              <a:rPr lang="fr-FR" sz="1800" u="sng" dirty="0">
                <a:solidFill>
                  <a:schemeClr val="accent4"/>
                </a:solidFill>
                <a:effectLst/>
                <a:latin typeface="Calibri" panose="020F0502020204030204" pitchFamily="34" charset="0"/>
                <a:ea typeface="Calibri" panose="020F0502020204030204" pitchFamily="34" charset="0"/>
              </a:rPr>
              <a:t>Privilégier le </a:t>
            </a:r>
            <a:r>
              <a:rPr lang="fr-FR" b="1" u="sng" dirty="0">
                <a:solidFill>
                  <a:schemeClr val="accent4"/>
                </a:solidFill>
              </a:rPr>
              <a:t>RDV téléphonique.</a:t>
            </a:r>
            <a:r>
              <a:rPr lang="fr-FR" u="sng" dirty="0">
                <a:solidFill>
                  <a:schemeClr val="accent4"/>
                </a:solidFill>
              </a:rPr>
              <a:t> </a:t>
            </a:r>
          </a:p>
          <a:p>
            <a:endParaRPr lang="fr-FR" dirty="0"/>
          </a:p>
          <a:p>
            <a:r>
              <a:rPr lang="fr-FR" dirty="0">
                <a:solidFill>
                  <a:srgbClr val="1F497D"/>
                </a:solidFill>
                <a:latin typeface="Calibri" panose="020F0502020204030204" pitchFamily="34" charset="0"/>
                <a:ea typeface="Calibri" panose="020F0502020204030204" pitchFamily="34" charset="0"/>
              </a:rPr>
              <a:t>	Permet de prendre en charge toute la situation de l’assuré.</a:t>
            </a:r>
          </a:p>
          <a:p>
            <a:r>
              <a:rPr lang="fr-FR" dirty="0">
                <a:solidFill>
                  <a:srgbClr val="1F497D"/>
                </a:solidFill>
                <a:latin typeface="Calibri" panose="020F0502020204030204" pitchFamily="34" charset="0"/>
                <a:ea typeface="Calibri" panose="020F0502020204030204" pitchFamily="34" charset="0"/>
              </a:rPr>
              <a:t>	Réponse à sa question initiale, mais aussi analyse de sa situation globale pour solutionner d’autres besoins 	à travers des explications, des conseils, des promotions adaptées au service du compte </a:t>
            </a:r>
            <a:r>
              <a:rPr lang="fr-FR" dirty="0" err="1">
                <a:solidFill>
                  <a:srgbClr val="1F497D"/>
                </a:solidFill>
                <a:latin typeface="Calibri" panose="020F0502020204030204" pitchFamily="34" charset="0"/>
                <a:ea typeface="Calibri" panose="020F0502020204030204" pitchFamily="34" charset="0"/>
              </a:rPr>
              <a:t>ameli</a:t>
            </a:r>
            <a:r>
              <a:rPr lang="fr-FR" dirty="0">
                <a:solidFill>
                  <a:srgbClr val="1F497D"/>
                </a:solidFill>
                <a:latin typeface="Calibri" panose="020F0502020204030204" pitchFamily="34" charset="0"/>
                <a:ea typeface="Calibri" panose="020F0502020204030204" pitchFamily="34" charset="0"/>
              </a:rPr>
              <a:t> … </a:t>
            </a:r>
          </a:p>
          <a:p>
            <a:r>
              <a:rPr lang="fr-FR" dirty="0">
                <a:solidFill>
                  <a:srgbClr val="1F497D"/>
                </a:solidFill>
                <a:latin typeface="Calibri" panose="020F0502020204030204" pitchFamily="34" charset="0"/>
                <a:ea typeface="Calibri" panose="020F0502020204030204" pitchFamily="34" charset="0"/>
              </a:rPr>
              <a:t>	Maintien des RDV physiques pour les situations qui ne peuvent pas être traitées par téléphone.</a:t>
            </a:r>
          </a:p>
          <a:p>
            <a:r>
              <a:rPr lang="fr-FR" dirty="0">
                <a:solidFill>
                  <a:srgbClr val="1F497D"/>
                </a:solidFill>
                <a:latin typeface="Calibri" panose="020F0502020204030204" pitchFamily="34" charset="0"/>
                <a:ea typeface="Calibri" panose="020F0502020204030204" pitchFamily="34" charset="0"/>
              </a:rPr>
              <a:t>	(exemple: barrière de la langue)</a:t>
            </a:r>
          </a:p>
          <a:p>
            <a:r>
              <a:rPr lang="fr-FR" dirty="0">
                <a:solidFill>
                  <a:srgbClr val="1F497D"/>
                </a:solidFill>
                <a:latin typeface="Calibri" panose="020F0502020204030204" pitchFamily="34" charset="0"/>
                <a:ea typeface="Calibri" panose="020F0502020204030204" pitchFamily="34" charset="0"/>
              </a:rPr>
              <a:t>	Tous les RDV physiques sont appelés en amont du RDV.</a:t>
            </a:r>
          </a:p>
          <a:p>
            <a:endParaRPr lang="fr-FR" dirty="0">
              <a:solidFill>
                <a:srgbClr val="1F497D"/>
              </a:solidFill>
              <a:latin typeface="Calibri" panose="020F0502020204030204" pitchFamily="34" charset="0"/>
              <a:ea typeface="Calibri" panose="020F0502020204030204" pitchFamily="34" charset="0"/>
            </a:endParaRPr>
          </a:p>
          <a:p>
            <a:r>
              <a:rPr lang="fr-FR" sz="1800" dirty="0">
                <a:solidFill>
                  <a:srgbClr val="1F497D"/>
                </a:solidFill>
                <a:effectLst/>
                <a:latin typeface="Calibri" panose="020F0502020204030204" pitchFamily="34" charset="0"/>
                <a:ea typeface="Calibri" panose="020F0502020204030204" pitchFamily="34" charset="0"/>
              </a:rPr>
              <a:t>	</a:t>
            </a:r>
            <a:r>
              <a:rPr lang="fr-FR" sz="1800" u="sng" dirty="0">
                <a:solidFill>
                  <a:schemeClr val="accent4"/>
                </a:solidFill>
                <a:effectLst/>
                <a:latin typeface="Calibri" panose="020F0502020204030204" pitchFamily="34" charset="0"/>
                <a:ea typeface="Calibri" panose="020F0502020204030204" pitchFamily="34" charset="0"/>
              </a:rPr>
              <a:t>Ou adresser un </a:t>
            </a:r>
            <a:r>
              <a:rPr lang="fr-FR" b="1" u="sng" dirty="0">
                <a:solidFill>
                  <a:schemeClr val="accent4"/>
                </a:solidFill>
              </a:rPr>
              <a:t>mail depuis le compte </a:t>
            </a:r>
            <a:r>
              <a:rPr lang="fr-FR" b="1" u="sng" dirty="0" err="1">
                <a:solidFill>
                  <a:schemeClr val="accent4"/>
                </a:solidFill>
              </a:rPr>
              <a:t>ameli</a:t>
            </a:r>
            <a:r>
              <a:rPr lang="fr-FR" sz="1800" u="sng" dirty="0">
                <a:solidFill>
                  <a:schemeClr val="accent4"/>
                </a:solidFill>
                <a:effectLst/>
                <a:latin typeface="Calibri" panose="020F0502020204030204" pitchFamily="34" charset="0"/>
                <a:ea typeface="Calibri" panose="020F0502020204030204" pitchFamily="34" charset="0"/>
              </a:rPr>
              <a:t>.</a:t>
            </a:r>
            <a:r>
              <a:rPr lang="fr-FR" u="sng" dirty="0">
                <a:solidFill>
                  <a:schemeClr val="accent4"/>
                </a:solidFill>
              </a:rPr>
              <a:t> </a:t>
            </a:r>
          </a:p>
          <a:p>
            <a:r>
              <a:rPr lang="fr-FR" dirty="0">
                <a:solidFill>
                  <a:srgbClr val="1F497D"/>
                </a:solidFill>
                <a:latin typeface="Calibri" panose="020F0502020204030204" pitchFamily="34" charset="0"/>
                <a:ea typeface="Calibri" panose="020F0502020204030204" pitchFamily="34" charset="0"/>
              </a:rPr>
              <a:t>	R</a:t>
            </a:r>
            <a:r>
              <a:rPr lang="fr-FR" sz="1800" dirty="0">
                <a:solidFill>
                  <a:srgbClr val="1F497D"/>
                </a:solidFill>
                <a:effectLst/>
                <a:latin typeface="Calibri" panose="020F0502020204030204" pitchFamily="34" charset="0"/>
                <a:ea typeface="Calibri" panose="020F0502020204030204" pitchFamily="34" charset="0"/>
              </a:rPr>
              <a:t>éponse écrite sous 48h.</a:t>
            </a:r>
            <a:endParaRPr lang="fr-FR" dirty="0"/>
          </a:p>
        </p:txBody>
      </p:sp>
      <p:pic>
        <p:nvPicPr>
          <p:cNvPr id="14" name="Image 13" descr="Une image contenant cercle, Bleu électrique, Graphique, ligne&#10;&#10;Le contenu généré par l’IA peut être incorrect.">
            <a:extLst>
              <a:ext uri="{FF2B5EF4-FFF2-40B4-BE49-F238E27FC236}">
                <a16:creationId xmlns:a16="http://schemas.microsoft.com/office/drawing/2014/main" id="{4D3877C4-F53B-68D9-EDF9-91B388D7764C}"/>
              </a:ext>
            </a:extLst>
          </p:cNvPr>
          <p:cNvPicPr>
            <a:picLocks noChangeAspect="1"/>
          </p:cNvPicPr>
          <p:nvPr/>
        </p:nvPicPr>
        <p:blipFill>
          <a:blip r:embed="rId3"/>
          <a:stretch>
            <a:fillRect/>
          </a:stretch>
        </p:blipFill>
        <p:spPr>
          <a:xfrm>
            <a:off x="784712" y="3163699"/>
            <a:ext cx="530602" cy="530602"/>
          </a:xfrm>
          <a:prstGeom prst="rect">
            <a:avLst/>
          </a:prstGeom>
        </p:spPr>
      </p:pic>
      <p:pic>
        <p:nvPicPr>
          <p:cNvPr id="15" name="Image 14" descr="Une image contenant cercle, symbole, Graphique, logo&#10;&#10;Le contenu généré par l’IA peut être incorrect.">
            <a:extLst>
              <a:ext uri="{FF2B5EF4-FFF2-40B4-BE49-F238E27FC236}">
                <a16:creationId xmlns:a16="http://schemas.microsoft.com/office/drawing/2014/main" id="{A8C6F6D3-C7AD-A168-308B-F54461D1B478}"/>
              </a:ext>
            </a:extLst>
          </p:cNvPr>
          <p:cNvPicPr>
            <a:picLocks noChangeAspect="1"/>
          </p:cNvPicPr>
          <p:nvPr/>
        </p:nvPicPr>
        <p:blipFill>
          <a:blip r:embed="rId4"/>
          <a:stretch>
            <a:fillRect/>
          </a:stretch>
        </p:blipFill>
        <p:spPr>
          <a:xfrm>
            <a:off x="699651" y="5495958"/>
            <a:ext cx="615663" cy="615663"/>
          </a:xfrm>
          <a:prstGeom prst="rect">
            <a:avLst/>
          </a:prstGeom>
        </p:spPr>
      </p:pic>
      <p:pic>
        <p:nvPicPr>
          <p:cNvPr id="16" name="Image 15">
            <a:extLst>
              <a:ext uri="{FF2B5EF4-FFF2-40B4-BE49-F238E27FC236}">
                <a16:creationId xmlns:a16="http://schemas.microsoft.com/office/drawing/2014/main" id="{C9A8F1A3-C7FD-9303-A63F-5FE1A96BDC5E}"/>
              </a:ext>
            </a:extLst>
          </p:cNvPr>
          <p:cNvPicPr>
            <a:picLocks noChangeAspect="1"/>
          </p:cNvPicPr>
          <p:nvPr/>
        </p:nvPicPr>
        <p:blipFill>
          <a:blip r:embed="rId5"/>
          <a:stretch>
            <a:fillRect/>
          </a:stretch>
        </p:blipFill>
        <p:spPr>
          <a:xfrm>
            <a:off x="7970711" y="1546213"/>
            <a:ext cx="3723949" cy="2150653"/>
          </a:xfrm>
          <a:prstGeom prst="rect">
            <a:avLst/>
          </a:prstGeom>
        </p:spPr>
      </p:pic>
    </p:spTree>
    <p:extLst>
      <p:ext uri="{BB962C8B-B14F-4D97-AF65-F5344CB8AC3E}">
        <p14:creationId xmlns:p14="http://schemas.microsoft.com/office/powerpoint/2010/main" val="3428707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5"/>
          </p:nvPr>
        </p:nvSpPr>
        <p:spPr/>
        <p:txBody>
          <a:bodyPr/>
          <a:lstStyle/>
          <a:p>
            <a:fld id="{975A587B-5814-4D9B-9598-FE9CB954CB01}" type="slidenum">
              <a:rPr lang="fr-FR" smtClean="0"/>
              <a:pPr/>
              <a:t>29</a:t>
            </a:fld>
            <a:endParaRPr lang="fr-FR" dirty="0"/>
          </a:p>
        </p:txBody>
      </p:sp>
      <p:sp>
        <p:nvSpPr>
          <p:cNvPr id="3" name="Titre 2"/>
          <p:cNvSpPr>
            <a:spLocks noGrp="1"/>
          </p:cNvSpPr>
          <p:nvPr>
            <p:ph type="title"/>
          </p:nvPr>
        </p:nvSpPr>
        <p:spPr>
          <a:xfrm>
            <a:off x="498660" y="494825"/>
            <a:ext cx="11196000" cy="651070"/>
          </a:xfrm>
          <a:solidFill>
            <a:schemeClr val="tx1"/>
          </a:solidFill>
        </p:spPr>
        <p:txBody>
          <a:bodyPr/>
          <a:lstStyle/>
          <a:p>
            <a:r>
              <a:rPr lang="fr-FR" dirty="0"/>
              <a:t>Appel </a:t>
            </a:r>
            <a:r>
              <a:rPr lang="fr-FR" dirty="0" err="1"/>
              <a:t>tÉlÉphonique</a:t>
            </a:r>
            <a:endParaRPr lang="fr-FR" dirty="0"/>
          </a:p>
        </p:txBody>
      </p:sp>
      <p:sp>
        <p:nvSpPr>
          <p:cNvPr id="7" name="Rectangle 6"/>
          <p:cNvSpPr/>
          <p:nvPr/>
        </p:nvSpPr>
        <p:spPr>
          <a:xfrm>
            <a:off x="1201781" y="2535842"/>
            <a:ext cx="3013166" cy="2333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397830" y="2535840"/>
            <a:ext cx="6487884" cy="23338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506" y="3114267"/>
            <a:ext cx="901715" cy="901715"/>
          </a:xfrm>
          <a:prstGeom prst="rect">
            <a:avLst/>
          </a:prstGeom>
        </p:spPr>
      </p:pic>
      <p:sp>
        <p:nvSpPr>
          <p:cNvPr id="11" name="ZoneTexte 10"/>
          <p:cNvSpPr txBox="1"/>
          <p:nvPr/>
        </p:nvSpPr>
        <p:spPr>
          <a:xfrm>
            <a:off x="4507646" y="2631533"/>
            <a:ext cx="6560951" cy="2523768"/>
          </a:xfrm>
          <a:prstGeom prst="rect">
            <a:avLst/>
          </a:prstGeom>
          <a:noFill/>
        </p:spPr>
        <p:txBody>
          <a:bodyPr wrap="square" rtlCol="0">
            <a:spAutoFit/>
          </a:bodyPr>
          <a:lstStyle/>
          <a:p>
            <a:r>
              <a:rPr lang="fr-FR" dirty="0">
                <a:solidFill>
                  <a:schemeClr val="bg1"/>
                </a:solidFill>
              </a:rPr>
              <a:t>Changement des horaires depuis le 1</a:t>
            </a:r>
            <a:r>
              <a:rPr lang="fr-FR" baseline="30000" dirty="0">
                <a:solidFill>
                  <a:schemeClr val="bg1"/>
                </a:solidFill>
              </a:rPr>
              <a:t>er</a:t>
            </a:r>
            <a:r>
              <a:rPr lang="fr-FR" dirty="0">
                <a:solidFill>
                  <a:schemeClr val="bg1"/>
                </a:solidFill>
              </a:rPr>
              <a:t> janvier 2026:</a:t>
            </a:r>
          </a:p>
          <a:p>
            <a:endParaRPr lang="fr-FR" sz="2000" dirty="0">
              <a:solidFill>
                <a:schemeClr val="bg1"/>
              </a:solidFill>
            </a:endParaRPr>
          </a:p>
          <a:p>
            <a:r>
              <a:rPr lang="fr-FR" sz="3200" dirty="0">
                <a:solidFill>
                  <a:schemeClr val="bg1"/>
                </a:solidFill>
              </a:rPr>
              <a:t>de </a:t>
            </a:r>
            <a:r>
              <a:rPr lang="fr-FR" sz="3200" b="1" dirty="0">
                <a:solidFill>
                  <a:schemeClr val="bg1"/>
                </a:solidFill>
              </a:rPr>
              <a:t>08H30 à 17H</a:t>
            </a:r>
          </a:p>
          <a:p>
            <a:endParaRPr lang="fr-FR" dirty="0">
              <a:solidFill>
                <a:schemeClr val="bg1"/>
              </a:solidFill>
            </a:endParaRPr>
          </a:p>
          <a:p>
            <a:r>
              <a:rPr lang="fr-FR" dirty="0">
                <a:solidFill>
                  <a:schemeClr val="bg1"/>
                </a:solidFill>
              </a:rPr>
              <a:t>(contre 08H30 à 17H30 actuellement)</a:t>
            </a:r>
          </a:p>
          <a:p>
            <a:endParaRPr lang="fr-FR" dirty="0">
              <a:solidFill>
                <a:schemeClr val="bg1"/>
              </a:solidFill>
            </a:endParaRPr>
          </a:p>
          <a:p>
            <a:r>
              <a:rPr lang="fr-FR" sz="1600" i="1" dirty="0">
                <a:solidFill>
                  <a:schemeClr val="bg1"/>
                </a:solidFill>
              </a:rPr>
              <a:t>Harmonisation des horaires sur tout le territoire.</a:t>
            </a:r>
          </a:p>
          <a:p>
            <a:endParaRPr lang="fr-FR" dirty="0">
              <a:solidFill>
                <a:schemeClr val="bg1"/>
              </a:solidFill>
            </a:endParaRPr>
          </a:p>
        </p:txBody>
      </p:sp>
      <p:pic>
        <p:nvPicPr>
          <p:cNvPr id="12" name="Image 11"/>
          <p:cNvPicPr>
            <a:picLocks noChangeAspect="1"/>
          </p:cNvPicPr>
          <p:nvPr/>
        </p:nvPicPr>
        <p:blipFill>
          <a:blip r:embed="rId3"/>
          <a:stretch>
            <a:fillRect/>
          </a:stretch>
        </p:blipFill>
        <p:spPr>
          <a:xfrm>
            <a:off x="1201782" y="1382851"/>
            <a:ext cx="3107164" cy="792327"/>
          </a:xfrm>
          <a:prstGeom prst="rect">
            <a:avLst/>
          </a:prstGeom>
        </p:spPr>
      </p:pic>
    </p:spTree>
    <p:extLst>
      <p:ext uri="{BB962C8B-B14F-4D97-AF65-F5344CB8AC3E}">
        <p14:creationId xmlns:p14="http://schemas.microsoft.com/office/powerpoint/2010/main" val="4032221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81CEA45-05D4-CB4E-BEA0-1DC13266B54B}"/>
              </a:ext>
            </a:extLst>
          </p:cNvPr>
          <p:cNvSpPr>
            <a:spLocks noGrp="1"/>
          </p:cNvSpPr>
          <p:nvPr>
            <p:ph type="body" sz="quarter" idx="27"/>
          </p:nvPr>
        </p:nvSpPr>
        <p:spPr>
          <a:solidFill>
            <a:schemeClr val="tx1"/>
          </a:solidFill>
        </p:spPr>
        <p:txBody>
          <a:bodyPr/>
          <a:lstStyle/>
          <a:p>
            <a:endParaRPr lang="fr-FR" dirty="0"/>
          </a:p>
        </p:txBody>
      </p:sp>
      <p:sp>
        <p:nvSpPr>
          <p:cNvPr id="2" name="Espace réservé du texte 1">
            <a:extLst>
              <a:ext uri="{FF2B5EF4-FFF2-40B4-BE49-F238E27FC236}">
                <a16:creationId xmlns:a16="http://schemas.microsoft.com/office/drawing/2014/main" id="{6A84EA64-0F84-0941-B3B0-25EA8189BB6C}"/>
              </a:ext>
            </a:extLst>
          </p:cNvPr>
          <p:cNvSpPr>
            <a:spLocks noGrp="1"/>
          </p:cNvSpPr>
          <p:nvPr>
            <p:ph type="body" idx="1"/>
          </p:nvPr>
        </p:nvSpPr>
        <p:spPr/>
        <p:txBody>
          <a:bodyPr>
            <a:normAutofit fontScale="92500" lnSpcReduction="20000"/>
          </a:bodyPr>
          <a:lstStyle/>
          <a:p>
            <a:r>
              <a:rPr lang="fr-FR" dirty="0"/>
              <a:t>01</a:t>
            </a:r>
          </a:p>
          <a:p>
            <a:endParaRPr lang="fr-FR" dirty="0"/>
          </a:p>
        </p:txBody>
      </p:sp>
      <p:sp>
        <p:nvSpPr>
          <p:cNvPr id="5" name="Espace réservé du texte 4">
            <a:extLst>
              <a:ext uri="{FF2B5EF4-FFF2-40B4-BE49-F238E27FC236}">
                <a16:creationId xmlns:a16="http://schemas.microsoft.com/office/drawing/2014/main" id="{65483834-EFCD-8F42-A0D9-DA01BF0B5530}"/>
              </a:ext>
            </a:extLst>
          </p:cNvPr>
          <p:cNvSpPr>
            <a:spLocks noGrp="1"/>
          </p:cNvSpPr>
          <p:nvPr>
            <p:ph type="body" sz="quarter" idx="3"/>
          </p:nvPr>
        </p:nvSpPr>
        <p:spPr>
          <a:xfrm>
            <a:off x="1538558" y="3000049"/>
            <a:ext cx="9746100" cy="1692000"/>
          </a:xfrm>
        </p:spPr>
        <p:txBody>
          <a:bodyPr/>
          <a:lstStyle/>
          <a:p>
            <a:r>
              <a:rPr lang="fr-FR" sz="4000" dirty="0"/>
              <a:t>Le service social </a:t>
            </a:r>
          </a:p>
          <a:p>
            <a:r>
              <a:rPr lang="fr-FR" sz="4000" dirty="0"/>
              <a:t>de l’assurance maladie</a:t>
            </a:r>
          </a:p>
        </p:txBody>
      </p:sp>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3</a:t>
            </a:fld>
            <a:endParaRPr lang="fr-FR" dirty="0"/>
          </a:p>
        </p:txBody>
      </p:sp>
      <p:sp>
        <p:nvSpPr>
          <p:cNvPr id="11" name="Espace réservé du texte 10">
            <a:extLst>
              <a:ext uri="{FF2B5EF4-FFF2-40B4-BE49-F238E27FC236}">
                <a16:creationId xmlns:a16="http://schemas.microsoft.com/office/drawing/2014/main" id="{25D04570-7BD5-D644-B245-27D149BA5770}"/>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2753129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A84EA64-0F84-0941-B3B0-25EA8189BB6C}"/>
              </a:ext>
            </a:extLst>
          </p:cNvPr>
          <p:cNvSpPr>
            <a:spLocks noGrp="1"/>
          </p:cNvSpPr>
          <p:nvPr>
            <p:ph type="body" idx="1"/>
          </p:nvPr>
        </p:nvSpPr>
        <p:spPr/>
        <p:txBody>
          <a:bodyPr>
            <a:normAutofit fontScale="92500" lnSpcReduction="20000"/>
          </a:bodyPr>
          <a:lstStyle/>
          <a:p>
            <a:r>
              <a:rPr lang="fr-FR" dirty="0"/>
              <a:t>01</a:t>
            </a:r>
          </a:p>
          <a:p>
            <a:endParaRPr lang="fr-FR" dirty="0"/>
          </a:p>
        </p:txBody>
      </p:sp>
      <p:sp>
        <p:nvSpPr>
          <p:cNvPr id="5" name="Espace réservé du texte 4">
            <a:extLst>
              <a:ext uri="{FF2B5EF4-FFF2-40B4-BE49-F238E27FC236}">
                <a16:creationId xmlns:a16="http://schemas.microsoft.com/office/drawing/2014/main" id="{65483834-EFCD-8F42-A0D9-DA01BF0B5530}"/>
              </a:ext>
            </a:extLst>
          </p:cNvPr>
          <p:cNvSpPr>
            <a:spLocks noGrp="1"/>
          </p:cNvSpPr>
          <p:nvPr>
            <p:ph type="body" sz="quarter" idx="3"/>
          </p:nvPr>
        </p:nvSpPr>
        <p:spPr>
          <a:xfrm>
            <a:off x="1538558" y="3000049"/>
            <a:ext cx="9746100" cy="1692000"/>
          </a:xfrm>
        </p:spPr>
        <p:txBody>
          <a:bodyPr/>
          <a:lstStyle/>
          <a:p>
            <a:r>
              <a:rPr lang="fr-FR" sz="4000" dirty="0"/>
              <a:t>Le service social </a:t>
            </a:r>
          </a:p>
          <a:p>
            <a:r>
              <a:rPr lang="fr-FR" sz="4000" dirty="0"/>
              <a:t>de l’assurance maladie</a:t>
            </a:r>
          </a:p>
        </p:txBody>
      </p:sp>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30</a:t>
            </a:fld>
            <a:endParaRPr lang="fr-FR" dirty="0"/>
          </a:p>
        </p:txBody>
      </p:sp>
      <p:sp>
        <p:nvSpPr>
          <p:cNvPr id="4" name="Titre 6">
            <a:extLst>
              <a:ext uri="{FF2B5EF4-FFF2-40B4-BE49-F238E27FC236}">
                <a16:creationId xmlns:a16="http://schemas.microsoft.com/office/drawing/2014/main" id="{872730D1-779E-23AF-1528-196AE8F88026}"/>
              </a:ext>
            </a:extLst>
          </p:cNvPr>
          <p:cNvSpPr txBox="1">
            <a:spLocks/>
          </p:cNvSpPr>
          <p:nvPr/>
        </p:nvSpPr>
        <p:spPr>
          <a:xfrm>
            <a:off x="498660" y="494778"/>
            <a:ext cx="11196000" cy="94061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sz="2400"/>
              <a:t>Le service social de l’assurance maladie</a:t>
            </a:r>
            <a:br>
              <a:rPr lang="fr-FR" sz="2400"/>
            </a:br>
            <a:r>
              <a:rPr lang="fr-FR" sz="2400"/>
              <a:t>  </a:t>
            </a:r>
            <a:br>
              <a:rPr lang="fr-FR" sz="2400"/>
            </a:br>
            <a:endParaRPr lang="fr-FR" dirty="0"/>
          </a:p>
        </p:txBody>
      </p:sp>
      <p:sp>
        <p:nvSpPr>
          <p:cNvPr id="6" name="Titre 6">
            <a:extLst>
              <a:ext uri="{FF2B5EF4-FFF2-40B4-BE49-F238E27FC236}">
                <a16:creationId xmlns:a16="http://schemas.microsoft.com/office/drawing/2014/main" id="{A9A0813A-B143-04F6-43B5-B4C2B5DF1F51}"/>
              </a:ext>
            </a:extLst>
          </p:cNvPr>
          <p:cNvSpPr txBox="1">
            <a:spLocks/>
          </p:cNvSpPr>
          <p:nvPr/>
        </p:nvSpPr>
        <p:spPr>
          <a:xfrm>
            <a:off x="651060" y="647178"/>
            <a:ext cx="11196000" cy="94061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sz="2400"/>
              <a:t>Le service social de l’assurance maladie</a:t>
            </a:r>
            <a:br>
              <a:rPr lang="fr-FR" sz="2400"/>
            </a:br>
            <a:r>
              <a:rPr lang="fr-FR" sz="2400"/>
              <a:t>  </a:t>
            </a:r>
            <a:br>
              <a:rPr lang="fr-FR" sz="2400"/>
            </a:br>
            <a:endParaRPr lang="fr-FR" dirty="0"/>
          </a:p>
        </p:txBody>
      </p:sp>
      <p:sp>
        <p:nvSpPr>
          <p:cNvPr id="8" name="Titre 6">
            <a:extLst>
              <a:ext uri="{FF2B5EF4-FFF2-40B4-BE49-F238E27FC236}">
                <a16:creationId xmlns:a16="http://schemas.microsoft.com/office/drawing/2014/main" id="{65EE4240-1569-628A-4B0D-21D143896447}"/>
              </a:ext>
            </a:extLst>
          </p:cNvPr>
          <p:cNvSpPr txBox="1">
            <a:spLocks/>
          </p:cNvSpPr>
          <p:nvPr/>
        </p:nvSpPr>
        <p:spPr>
          <a:xfrm>
            <a:off x="498660" y="494779"/>
            <a:ext cx="11196000" cy="826362"/>
          </a:xfrm>
          <a:prstGeom prst="rect">
            <a:avLst/>
          </a:prstGeom>
          <a:solidFill>
            <a:schemeClr val="tx1"/>
          </a:solidFill>
          <a:ln w="3175">
            <a:noFill/>
          </a:ln>
        </p:spPr>
        <p:txBody>
          <a:bodyPr vert="horz" lIns="864000" tIns="72000" rIns="72000" bIns="72000" rtlCol="0" anchor="ctr">
            <a:normAutofit fontScale="90000" lnSpcReduction="2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br>
              <a:rPr lang="fr-FR"/>
            </a:br>
            <a:r>
              <a:rPr lang="fr-FR"/>
              <a:t>orientation France ServiceS</a:t>
            </a:r>
            <a:br>
              <a:rPr lang="fr-FR"/>
            </a:br>
            <a:endParaRPr lang="fr-FR" dirty="0"/>
          </a:p>
        </p:txBody>
      </p:sp>
      <p:pic>
        <p:nvPicPr>
          <p:cNvPr id="9" name="Image 8">
            <a:extLst>
              <a:ext uri="{FF2B5EF4-FFF2-40B4-BE49-F238E27FC236}">
                <a16:creationId xmlns:a16="http://schemas.microsoft.com/office/drawing/2014/main" id="{7E101D72-C66F-7B3C-183A-69F59192DA70}"/>
              </a:ext>
            </a:extLst>
          </p:cNvPr>
          <p:cNvPicPr>
            <a:picLocks noChangeAspect="1"/>
          </p:cNvPicPr>
          <p:nvPr/>
        </p:nvPicPr>
        <p:blipFill>
          <a:blip r:embed="rId3"/>
          <a:stretch>
            <a:fillRect/>
          </a:stretch>
        </p:blipFill>
        <p:spPr>
          <a:xfrm>
            <a:off x="651060" y="1487716"/>
            <a:ext cx="5863119" cy="5297865"/>
          </a:xfrm>
          <a:prstGeom prst="rect">
            <a:avLst/>
          </a:prstGeom>
        </p:spPr>
      </p:pic>
      <p:pic>
        <p:nvPicPr>
          <p:cNvPr id="10" name="Image 9">
            <a:extLst>
              <a:ext uri="{FF2B5EF4-FFF2-40B4-BE49-F238E27FC236}">
                <a16:creationId xmlns:a16="http://schemas.microsoft.com/office/drawing/2014/main" id="{E788972A-0B86-629C-2E51-C6B044317724}"/>
              </a:ext>
            </a:extLst>
          </p:cNvPr>
          <p:cNvPicPr>
            <a:picLocks noChangeAspect="1"/>
          </p:cNvPicPr>
          <p:nvPr/>
        </p:nvPicPr>
        <p:blipFill>
          <a:blip r:embed="rId4"/>
          <a:stretch>
            <a:fillRect/>
          </a:stretch>
        </p:blipFill>
        <p:spPr>
          <a:xfrm>
            <a:off x="6573997" y="1700217"/>
            <a:ext cx="5363323" cy="3639058"/>
          </a:xfrm>
          <a:prstGeom prst="rect">
            <a:avLst/>
          </a:prstGeom>
        </p:spPr>
      </p:pic>
      <p:sp>
        <p:nvSpPr>
          <p:cNvPr id="11" name="ZoneTexte 10">
            <a:extLst>
              <a:ext uri="{FF2B5EF4-FFF2-40B4-BE49-F238E27FC236}">
                <a16:creationId xmlns:a16="http://schemas.microsoft.com/office/drawing/2014/main" id="{9267719D-B251-B1AB-4930-FC1609F2B57B}"/>
              </a:ext>
            </a:extLst>
          </p:cNvPr>
          <p:cNvSpPr txBox="1"/>
          <p:nvPr/>
        </p:nvSpPr>
        <p:spPr>
          <a:xfrm>
            <a:off x="254680" y="1608145"/>
            <a:ext cx="2297134" cy="923330"/>
          </a:xfrm>
          <a:prstGeom prst="rect">
            <a:avLst/>
          </a:prstGeom>
          <a:noFill/>
        </p:spPr>
        <p:txBody>
          <a:bodyPr wrap="square" rtlCol="0">
            <a:spAutoFit/>
          </a:bodyPr>
          <a:lstStyle/>
          <a:p>
            <a:r>
              <a:rPr lang="fr-FR" dirty="0"/>
              <a:t>32 France Services </a:t>
            </a:r>
          </a:p>
          <a:p>
            <a:r>
              <a:rPr lang="fr-FR" dirty="0"/>
              <a:t>pour le département</a:t>
            </a:r>
          </a:p>
          <a:p>
            <a:r>
              <a:rPr lang="fr-FR" dirty="0"/>
              <a:t>du Doubs</a:t>
            </a:r>
          </a:p>
        </p:txBody>
      </p:sp>
    </p:spTree>
    <p:extLst>
      <p:ext uri="{BB962C8B-B14F-4D97-AF65-F5344CB8AC3E}">
        <p14:creationId xmlns:p14="http://schemas.microsoft.com/office/powerpoint/2010/main" val="3637650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31</a:t>
            </a:fld>
            <a:endParaRPr lang="fr-FR" dirty="0"/>
          </a:p>
        </p:txBody>
      </p:sp>
      <p:sp>
        <p:nvSpPr>
          <p:cNvPr id="4" name="Titre 6">
            <a:extLst>
              <a:ext uri="{FF2B5EF4-FFF2-40B4-BE49-F238E27FC236}">
                <a16:creationId xmlns:a16="http://schemas.microsoft.com/office/drawing/2014/main" id="{872730D1-779E-23AF-1528-196AE8F88026}"/>
              </a:ext>
            </a:extLst>
          </p:cNvPr>
          <p:cNvSpPr txBox="1">
            <a:spLocks/>
          </p:cNvSpPr>
          <p:nvPr/>
        </p:nvSpPr>
        <p:spPr>
          <a:xfrm>
            <a:off x="498660" y="494778"/>
            <a:ext cx="11196000" cy="94061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sz="2400"/>
              <a:t>Le service social de l’assurance maladie</a:t>
            </a:r>
            <a:br>
              <a:rPr lang="fr-FR" sz="2400"/>
            </a:br>
            <a:r>
              <a:rPr lang="fr-FR" sz="2400"/>
              <a:t>  </a:t>
            </a:r>
            <a:br>
              <a:rPr lang="fr-FR" sz="2400"/>
            </a:br>
            <a:endParaRPr lang="fr-FR" dirty="0"/>
          </a:p>
        </p:txBody>
      </p:sp>
      <p:sp>
        <p:nvSpPr>
          <p:cNvPr id="6" name="Titre 6">
            <a:extLst>
              <a:ext uri="{FF2B5EF4-FFF2-40B4-BE49-F238E27FC236}">
                <a16:creationId xmlns:a16="http://schemas.microsoft.com/office/drawing/2014/main" id="{A9A0813A-B143-04F6-43B5-B4C2B5DF1F51}"/>
              </a:ext>
            </a:extLst>
          </p:cNvPr>
          <p:cNvSpPr txBox="1">
            <a:spLocks/>
          </p:cNvSpPr>
          <p:nvPr/>
        </p:nvSpPr>
        <p:spPr>
          <a:xfrm>
            <a:off x="651060" y="647178"/>
            <a:ext cx="11196000" cy="94061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sz="2400"/>
              <a:t>Le service social de l’assurance maladie</a:t>
            </a:r>
            <a:br>
              <a:rPr lang="fr-FR" sz="2400"/>
            </a:br>
            <a:r>
              <a:rPr lang="fr-FR" sz="2400"/>
              <a:t>  </a:t>
            </a:r>
            <a:br>
              <a:rPr lang="fr-FR" sz="2400"/>
            </a:br>
            <a:endParaRPr lang="fr-FR" dirty="0"/>
          </a:p>
        </p:txBody>
      </p:sp>
      <p:sp>
        <p:nvSpPr>
          <p:cNvPr id="8" name="Titre 6">
            <a:extLst>
              <a:ext uri="{FF2B5EF4-FFF2-40B4-BE49-F238E27FC236}">
                <a16:creationId xmlns:a16="http://schemas.microsoft.com/office/drawing/2014/main" id="{65EE4240-1569-628A-4B0D-21D143896447}"/>
              </a:ext>
            </a:extLst>
          </p:cNvPr>
          <p:cNvSpPr txBox="1">
            <a:spLocks/>
          </p:cNvSpPr>
          <p:nvPr/>
        </p:nvSpPr>
        <p:spPr>
          <a:xfrm>
            <a:off x="498660" y="494779"/>
            <a:ext cx="11196000" cy="826362"/>
          </a:xfrm>
          <a:prstGeom prst="rect">
            <a:avLst/>
          </a:prstGeom>
          <a:solidFill>
            <a:schemeClr val="tx1"/>
          </a:solidFill>
          <a:ln w="3175">
            <a:noFill/>
          </a:ln>
        </p:spPr>
        <p:txBody>
          <a:bodyPr vert="horz" lIns="864000" tIns="72000" rIns="72000" bIns="72000" rtlCol="0" anchor="ctr">
            <a:normAutofit fontScale="90000" lnSpcReduction="2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br>
              <a:rPr lang="fr-FR" dirty="0"/>
            </a:br>
            <a:r>
              <a:rPr lang="fr-FR" dirty="0"/>
              <a:t>ACCOMPAGNEMENT DU PUBLIC FRAGILE PAR LES PARTENAIRES</a:t>
            </a:r>
            <a:br>
              <a:rPr lang="fr-FR" dirty="0"/>
            </a:br>
            <a:endParaRPr lang="fr-FR" dirty="0"/>
          </a:p>
        </p:txBody>
      </p:sp>
      <p:sp>
        <p:nvSpPr>
          <p:cNvPr id="7" name="ZoneTexte 6">
            <a:extLst>
              <a:ext uri="{FF2B5EF4-FFF2-40B4-BE49-F238E27FC236}">
                <a16:creationId xmlns:a16="http://schemas.microsoft.com/office/drawing/2014/main" id="{A2ED0AEA-204C-BAB9-1D50-321CC5A53781}"/>
              </a:ext>
            </a:extLst>
          </p:cNvPr>
          <p:cNvSpPr txBox="1"/>
          <p:nvPr/>
        </p:nvSpPr>
        <p:spPr>
          <a:xfrm>
            <a:off x="1306113" y="4303715"/>
            <a:ext cx="3845026" cy="1754326"/>
          </a:xfrm>
          <a:prstGeom prst="rect">
            <a:avLst/>
          </a:prstGeom>
          <a:noFill/>
        </p:spPr>
        <p:txBody>
          <a:bodyPr wrap="square" rtlCol="0">
            <a:spAutoFit/>
          </a:bodyPr>
          <a:lstStyle/>
          <a:p>
            <a:r>
              <a:rPr lang="fr-FR" dirty="0"/>
              <a:t>Accompagnement au </a:t>
            </a:r>
            <a:r>
              <a:rPr lang="fr-FR" dirty="0">
                <a:solidFill>
                  <a:srgbClr val="C00000"/>
                </a:solidFill>
              </a:rPr>
              <a:t>compte </a:t>
            </a:r>
            <a:r>
              <a:rPr lang="fr-FR" dirty="0" err="1">
                <a:solidFill>
                  <a:srgbClr val="C00000"/>
                </a:solidFill>
              </a:rPr>
              <a:t>ameli</a:t>
            </a:r>
            <a:r>
              <a:rPr lang="fr-FR" dirty="0"/>
              <a:t>.</a:t>
            </a:r>
          </a:p>
          <a:p>
            <a:endParaRPr lang="fr-FR" dirty="0"/>
          </a:p>
          <a:p>
            <a:r>
              <a:rPr lang="fr-FR" dirty="0"/>
              <a:t>Envoi d’un </a:t>
            </a:r>
            <a:r>
              <a:rPr lang="fr-FR" dirty="0">
                <a:solidFill>
                  <a:srgbClr val="C00000"/>
                </a:solidFill>
              </a:rPr>
              <a:t>mail</a:t>
            </a:r>
            <a:r>
              <a:rPr lang="fr-FR" dirty="0"/>
              <a:t>.</a:t>
            </a:r>
          </a:p>
          <a:p>
            <a:endParaRPr lang="fr-FR" dirty="0"/>
          </a:p>
          <a:p>
            <a:r>
              <a:rPr lang="fr-FR" dirty="0"/>
              <a:t>Envoi de documents sur </a:t>
            </a:r>
            <a:r>
              <a:rPr lang="fr-FR" dirty="0" err="1">
                <a:solidFill>
                  <a:srgbClr val="C00000"/>
                </a:solidFill>
              </a:rPr>
              <a:t>dépotdoc</a:t>
            </a:r>
            <a:r>
              <a:rPr lang="fr-FR" dirty="0"/>
              <a:t>: </a:t>
            </a:r>
          </a:p>
          <a:p>
            <a:r>
              <a:rPr lang="fr-FR" dirty="0"/>
              <a:t>https://cpam25.depotdoc.fr/</a:t>
            </a:r>
          </a:p>
        </p:txBody>
      </p:sp>
      <p:pic>
        <p:nvPicPr>
          <p:cNvPr id="10" name="Image 9" descr="Une image contenant symbole, clipart, Graphique, cercle&#10;&#10;Le contenu généré par l’IA peut être incorrect.">
            <a:extLst>
              <a:ext uri="{FF2B5EF4-FFF2-40B4-BE49-F238E27FC236}">
                <a16:creationId xmlns:a16="http://schemas.microsoft.com/office/drawing/2014/main" id="{1FE5FAE6-FFB7-C9E9-0EF9-E9C16DD43D89}"/>
              </a:ext>
            </a:extLst>
          </p:cNvPr>
          <p:cNvPicPr>
            <a:picLocks noChangeAspect="1"/>
          </p:cNvPicPr>
          <p:nvPr/>
        </p:nvPicPr>
        <p:blipFill>
          <a:blip r:embed="rId3"/>
          <a:stretch>
            <a:fillRect/>
          </a:stretch>
        </p:blipFill>
        <p:spPr>
          <a:xfrm>
            <a:off x="1306113" y="2930806"/>
            <a:ext cx="901715" cy="901715"/>
          </a:xfrm>
          <a:prstGeom prst="rect">
            <a:avLst/>
          </a:prstGeom>
        </p:spPr>
      </p:pic>
      <p:sp>
        <p:nvSpPr>
          <p:cNvPr id="13" name="Bulle narrative : rectangle à coins arrondis 12">
            <a:extLst>
              <a:ext uri="{FF2B5EF4-FFF2-40B4-BE49-F238E27FC236}">
                <a16:creationId xmlns:a16="http://schemas.microsoft.com/office/drawing/2014/main" id="{0B3D6568-8DCA-6784-A07B-80FE1ED51AB6}"/>
              </a:ext>
            </a:extLst>
          </p:cNvPr>
          <p:cNvSpPr/>
          <p:nvPr/>
        </p:nvSpPr>
        <p:spPr>
          <a:xfrm>
            <a:off x="2529253" y="3006673"/>
            <a:ext cx="1833551" cy="825848"/>
          </a:xfrm>
          <a:prstGeom prst="wedgeRoundRectCallout">
            <a:avLst>
              <a:gd name="adj1" fmla="val -65713"/>
              <a:gd name="adj2" fmla="val -5771"/>
              <a:gd name="adj3" fmla="val 16667"/>
            </a:avLst>
          </a:prstGeom>
          <a:solidFill>
            <a:schemeClr val="tx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t>Je suis à l’aise avec le numérique.</a:t>
            </a:r>
          </a:p>
        </p:txBody>
      </p:sp>
      <p:sp>
        <p:nvSpPr>
          <p:cNvPr id="5" name="ZoneTexte 4">
            <a:extLst>
              <a:ext uri="{FF2B5EF4-FFF2-40B4-BE49-F238E27FC236}">
                <a16:creationId xmlns:a16="http://schemas.microsoft.com/office/drawing/2014/main" id="{F0772639-3529-D021-5AE6-5F6D9255265C}"/>
              </a:ext>
            </a:extLst>
          </p:cNvPr>
          <p:cNvSpPr txBox="1"/>
          <p:nvPr/>
        </p:nvSpPr>
        <p:spPr>
          <a:xfrm>
            <a:off x="2839980" y="1520790"/>
            <a:ext cx="6512040" cy="646331"/>
          </a:xfrm>
          <a:prstGeom prst="rect">
            <a:avLst/>
          </a:prstGeom>
          <a:solidFill>
            <a:srgbClr val="DE7D64"/>
          </a:solidFill>
        </p:spPr>
        <p:txBody>
          <a:bodyPr wrap="square" rtlCol="0">
            <a:spAutoFit/>
          </a:bodyPr>
          <a:lstStyle/>
          <a:p>
            <a:r>
              <a:rPr lang="fr-FR" b="1" dirty="0">
                <a:solidFill>
                  <a:schemeClr val="bg1"/>
                </a:solidFill>
              </a:rPr>
              <a:t>J’ai des difficultés d’accès aux droits et aux soins, je suis accompagné(e) par un partenaire </a:t>
            </a:r>
            <a:r>
              <a:rPr lang="fr-FR" b="1" u="sng" dirty="0">
                <a:solidFill>
                  <a:schemeClr val="bg1"/>
                </a:solidFill>
              </a:rPr>
              <a:t>non conventionné </a:t>
            </a:r>
            <a:r>
              <a:rPr lang="fr-FR" b="1" dirty="0">
                <a:solidFill>
                  <a:schemeClr val="bg1"/>
                </a:solidFill>
              </a:rPr>
              <a:t>et …</a:t>
            </a:r>
          </a:p>
        </p:txBody>
      </p:sp>
      <p:pic>
        <p:nvPicPr>
          <p:cNvPr id="16" name="Image 15" descr="Une image contenant symbole, clipart, Graphique, cercle&#10;&#10;Le contenu généré par l’IA peut être incorrect.">
            <a:extLst>
              <a:ext uri="{FF2B5EF4-FFF2-40B4-BE49-F238E27FC236}">
                <a16:creationId xmlns:a16="http://schemas.microsoft.com/office/drawing/2014/main" id="{2D8994C2-D950-327C-56E9-E6F244A391CC}"/>
              </a:ext>
            </a:extLst>
          </p:cNvPr>
          <p:cNvPicPr>
            <a:picLocks noChangeAspect="1"/>
          </p:cNvPicPr>
          <p:nvPr/>
        </p:nvPicPr>
        <p:blipFill>
          <a:blip r:embed="rId3"/>
          <a:stretch>
            <a:fillRect/>
          </a:stretch>
        </p:blipFill>
        <p:spPr>
          <a:xfrm>
            <a:off x="7551176" y="2930805"/>
            <a:ext cx="901715" cy="901715"/>
          </a:xfrm>
          <a:prstGeom prst="rect">
            <a:avLst/>
          </a:prstGeom>
        </p:spPr>
      </p:pic>
      <p:sp>
        <p:nvSpPr>
          <p:cNvPr id="17" name="Bulle narrative : rectangle à coins arrondis 16">
            <a:extLst>
              <a:ext uri="{FF2B5EF4-FFF2-40B4-BE49-F238E27FC236}">
                <a16:creationId xmlns:a16="http://schemas.microsoft.com/office/drawing/2014/main" id="{8367DD8D-EC6B-CD63-4C31-5D02CCE36051}"/>
              </a:ext>
            </a:extLst>
          </p:cNvPr>
          <p:cNvSpPr/>
          <p:nvPr/>
        </p:nvSpPr>
        <p:spPr>
          <a:xfrm>
            <a:off x="9052336" y="3031731"/>
            <a:ext cx="1833551" cy="825848"/>
          </a:xfrm>
          <a:prstGeom prst="wedgeRoundRectCallout">
            <a:avLst>
              <a:gd name="adj1" fmla="val -76290"/>
              <a:gd name="adj2" fmla="val -8443"/>
              <a:gd name="adj3" fmla="val 16667"/>
            </a:avLst>
          </a:prstGeom>
          <a:solidFill>
            <a:schemeClr val="tx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t>J’ai des difficultés avec le numérique.</a:t>
            </a:r>
          </a:p>
        </p:txBody>
      </p:sp>
      <p:sp>
        <p:nvSpPr>
          <p:cNvPr id="19" name="ZoneTexte 18">
            <a:extLst>
              <a:ext uri="{FF2B5EF4-FFF2-40B4-BE49-F238E27FC236}">
                <a16:creationId xmlns:a16="http://schemas.microsoft.com/office/drawing/2014/main" id="{9CEC0618-D62C-0A26-6E57-4E57DD704A1B}"/>
              </a:ext>
            </a:extLst>
          </p:cNvPr>
          <p:cNvSpPr txBox="1"/>
          <p:nvPr/>
        </p:nvSpPr>
        <p:spPr>
          <a:xfrm>
            <a:off x="8002034" y="4302510"/>
            <a:ext cx="3845026" cy="1231106"/>
          </a:xfrm>
          <a:prstGeom prst="rect">
            <a:avLst/>
          </a:prstGeom>
          <a:noFill/>
        </p:spPr>
        <p:txBody>
          <a:bodyPr wrap="square">
            <a:spAutoFit/>
          </a:bodyPr>
          <a:lstStyle/>
          <a:p>
            <a:pPr>
              <a:spcBef>
                <a:spcPts val="600"/>
              </a:spcBef>
              <a:spcAft>
                <a:spcPts val="600"/>
              </a:spcAft>
            </a:pPr>
            <a:r>
              <a:rPr lang="fr-FR" dirty="0"/>
              <a:t>Orientation en RDV téléphonique </a:t>
            </a:r>
          </a:p>
          <a:p>
            <a:pPr>
              <a:spcBef>
                <a:spcPts val="600"/>
              </a:spcBef>
              <a:spcAft>
                <a:spcPts val="600"/>
              </a:spcAft>
            </a:pPr>
            <a:endParaRPr lang="fr-FR" dirty="0"/>
          </a:p>
          <a:p>
            <a:pPr>
              <a:spcBef>
                <a:spcPts val="600"/>
              </a:spcBef>
              <a:spcAft>
                <a:spcPts val="600"/>
              </a:spcAft>
            </a:pPr>
            <a:r>
              <a:rPr lang="fr-FR" dirty="0"/>
              <a:t>Se rendre dans un France Services.</a:t>
            </a:r>
          </a:p>
        </p:txBody>
      </p:sp>
      <p:pic>
        <p:nvPicPr>
          <p:cNvPr id="2" name="Image 1" descr="Une image contenant capture d’écran, cercle, Bleu électrique, Graphique&#10;&#10;Le contenu généré par l’IA peut être incorrect.">
            <a:extLst>
              <a:ext uri="{FF2B5EF4-FFF2-40B4-BE49-F238E27FC236}">
                <a16:creationId xmlns:a16="http://schemas.microsoft.com/office/drawing/2014/main" id="{4A588C6A-6C07-7DA9-A196-EB8F071F1494}"/>
              </a:ext>
            </a:extLst>
          </p:cNvPr>
          <p:cNvPicPr>
            <a:picLocks noChangeAspect="1"/>
          </p:cNvPicPr>
          <p:nvPr/>
        </p:nvPicPr>
        <p:blipFill>
          <a:blip r:embed="rId4"/>
          <a:stretch>
            <a:fillRect/>
          </a:stretch>
        </p:blipFill>
        <p:spPr>
          <a:xfrm>
            <a:off x="662558" y="4146747"/>
            <a:ext cx="483575" cy="483575"/>
          </a:xfrm>
          <a:prstGeom prst="rect">
            <a:avLst/>
          </a:prstGeom>
        </p:spPr>
      </p:pic>
      <p:pic>
        <p:nvPicPr>
          <p:cNvPr id="9" name="Image 8" descr="Une image contenant cercle, symbole, Graphique, logo&#10;&#10;Le contenu généré par l’IA peut être incorrect.">
            <a:extLst>
              <a:ext uri="{FF2B5EF4-FFF2-40B4-BE49-F238E27FC236}">
                <a16:creationId xmlns:a16="http://schemas.microsoft.com/office/drawing/2014/main" id="{0CB94E74-3522-0183-BA1D-7B9FDAB3AD5D}"/>
              </a:ext>
            </a:extLst>
          </p:cNvPr>
          <p:cNvPicPr>
            <a:picLocks noChangeAspect="1"/>
          </p:cNvPicPr>
          <p:nvPr/>
        </p:nvPicPr>
        <p:blipFill>
          <a:blip r:embed="rId5"/>
          <a:stretch>
            <a:fillRect/>
          </a:stretch>
        </p:blipFill>
        <p:spPr>
          <a:xfrm>
            <a:off x="671705" y="4802696"/>
            <a:ext cx="483575" cy="483575"/>
          </a:xfrm>
          <a:prstGeom prst="rect">
            <a:avLst/>
          </a:prstGeom>
        </p:spPr>
      </p:pic>
      <p:pic>
        <p:nvPicPr>
          <p:cNvPr id="12" name="Image 11" descr="Une image contenant symbole, cercle, capture d’écran, Graphique&#10;&#10;Le contenu généré par l’IA peut être incorrect.">
            <a:extLst>
              <a:ext uri="{FF2B5EF4-FFF2-40B4-BE49-F238E27FC236}">
                <a16:creationId xmlns:a16="http://schemas.microsoft.com/office/drawing/2014/main" id="{8DCBF6C3-9D8E-9667-E4AF-DECDB413DC42}"/>
              </a:ext>
            </a:extLst>
          </p:cNvPr>
          <p:cNvPicPr>
            <a:picLocks noChangeAspect="1"/>
          </p:cNvPicPr>
          <p:nvPr/>
        </p:nvPicPr>
        <p:blipFill>
          <a:blip r:embed="rId6"/>
          <a:stretch>
            <a:fillRect/>
          </a:stretch>
        </p:blipFill>
        <p:spPr>
          <a:xfrm>
            <a:off x="688064" y="5416984"/>
            <a:ext cx="450858" cy="450858"/>
          </a:xfrm>
          <a:prstGeom prst="rect">
            <a:avLst/>
          </a:prstGeom>
        </p:spPr>
      </p:pic>
      <p:pic>
        <p:nvPicPr>
          <p:cNvPr id="14" name="Image 13" descr="Une image contenant cercle, Graphique, conception&#10;&#10;Le contenu généré par l’IA peut être incorrect.">
            <a:extLst>
              <a:ext uri="{FF2B5EF4-FFF2-40B4-BE49-F238E27FC236}">
                <a16:creationId xmlns:a16="http://schemas.microsoft.com/office/drawing/2014/main" id="{673EF506-FD10-A849-8AF0-5F54865262A6}"/>
              </a:ext>
            </a:extLst>
          </p:cNvPr>
          <p:cNvPicPr>
            <a:picLocks noChangeAspect="1"/>
          </p:cNvPicPr>
          <p:nvPr/>
        </p:nvPicPr>
        <p:blipFill>
          <a:blip r:embed="rId7"/>
          <a:stretch>
            <a:fillRect/>
          </a:stretch>
        </p:blipFill>
        <p:spPr>
          <a:xfrm>
            <a:off x="7413413" y="4225107"/>
            <a:ext cx="502497" cy="502497"/>
          </a:xfrm>
          <a:prstGeom prst="rect">
            <a:avLst/>
          </a:prstGeom>
        </p:spPr>
      </p:pic>
      <p:pic>
        <p:nvPicPr>
          <p:cNvPr id="15" name="Image 14" descr="Une image contenant symbole, cercle, Graphique, logo&#10;&#10;Le contenu généré par l’IA peut être incorrect.">
            <a:extLst>
              <a:ext uri="{FF2B5EF4-FFF2-40B4-BE49-F238E27FC236}">
                <a16:creationId xmlns:a16="http://schemas.microsoft.com/office/drawing/2014/main" id="{0E545A07-C0CB-69AB-8ED6-5A54951B5AA7}"/>
              </a:ext>
            </a:extLst>
          </p:cNvPr>
          <p:cNvPicPr>
            <a:picLocks noChangeAspect="1"/>
          </p:cNvPicPr>
          <p:nvPr/>
        </p:nvPicPr>
        <p:blipFill>
          <a:blip r:embed="rId8"/>
          <a:stretch>
            <a:fillRect/>
          </a:stretch>
        </p:blipFill>
        <p:spPr>
          <a:xfrm>
            <a:off x="7383134" y="5055682"/>
            <a:ext cx="563056" cy="563056"/>
          </a:xfrm>
          <a:prstGeom prst="rect">
            <a:avLst/>
          </a:prstGeom>
        </p:spPr>
      </p:pic>
      <p:cxnSp>
        <p:nvCxnSpPr>
          <p:cNvPr id="20" name="Connecteur droit 19">
            <a:extLst>
              <a:ext uri="{FF2B5EF4-FFF2-40B4-BE49-F238E27FC236}">
                <a16:creationId xmlns:a16="http://schemas.microsoft.com/office/drawing/2014/main" id="{F4C313BC-2A6F-76D6-8134-DE6C4E99B05B}"/>
              </a:ext>
            </a:extLst>
          </p:cNvPr>
          <p:cNvCxnSpPr/>
          <p:nvPr/>
        </p:nvCxnSpPr>
        <p:spPr>
          <a:xfrm>
            <a:off x="6010507" y="2798956"/>
            <a:ext cx="0" cy="3430691"/>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53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32</a:t>
            </a:fld>
            <a:endParaRPr lang="fr-FR" dirty="0"/>
          </a:p>
        </p:txBody>
      </p:sp>
      <p:sp>
        <p:nvSpPr>
          <p:cNvPr id="4" name="Titre 6">
            <a:extLst>
              <a:ext uri="{FF2B5EF4-FFF2-40B4-BE49-F238E27FC236}">
                <a16:creationId xmlns:a16="http://schemas.microsoft.com/office/drawing/2014/main" id="{872730D1-779E-23AF-1528-196AE8F88026}"/>
              </a:ext>
            </a:extLst>
          </p:cNvPr>
          <p:cNvSpPr txBox="1">
            <a:spLocks/>
          </p:cNvSpPr>
          <p:nvPr/>
        </p:nvSpPr>
        <p:spPr>
          <a:xfrm>
            <a:off x="498660" y="494778"/>
            <a:ext cx="11196000" cy="94061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sz="2400"/>
              <a:t>Le service social de l’assurance maladie</a:t>
            </a:r>
            <a:br>
              <a:rPr lang="fr-FR" sz="2400"/>
            </a:br>
            <a:r>
              <a:rPr lang="fr-FR" sz="2400"/>
              <a:t>  </a:t>
            </a:r>
            <a:br>
              <a:rPr lang="fr-FR" sz="2400"/>
            </a:br>
            <a:endParaRPr lang="fr-FR" dirty="0"/>
          </a:p>
        </p:txBody>
      </p:sp>
      <p:sp>
        <p:nvSpPr>
          <p:cNvPr id="6" name="Titre 6">
            <a:extLst>
              <a:ext uri="{FF2B5EF4-FFF2-40B4-BE49-F238E27FC236}">
                <a16:creationId xmlns:a16="http://schemas.microsoft.com/office/drawing/2014/main" id="{A9A0813A-B143-04F6-43B5-B4C2B5DF1F51}"/>
              </a:ext>
            </a:extLst>
          </p:cNvPr>
          <p:cNvSpPr txBox="1">
            <a:spLocks/>
          </p:cNvSpPr>
          <p:nvPr/>
        </p:nvSpPr>
        <p:spPr>
          <a:xfrm>
            <a:off x="651060" y="647178"/>
            <a:ext cx="11196000" cy="94061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sz="2400"/>
              <a:t>Le service social de l’assurance maladie</a:t>
            </a:r>
            <a:br>
              <a:rPr lang="fr-FR" sz="2400"/>
            </a:br>
            <a:r>
              <a:rPr lang="fr-FR" sz="2400"/>
              <a:t>  </a:t>
            </a:r>
            <a:br>
              <a:rPr lang="fr-FR" sz="2400"/>
            </a:br>
            <a:endParaRPr lang="fr-FR" dirty="0"/>
          </a:p>
        </p:txBody>
      </p:sp>
      <p:sp>
        <p:nvSpPr>
          <p:cNvPr id="8" name="Titre 6">
            <a:extLst>
              <a:ext uri="{FF2B5EF4-FFF2-40B4-BE49-F238E27FC236}">
                <a16:creationId xmlns:a16="http://schemas.microsoft.com/office/drawing/2014/main" id="{65EE4240-1569-628A-4B0D-21D143896447}"/>
              </a:ext>
            </a:extLst>
          </p:cNvPr>
          <p:cNvSpPr txBox="1">
            <a:spLocks/>
          </p:cNvSpPr>
          <p:nvPr/>
        </p:nvSpPr>
        <p:spPr>
          <a:xfrm>
            <a:off x="498660" y="494779"/>
            <a:ext cx="11196000" cy="826362"/>
          </a:xfrm>
          <a:prstGeom prst="rect">
            <a:avLst/>
          </a:prstGeom>
          <a:solidFill>
            <a:schemeClr val="tx1"/>
          </a:solidFill>
          <a:ln w="3175">
            <a:noFill/>
          </a:ln>
        </p:spPr>
        <p:txBody>
          <a:bodyPr vert="horz" lIns="864000" tIns="72000" rIns="72000" bIns="72000" rtlCol="0" anchor="ctr">
            <a:normAutofit fontScale="90000" lnSpcReduction="2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br>
              <a:rPr lang="fr-FR" dirty="0"/>
            </a:br>
            <a:r>
              <a:rPr lang="fr-FR" dirty="0"/>
              <a:t>ACCOMPAGNEMENT DU PUBLIC FRAGILE PAR LES PARTENAIRES</a:t>
            </a:r>
            <a:br>
              <a:rPr lang="fr-FR" dirty="0"/>
            </a:br>
            <a:endParaRPr lang="fr-FR" dirty="0"/>
          </a:p>
        </p:txBody>
      </p:sp>
      <p:sp>
        <p:nvSpPr>
          <p:cNvPr id="7" name="ZoneTexte 6">
            <a:extLst>
              <a:ext uri="{FF2B5EF4-FFF2-40B4-BE49-F238E27FC236}">
                <a16:creationId xmlns:a16="http://schemas.microsoft.com/office/drawing/2014/main" id="{A2ED0AEA-204C-BAB9-1D50-321CC5A53781}"/>
              </a:ext>
            </a:extLst>
          </p:cNvPr>
          <p:cNvSpPr txBox="1"/>
          <p:nvPr/>
        </p:nvSpPr>
        <p:spPr>
          <a:xfrm>
            <a:off x="836194" y="4593291"/>
            <a:ext cx="3845026" cy="1200329"/>
          </a:xfrm>
          <a:prstGeom prst="rect">
            <a:avLst/>
          </a:prstGeom>
          <a:noFill/>
        </p:spPr>
        <p:txBody>
          <a:bodyPr wrap="square" rtlCol="0">
            <a:spAutoFit/>
          </a:bodyPr>
          <a:lstStyle/>
          <a:p>
            <a:r>
              <a:rPr lang="fr-FR" dirty="0"/>
              <a:t>Accompagnement au compte </a:t>
            </a:r>
            <a:r>
              <a:rPr lang="fr-FR" dirty="0" err="1"/>
              <a:t>ameli</a:t>
            </a:r>
            <a:r>
              <a:rPr lang="fr-FR" dirty="0"/>
              <a:t>.</a:t>
            </a:r>
          </a:p>
          <a:p>
            <a:r>
              <a:rPr lang="fr-FR" dirty="0"/>
              <a:t>Envoi d’un mail.</a:t>
            </a:r>
          </a:p>
          <a:p>
            <a:r>
              <a:rPr lang="fr-FR" dirty="0"/>
              <a:t>Envoi de documents sur </a:t>
            </a:r>
            <a:r>
              <a:rPr lang="fr-FR" dirty="0" err="1"/>
              <a:t>dépotdoc</a:t>
            </a:r>
            <a:r>
              <a:rPr lang="fr-FR" dirty="0"/>
              <a:t>: </a:t>
            </a:r>
          </a:p>
          <a:p>
            <a:r>
              <a:rPr lang="fr-FR" dirty="0"/>
              <a:t>https://cpam25.depotdoc.fr/</a:t>
            </a:r>
          </a:p>
        </p:txBody>
      </p:sp>
      <p:pic>
        <p:nvPicPr>
          <p:cNvPr id="10" name="Image 9" descr="Une image contenant symbole, clipart, Graphique, cercle&#10;&#10;Le contenu généré par l’IA peut être incorrect.">
            <a:extLst>
              <a:ext uri="{FF2B5EF4-FFF2-40B4-BE49-F238E27FC236}">
                <a16:creationId xmlns:a16="http://schemas.microsoft.com/office/drawing/2014/main" id="{1FE5FAE6-FFB7-C9E9-0EF9-E9C16DD43D89}"/>
              </a:ext>
            </a:extLst>
          </p:cNvPr>
          <p:cNvPicPr>
            <a:picLocks noChangeAspect="1"/>
          </p:cNvPicPr>
          <p:nvPr/>
        </p:nvPicPr>
        <p:blipFill>
          <a:blip r:embed="rId3"/>
          <a:stretch>
            <a:fillRect/>
          </a:stretch>
        </p:blipFill>
        <p:spPr>
          <a:xfrm>
            <a:off x="1087702" y="3407047"/>
            <a:ext cx="901715" cy="901715"/>
          </a:xfrm>
          <a:prstGeom prst="rect">
            <a:avLst/>
          </a:prstGeom>
        </p:spPr>
      </p:pic>
      <p:sp>
        <p:nvSpPr>
          <p:cNvPr id="13" name="Bulle narrative : rectangle à coins arrondis 12">
            <a:extLst>
              <a:ext uri="{FF2B5EF4-FFF2-40B4-BE49-F238E27FC236}">
                <a16:creationId xmlns:a16="http://schemas.microsoft.com/office/drawing/2014/main" id="{0B3D6568-8DCA-6784-A07B-80FE1ED51AB6}"/>
              </a:ext>
            </a:extLst>
          </p:cNvPr>
          <p:cNvSpPr/>
          <p:nvPr/>
        </p:nvSpPr>
        <p:spPr>
          <a:xfrm>
            <a:off x="2585009" y="3319960"/>
            <a:ext cx="1833551" cy="825848"/>
          </a:xfrm>
          <a:prstGeom prst="wedgeRoundRectCallout">
            <a:avLst>
              <a:gd name="adj1" fmla="val -63280"/>
              <a:gd name="adj2" fmla="val 36087"/>
              <a:gd name="adj3" fmla="val 16667"/>
            </a:avLst>
          </a:prstGeom>
          <a:solidFill>
            <a:schemeClr val="tx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t>Je suis à l’aise avec le numérique.</a:t>
            </a:r>
          </a:p>
        </p:txBody>
      </p:sp>
      <p:sp>
        <p:nvSpPr>
          <p:cNvPr id="5" name="ZoneTexte 4">
            <a:extLst>
              <a:ext uri="{FF2B5EF4-FFF2-40B4-BE49-F238E27FC236}">
                <a16:creationId xmlns:a16="http://schemas.microsoft.com/office/drawing/2014/main" id="{F0772639-3529-D021-5AE6-5F6D9255265C}"/>
              </a:ext>
            </a:extLst>
          </p:cNvPr>
          <p:cNvSpPr txBox="1"/>
          <p:nvPr/>
        </p:nvSpPr>
        <p:spPr>
          <a:xfrm>
            <a:off x="2758707" y="1789024"/>
            <a:ext cx="6512040" cy="646331"/>
          </a:xfrm>
          <a:prstGeom prst="rect">
            <a:avLst/>
          </a:prstGeom>
          <a:solidFill>
            <a:srgbClr val="DE7D64"/>
          </a:solidFill>
        </p:spPr>
        <p:txBody>
          <a:bodyPr wrap="square" rtlCol="0">
            <a:spAutoFit/>
          </a:bodyPr>
          <a:lstStyle/>
          <a:p>
            <a:r>
              <a:rPr lang="fr-FR" b="1" dirty="0">
                <a:solidFill>
                  <a:schemeClr val="bg1"/>
                </a:solidFill>
              </a:rPr>
              <a:t>J’ai des difficultés d’accès aux droits et aux soins, je suis accompagné(e) par un partenaire </a:t>
            </a:r>
            <a:r>
              <a:rPr lang="fr-FR" b="1" u="sng" dirty="0">
                <a:solidFill>
                  <a:schemeClr val="bg1"/>
                </a:solidFill>
              </a:rPr>
              <a:t>conventionné</a:t>
            </a:r>
            <a:r>
              <a:rPr lang="fr-FR" b="1" dirty="0">
                <a:solidFill>
                  <a:schemeClr val="bg1"/>
                </a:solidFill>
              </a:rPr>
              <a:t> et …</a:t>
            </a:r>
          </a:p>
        </p:txBody>
      </p:sp>
      <p:pic>
        <p:nvPicPr>
          <p:cNvPr id="16" name="Image 15" descr="Une image contenant symbole, clipart, Graphique, cercle&#10;&#10;Le contenu généré par l’IA peut être incorrect.">
            <a:extLst>
              <a:ext uri="{FF2B5EF4-FFF2-40B4-BE49-F238E27FC236}">
                <a16:creationId xmlns:a16="http://schemas.microsoft.com/office/drawing/2014/main" id="{2D8994C2-D950-327C-56E9-E6F244A391CC}"/>
              </a:ext>
            </a:extLst>
          </p:cNvPr>
          <p:cNvPicPr>
            <a:picLocks noChangeAspect="1"/>
          </p:cNvPicPr>
          <p:nvPr/>
        </p:nvPicPr>
        <p:blipFill>
          <a:blip r:embed="rId3"/>
          <a:stretch>
            <a:fillRect/>
          </a:stretch>
        </p:blipFill>
        <p:spPr>
          <a:xfrm>
            <a:off x="7538592" y="3364177"/>
            <a:ext cx="901715" cy="901715"/>
          </a:xfrm>
          <a:prstGeom prst="rect">
            <a:avLst/>
          </a:prstGeom>
        </p:spPr>
      </p:pic>
      <p:sp>
        <p:nvSpPr>
          <p:cNvPr id="17" name="Bulle narrative : rectangle à coins arrondis 16">
            <a:extLst>
              <a:ext uri="{FF2B5EF4-FFF2-40B4-BE49-F238E27FC236}">
                <a16:creationId xmlns:a16="http://schemas.microsoft.com/office/drawing/2014/main" id="{8367DD8D-EC6B-CD63-4C31-5D02CCE36051}"/>
              </a:ext>
            </a:extLst>
          </p:cNvPr>
          <p:cNvSpPr/>
          <p:nvPr/>
        </p:nvSpPr>
        <p:spPr>
          <a:xfrm>
            <a:off x="9270747" y="3419597"/>
            <a:ext cx="1833551" cy="825848"/>
          </a:xfrm>
          <a:prstGeom prst="wedgeRoundRectCallout">
            <a:avLst>
              <a:gd name="adj1" fmla="val -76290"/>
              <a:gd name="adj2" fmla="val -8443"/>
              <a:gd name="adj3" fmla="val 16667"/>
            </a:avLst>
          </a:prstGeom>
          <a:solidFill>
            <a:schemeClr val="tx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t>J’ai des difficultés au numérique.</a:t>
            </a:r>
          </a:p>
        </p:txBody>
      </p:sp>
      <p:sp>
        <p:nvSpPr>
          <p:cNvPr id="19" name="ZoneTexte 18">
            <a:extLst>
              <a:ext uri="{FF2B5EF4-FFF2-40B4-BE49-F238E27FC236}">
                <a16:creationId xmlns:a16="http://schemas.microsoft.com/office/drawing/2014/main" id="{9CEC0618-D62C-0A26-6E57-4E57DD704A1B}"/>
              </a:ext>
            </a:extLst>
          </p:cNvPr>
          <p:cNvSpPr txBox="1"/>
          <p:nvPr/>
        </p:nvSpPr>
        <p:spPr>
          <a:xfrm>
            <a:off x="7538592" y="4593291"/>
            <a:ext cx="3845026" cy="1754326"/>
          </a:xfrm>
          <a:prstGeom prst="rect">
            <a:avLst/>
          </a:prstGeom>
          <a:noFill/>
        </p:spPr>
        <p:txBody>
          <a:bodyPr wrap="square">
            <a:spAutoFit/>
          </a:bodyPr>
          <a:lstStyle/>
          <a:p>
            <a:r>
              <a:rPr lang="fr-FR" dirty="0"/>
              <a:t>Envoi de la demande depuis </a:t>
            </a:r>
            <a:r>
              <a:rPr lang="fr-FR" b="1" dirty="0"/>
              <a:t>l’Espace partenaires.</a:t>
            </a:r>
          </a:p>
          <a:p>
            <a:endParaRPr lang="fr-FR" dirty="0"/>
          </a:p>
          <a:p>
            <a:r>
              <a:rPr lang="fr-FR" dirty="0"/>
              <a:t>Ou à l’adresse mail partenaires pour les situations hors espace partenaires.   </a:t>
            </a:r>
          </a:p>
        </p:txBody>
      </p:sp>
    </p:spTree>
    <p:extLst>
      <p:ext uri="{BB962C8B-B14F-4D97-AF65-F5344CB8AC3E}">
        <p14:creationId xmlns:p14="http://schemas.microsoft.com/office/powerpoint/2010/main" val="2303393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81CEA45-05D4-CB4E-BEA0-1DC13266B54B}"/>
              </a:ext>
            </a:extLst>
          </p:cNvPr>
          <p:cNvSpPr>
            <a:spLocks noGrp="1"/>
          </p:cNvSpPr>
          <p:nvPr>
            <p:ph type="body" sz="quarter" idx="27"/>
          </p:nvPr>
        </p:nvSpPr>
        <p:spPr>
          <a:solidFill>
            <a:schemeClr val="tx2"/>
          </a:solidFill>
        </p:spPr>
        <p:txBody>
          <a:bodyPr/>
          <a:lstStyle/>
          <a:p>
            <a:endParaRPr lang="fr-FR" dirty="0"/>
          </a:p>
        </p:txBody>
      </p:sp>
      <p:sp>
        <p:nvSpPr>
          <p:cNvPr id="2" name="Espace réservé du texte 1">
            <a:extLst>
              <a:ext uri="{FF2B5EF4-FFF2-40B4-BE49-F238E27FC236}">
                <a16:creationId xmlns:a16="http://schemas.microsoft.com/office/drawing/2014/main" id="{6A84EA64-0F84-0941-B3B0-25EA8189BB6C}"/>
              </a:ext>
            </a:extLst>
          </p:cNvPr>
          <p:cNvSpPr>
            <a:spLocks noGrp="1"/>
          </p:cNvSpPr>
          <p:nvPr>
            <p:ph type="body" idx="1"/>
          </p:nvPr>
        </p:nvSpPr>
        <p:spPr/>
        <p:txBody>
          <a:bodyPr>
            <a:normAutofit fontScale="92500" lnSpcReduction="20000"/>
          </a:bodyPr>
          <a:lstStyle/>
          <a:p>
            <a:r>
              <a:rPr lang="fr-FR" dirty="0"/>
              <a:t>05</a:t>
            </a:r>
          </a:p>
        </p:txBody>
      </p:sp>
      <p:sp>
        <p:nvSpPr>
          <p:cNvPr id="5" name="Espace réservé du texte 4">
            <a:extLst>
              <a:ext uri="{FF2B5EF4-FFF2-40B4-BE49-F238E27FC236}">
                <a16:creationId xmlns:a16="http://schemas.microsoft.com/office/drawing/2014/main" id="{65483834-EFCD-8F42-A0D9-DA01BF0B5530}"/>
              </a:ext>
            </a:extLst>
          </p:cNvPr>
          <p:cNvSpPr>
            <a:spLocks noGrp="1"/>
          </p:cNvSpPr>
          <p:nvPr>
            <p:ph type="body" sz="quarter" idx="3"/>
          </p:nvPr>
        </p:nvSpPr>
        <p:spPr>
          <a:xfrm>
            <a:off x="1538558" y="3000049"/>
            <a:ext cx="9746100" cy="1692000"/>
          </a:xfrm>
        </p:spPr>
        <p:txBody>
          <a:bodyPr/>
          <a:lstStyle/>
          <a:p>
            <a:r>
              <a:rPr lang="fr-FR" sz="4000" dirty="0"/>
              <a:t>LA C2S PARTICIPATIVE</a:t>
            </a:r>
          </a:p>
          <a:p>
            <a:endParaRPr lang="fr-FR" sz="4000" dirty="0"/>
          </a:p>
        </p:txBody>
      </p:sp>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33</a:t>
            </a:fld>
            <a:endParaRPr lang="fr-FR" dirty="0"/>
          </a:p>
        </p:txBody>
      </p:sp>
      <p:sp>
        <p:nvSpPr>
          <p:cNvPr id="11" name="Espace réservé du texte 10">
            <a:extLst>
              <a:ext uri="{FF2B5EF4-FFF2-40B4-BE49-F238E27FC236}">
                <a16:creationId xmlns:a16="http://schemas.microsoft.com/office/drawing/2014/main" id="{25D04570-7BD5-D644-B245-27D149BA5770}"/>
              </a:ext>
            </a:extLst>
          </p:cNvPr>
          <p:cNvSpPr>
            <a:spLocks noGrp="1"/>
          </p:cNvSpPr>
          <p:nvPr>
            <p:ph type="body" sz="quarter" idx="28"/>
          </p:nvPr>
        </p:nvSpPr>
        <p:spPr>
          <a:xfrm>
            <a:off x="1358120" y="1989001"/>
            <a:ext cx="45719" cy="2703047"/>
          </a:xfrm>
        </p:spPr>
        <p:txBody>
          <a:bodyPr/>
          <a:lstStyle/>
          <a:p>
            <a:endParaRPr lang="fr-FR" dirty="0"/>
          </a:p>
        </p:txBody>
      </p:sp>
    </p:spTree>
    <p:extLst>
      <p:ext uri="{BB962C8B-B14F-4D97-AF65-F5344CB8AC3E}">
        <p14:creationId xmlns:p14="http://schemas.microsoft.com/office/powerpoint/2010/main" val="3649383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34</a:t>
            </a:fld>
            <a:endParaRPr lang="fr-FR" dirty="0"/>
          </a:p>
        </p:txBody>
      </p:sp>
      <p:sp>
        <p:nvSpPr>
          <p:cNvPr id="7" name="Titre 6"/>
          <p:cNvSpPr txBox="1">
            <a:spLocks/>
          </p:cNvSpPr>
          <p:nvPr/>
        </p:nvSpPr>
        <p:spPr>
          <a:xfrm>
            <a:off x="803460" y="799578"/>
            <a:ext cx="11196000" cy="940617"/>
          </a:xfrm>
          <a:prstGeom prst="rect">
            <a:avLst/>
          </a:prstGeom>
          <a:solidFill>
            <a:srgbClr val="007FAD"/>
          </a:solidFill>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endParaRPr lang="fr-FR" sz="2400" dirty="0">
              <a:latin typeface="+mn-lt"/>
            </a:endParaRPr>
          </a:p>
          <a:p>
            <a:r>
              <a:rPr lang="fr-FR" sz="2400" dirty="0">
                <a:latin typeface="+mn-lt"/>
              </a:rPr>
              <a:t>      LA C2S PARTICIPATIVE</a:t>
            </a:r>
            <a:br>
              <a:rPr lang="fr-FR" sz="2400" dirty="0"/>
            </a:br>
            <a:r>
              <a:rPr lang="fr-FR" sz="2400" dirty="0"/>
              <a:t> </a:t>
            </a:r>
            <a:endParaRPr lang="fr-FR" dirty="0"/>
          </a:p>
        </p:txBody>
      </p:sp>
      <p:sp>
        <p:nvSpPr>
          <p:cNvPr id="10" name="ZoneTexte 9">
            <a:extLst>
              <a:ext uri="{FF2B5EF4-FFF2-40B4-BE49-F238E27FC236}">
                <a16:creationId xmlns:a16="http://schemas.microsoft.com/office/drawing/2014/main" id="{D438CE21-4874-68A7-079C-3F956DF00325}"/>
              </a:ext>
            </a:extLst>
          </p:cNvPr>
          <p:cNvSpPr txBox="1"/>
          <p:nvPr/>
        </p:nvSpPr>
        <p:spPr>
          <a:xfrm>
            <a:off x="651060" y="2256907"/>
            <a:ext cx="11196000" cy="3693319"/>
          </a:xfrm>
          <a:prstGeom prst="rect">
            <a:avLst/>
          </a:prstGeom>
          <a:noFill/>
        </p:spPr>
        <p:txBody>
          <a:bodyPr wrap="square" rtlCol="0">
            <a:spAutoFit/>
          </a:bodyPr>
          <a:lstStyle/>
          <a:p>
            <a:r>
              <a:rPr lang="fr-FR" sz="1800" b="0" i="0" u="none" strike="noStrike" baseline="0" dirty="0">
                <a:latin typeface="CIDFont+F1"/>
              </a:rPr>
              <a:t>Il est désormais possible de faire sa demande </a:t>
            </a:r>
            <a:r>
              <a:rPr lang="fr-FR" dirty="0">
                <a:latin typeface="CIDFont+F1"/>
              </a:rPr>
              <a:t>de C2S avec participation financière depuis le compte </a:t>
            </a:r>
            <a:r>
              <a:rPr lang="fr-FR" dirty="0" err="1">
                <a:latin typeface="CIDFont+F1"/>
              </a:rPr>
              <a:t>ameli</a:t>
            </a:r>
            <a:r>
              <a:rPr lang="fr-FR" dirty="0">
                <a:latin typeface="CIDFont+F1"/>
              </a:rPr>
              <a:t>.</a:t>
            </a:r>
          </a:p>
          <a:p>
            <a:endParaRPr lang="fr-FR" dirty="0">
              <a:latin typeface="CIDFont+F1"/>
            </a:endParaRPr>
          </a:p>
          <a:p>
            <a:pPr algn="l"/>
            <a:r>
              <a:rPr lang="fr-FR" sz="1800" b="0" i="0" u="none" strike="noStrike" baseline="0" dirty="0">
                <a:latin typeface="CIDFont+F1"/>
              </a:rPr>
              <a:t>L’assuré éligible* à la C2S participative peut alors signer en ligne le bulletin d’adhésion, ainsi qu’activer son mandat de prélèvement.</a:t>
            </a:r>
          </a:p>
          <a:p>
            <a:pPr algn="l"/>
            <a:endParaRPr lang="fr-FR" dirty="0">
              <a:latin typeface="CIDFont+F1"/>
            </a:endParaRPr>
          </a:p>
          <a:p>
            <a:pPr algn="l"/>
            <a:r>
              <a:rPr lang="fr-FR" sz="1800" b="0" i="0" u="none" strike="noStrike" baseline="0" dirty="0">
                <a:latin typeface="CIDFont+F1"/>
              </a:rPr>
              <a:t>Il reçoit une notification dans son compte </a:t>
            </a:r>
            <a:r>
              <a:rPr lang="fr-FR" sz="1800" b="0" i="0" u="none" strike="noStrike" baseline="0" dirty="0" err="1">
                <a:latin typeface="CIDFont+F1"/>
              </a:rPr>
              <a:t>ameli</a:t>
            </a:r>
            <a:r>
              <a:rPr lang="fr-FR" dirty="0">
                <a:latin typeface="CIDFont+F1"/>
              </a:rPr>
              <a:t>.</a:t>
            </a:r>
            <a:endParaRPr lang="fr-FR" sz="1800" b="0" i="0" u="none" strike="noStrike" baseline="0" dirty="0">
              <a:latin typeface="CIDFont+F1"/>
            </a:endParaRPr>
          </a:p>
          <a:p>
            <a:pPr algn="l"/>
            <a:r>
              <a:rPr lang="fr-FR" sz="1800" b="0" i="0" u="none" strike="noStrike" baseline="0" dirty="0">
                <a:latin typeface="CIDFont+F1"/>
              </a:rPr>
              <a:t>Le montant de sa participation est annoncé, ainsi que</a:t>
            </a:r>
          </a:p>
          <a:p>
            <a:pPr algn="l"/>
            <a:r>
              <a:rPr lang="fr-FR" sz="1800" b="0" i="0" u="none" strike="noStrike" baseline="0" dirty="0">
                <a:latin typeface="CIDFont+F1"/>
              </a:rPr>
              <a:t>la date limite de dépôt.</a:t>
            </a:r>
          </a:p>
          <a:p>
            <a:pPr algn="l"/>
            <a:r>
              <a:rPr lang="fr-FR" dirty="0">
                <a:latin typeface="CIDFont+F1"/>
              </a:rPr>
              <a:t>Après avoir validé, le bulletin d’adhésion s’affiche. </a:t>
            </a:r>
          </a:p>
          <a:p>
            <a:pPr algn="l"/>
            <a:r>
              <a:rPr lang="fr-FR" dirty="0">
                <a:latin typeface="CIDFont+F1"/>
              </a:rPr>
              <a:t>L’assuré a la possibilité de retirer un ou plusieurs </a:t>
            </a:r>
          </a:p>
          <a:p>
            <a:pPr algn="l"/>
            <a:r>
              <a:rPr lang="fr-FR" dirty="0">
                <a:latin typeface="CIDFont+F1"/>
              </a:rPr>
              <a:t>bénéficiaires.</a:t>
            </a:r>
          </a:p>
          <a:p>
            <a:pPr algn="l"/>
            <a:endParaRPr lang="fr-FR" dirty="0">
              <a:latin typeface="CIDFont+F1"/>
            </a:endParaRPr>
          </a:p>
          <a:p>
            <a:pPr algn="l"/>
            <a:endParaRPr lang="fr-FR" dirty="0">
              <a:latin typeface="CIDFont+F1"/>
            </a:endParaRPr>
          </a:p>
        </p:txBody>
      </p:sp>
      <p:sp>
        <p:nvSpPr>
          <p:cNvPr id="11" name="ZoneTexte 10">
            <a:extLst>
              <a:ext uri="{FF2B5EF4-FFF2-40B4-BE49-F238E27FC236}">
                <a16:creationId xmlns:a16="http://schemas.microsoft.com/office/drawing/2014/main" id="{5293CFCC-A9BB-D3E4-C02E-E69F842C996B}"/>
              </a:ext>
            </a:extLst>
          </p:cNvPr>
          <p:cNvSpPr txBox="1"/>
          <p:nvPr/>
        </p:nvSpPr>
        <p:spPr>
          <a:xfrm>
            <a:off x="1003852" y="6102626"/>
            <a:ext cx="7434470" cy="369332"/>
          </a:xfrm>
          <a:prstGeom prst="rect">
            <a:avLst/>
          </a:prstGeom>
          <a:noFill/>
        </p:spPr>
        <p:txBody>
          <a:bodyPr wrap="square" rtlCol="0">
            <a:spAutoFit/>
          </a:bodyPr>
          <a:lstStyle/>
          <a:p>
            <a:r>
              <a:rPr lang="fr-FR" dirty="0">
                <a:latin typeface="CIDFont+F1"/>
              </a:rPr>
              <a:t>*Les assurés sous tutelle ne sont pas éligibles.</a:t>
            </a:r>
          </a:p>
        </p:txBody>
      </p:sp>
      <p:pic>
        <p:nvPicPr>
          <p:cNvPr id="2" name="Image 1">
            <a:extLst>
              <a:ext uri="{FF2B5EF4-FFF2-40B4-BE49-F238E27FC236}">
                <a16:creationId xmlns:a16="http://schemas.microsoft.com/office/drawing/2014/main" id="{16F3C36F-E299-0CCA-A2B2-9C9475A929DD}"/>
              </a:ext>
            </a:extLst>
          </p:cNvPr>
          <p:cNvPicPr>
            <a:picLocks noChangeAspect="1"/>
          </p:cNvPicPr>
          <p:nvPr/>
        </p:nvPicPr>
        <p:blipFill>
          <a:blip r:embed="rId3"/>
          <a:stretch>
            <a:fillRect/>
          </a:stretch>
        </p:blipFill>
        <p:spPr>
          <a:xfrm>
            <a:off x="6360092" y="3354501"/>
            <a:ext cx="5659664" cy="2675096"/>
          </a:xfrm>
          <a:prstGeom prst="rect">
            <a:avLst/>
          </a:prstGeom>
        </p:spPr>
      </p:pic>
    </p:spTree>
    <p:extLst>
      <p:ext uri="{BB962C8B-B14F-4D97-AF65-F5344CB8AC3E}">
        <p14:creationId xmlns:p14="http://schemas.microsoft.com/office/powerpoint/2010/main" val="888628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35</a:t>
            </a:fld>
            <a:endParaRPr lang="fr-FR" dirty="0"/>
          </a:p>
        </p:txBody>
      </p:sp>
      <p:sp>
        <p:nvSpPr>
          <p:cNvPr id="7" name="Titre 6"/>
          <p:cNvSpPr txBox="1">
            <a:spLocks/>
          </p:cNvSpPr>
          <p:nvPr/>
        </p:nvSpPr>
        <p:spPr>
          <a:xfrm>
            <a:off x="803460" y="799578"/>
            <a:ext cx="11196000" cy="940617"/>
          </a:xfrm>
          <a:prstGeom prst="rect">
            <a:avLst/>
          </a:prstGeom>
          <a:solidFill>
            <a:srgbClr val="007FAD"/>
          </a:solidFill>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endParaRPr lang="fr-FR" sz="2400" dirty="0">
              <a:latin typeface="+mn-lt"/>
            </a:endParaRPr>
          </a:p>
          <a:p>
            <a:r>
              <a:rPr lang="fr-FR" sz="2400" dirty="0">
                <a:latin typeface="+mn-lt"/>
              </a:rPr>
              <a:t>      LA C2S PARTICIPATIVE</a:t>
            </a:r>
            <a:br>
              <a:rPr lang="fr-FR" sz="2400" dirty="0"/>
            </a:br>
            <a:r>
              <a:rPr lang="fr-FR" sz="2400" dirty="0"/>
              <a:t> </a:t>
            </a:r>
            <a:endParaRPr lang="fr-FR" dirty="0"/>
          </a:p>
        </p:txBody>
      </p:sp>
      <p:sp>
        <p:nvSpPr>
          <p:cNvPr id="10" name="ZoneTexte 9">
            <a:extLst>
              <a:ext uri="{FF2B5EF4-FFF2-40B4-BE49-F238E27FC236}">
                <a16:creationId xmlns:a16="http://schemas.microsoft.com/office/drawing/2014/main" id="{D438CE21-4874-68A7-079C-3F956DF00325}"/>
              </a:ext>
            </a:extLst>
          </p:cNvPr>
          <p:cNvSpPr txBox="1"/>
          <p:nvPr/>
        </p:nvSpPr>
        <p:spPr>
          <a:xfrm>
            <a:off x="1773990" y="2165029"/>
            <a:ext cx="9254940" cy="2031325"/>
          </a:xfrm>
          <a:prstGeom prst="rect">
            <a:avLst/>
          </a:prstGeom>
          <a:solidFill>
            <a:srgbClr val="CDDFFB"/>
          </a:solidFill>
        </p:spPr>
        <p:txBody>
          <a:bodyPr wrap="square" rtlCol="0">
            <a:spAutoFit/>
          </a:bodyPr>
          <a:lstStyle/>
          <a:p>
            <a:pPr algn="l"/>
            <a:endParaRPr lang="fr-FR" dirty="0">
              <a:latin typeface="CIDFont+F1"/>
            </a:endParaRPr>
          </a:p>
          <a:p>
            <a:pPr algn="l"/>
            <a:r>
              <a:rPr lang="fr-FR" dirty="0">
                <a:latin typeface="CIDFont+F1"/>
              </a:rPr>
              <a:t>Lorsque l’assuré n’est pas éligible, plusieurs messages peuvent s’afficher:</a:t>
            </a:r>
          </a:p>
          <a:p>
            <a:pPr algn="l"/>
            <a:endParaRPr lang="fr-FR" dirty="0">
              <a:latin typeface="CIDFont+F1"/>
            </a:endParaRPr>
          </a:p>
          <a:p>
            <a:pPr marL="285750" indent="-285750" algn="l">
              <a:buFont typeface="Arial" panose="020B0604020202020204" pitchFamily="34" charset="0"/>
              <a:buChar char="•"/>
            </a:pPr>
            <a:r>
              <a:rPr lang="fr-FR" dirty="0">
                <a:latin typeface="CIDFont+F1"/>
              </a:rPr>
              <a:t>Non éligible à la Complémentaire Santé Solidaire</a:t>
            </a:r>
          </a:p>
          <a:p>
            <a:pPr marL="285750" indent="-285750" algn="l">
              <a:buFont typeface="Arial" panose="020B0604020202020204" pitchFamily="34" charset="0"/>
              <a:buChar char="•"/>
            </a:pPr>
            <a:r>
              <a:rPr lang="fr-FR" dirty="0">
                <a:latin typeface="CIDFont+F1"/>
              </a:rPr>
              <a:t>Une démarche est déjà en cours</a:t>
            </a:r>
          </a:p>
          <a:p>
            <a:pPr marL="285750" indent="-285750" algn="l">
              <a:buFont typeface="Arial" panose="020B0604020202020204" pitchFamily="34" charset="0"/>
              <a:buChar char="•"/>
            </a:pPr>
            <a:r>
              <a:rPr lang="fr-FR" dirty="0">
                <a:latin typeface="CIDFont+F1"/>
              </a:rPr>
              <a:t>Dépassement du délai –l’assuré n’a pas fait sa demande de renouvellement dans les</a:t>
            </a:r>
          </a:p>
          <a:p>
            <a:pPr algn="l"/>
            <a:r>
              <a:rPr lang="fr-FR" dirty="0">
                <a:latin typeface="CIDFont+F1"/>
              </a:rPr>
              <a:t> temps.</a:t>
            </a:r>
          </a:p>
        </p:txBody>
      </p:sp>
      <p:pic>
        <p:nvPicPr>
          <p:cNvPr id="13" name="Image 12">
            <a:extLst>
              <a:ext uri="{FF2B5EF4-FFF2-40B4-BE49-F238E27FC236}">
                <a16:creationId xmlns:a16="http://schemas.microsoft.com/office/drawing/2014/main" id="{64B5CB38-3C89-98CA-E957-7ABD9ABA9977}"/>
              </a:ext>
            </a:extLst>
          </p:cNvPr>
          <p:cNvPicPr>
            <a:picLocks noChangeAspect="1"/>
          </p:cNvPicPr>
          <p:nvPr/>
        </p:nvPicPr>
        <p:blipFill>
          <a:blip r:embed="rId3"/>
          <a:stretch>
            <a:fillRect/>
          </a:stretch>
        </p:blipFill>
        <p:spPr>
          <a:xfrm>
            <a:off x="2261476" y="4422938"/>
            <a:ext cx="7460786" cy="1162854"/>
          </a:xfrm>
          <a:prstGeom prst="rect">
            <a:avLst/>
          </a:prstGeom>
        </p:spPr>
      </p:pic>
    </p:spTree>
    <p:extLst>
      <p:ext uri="{BB962C8B-B14F-4D97-AF65-F5344CB8AC3E}">
        <p14:creationId xmlns:p14="http://schemas.microsoft.com/office/powerpoint/2010/main" val="2831920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81CEA45-05D4-CB4E-BEA0-1DC13266B54B}"/>
              </a:ext>
            </a:extLst>
          </p:cNvPr>
          <p:cNvSpPr>
            <a:spLocks noGrp="1"/>
          </p:cNvSpPr>
          <p:nvPr>
            <p:ph type="body" sz="quarter" idx="27"/>
          </p:nvPr>
        </p:nvSpPr>
        <p:spPr>
          <a:solidFill>
            <a:schemeClr val="tx2"/>
          </a:solidFill>
        </p:spPr>
        <p:txBody>
          <a:bodyPr/>
          <a:lstStyle/>
          <a:p>
            <a:endParaRPr lang="fr-FR" dirty="0"/>
          </a:p>
        </p:txBody>
      </p:sp>
      <p:sp>
        <p:nvSpPr>
          <p:cNvPr id="2" name="Espace réservé du texte 1">
            <a:extLst>
              <a:ext uri="{FF2B5EF4-FFF2-40B4-BE49-F238E27FC236}">
                <a16:creationId xmlns:a16="http://schemas.microsoft.com/office/drawing/2014/main" id="{6A84EA64-0F84-0941-B3B0-25EA8189BB6C}"/>
              </a:ext>
            </a:extLst>
          </p:cNvPr>
          <p:cNvSpPr>
            <a:spLocks noGrp="1"/>
          </p:cNvSpPr>
          <p:nvPr>
            <p:ph type="body" idx="1"/>
          </p:nvPr>
        </p:nvSpPr>
        <p:spPr/>
        <p:txBody>
          <a:bodyPr>
            <a:normAutofit fontScale="92500" lnSpcReduction="20000"/>
          </a:bodyPr>
          <a:lstStyle/>
          <a:p>
            <a:r>
              <a:rPr lang="fr-FR" dirty="0"/>
              <a:t>06</a:t>
            </a:r>
          </a:p>
        </p:txBody>
      </p:sp>
      <p:sp>
        <p:nvSpPr>
          <p:cNvPr id="5" name="Espace réservé du texte 4">
            <a:extLst>
              <a:ext uri="{FF2B5EF4-FFF2-40B4-BE49-F238E27FC236}">
                <a16:creationId xmlns:a16="http://schemas.microsoft.com/office/drawing/2014/main" id="{65483834-EFCD-8F42-A0D9-DA01BF0B5530}"/>
              </a:ext>
            </a:extLst>
          </p:cNvPr>
          <p:cNvSpPr>
            <a:spLocks noGrp="1"/>
          </p:cNvSpPr>
          <p:nvPr>
            <p:ph type="body" sz="quarter" idx="3"/>
          </p:nvPr>
        </p:nvSpPr>
        <p:spPr>
          <a:xfrm>
            <a:off x="1538558" y="3000049"/>
            <a:ext cx="9746100" cy="1692000"/>
          </a:xfrm>
        </p:spPr>
        <p:txBody>
          <a:bodyPr/>
          <a:lstStyle/>
          <a:p>
            <a:r>
              <a:rPr lang="fr-FR" sz="4000" dirty="0"/>
              <a:t>L’assurance maladie au cœur du virage préventif</a:t>
            </a:r>
          </a:p>
        </p:txBody>
      </p:sp>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36</a:t>
            </a:fld>
            <a:endParaRPr lang="fr-FR" dirty="0"/>
          </a:p>
        </p:txBody>
      </p:sp>
      <p:sp>
        <p:nvSpPr>
          <p:cNvPr id="11" name="Espace réservé du texte 10">
            <a:extLst>
              <a:ext uri="{FF2B5EF4-FFF2-40B4-BE49-F238E27FC236}">
                <a16:creationId xmlns:a16="http://schemas.microsoft.com/office/drawing/2014/main" id="{25D04570-7BD5-D644-B245-27D149BA5770}"/>
              </a:ext>
            </a:extLst>
          </p:cNvPr>
          <p:cNvSpPr>
            <a:spLocks noGrp="1"/>
          </p:cNvSpPr>
          <p:nvPr>
            <p:ph type="body" sz="quarter" idx="28"/>
          </p:nvPr>
        </p:nvSpPr>
        <p:spPr>
          <a:xfrm>
            <a:off x="1358120" y="1989001"/>
            <a:ext cx="45719" cy="2703047"/>
          </a:xfrm>
        </p:spPr>
        <p:txBody>
          <a:bodyPr/>
          <a:lstStyle/>
          <a:p>
            <a:endParaRPr lang="fr-FR" dirty="0"/>
          </a:p>
        </p:txBody>
      </p:sp>
    </p:spTree>
    <p:extLst>
      <p:ext uri="{BB962C8B-B14F-4D97-AF65-F5344CB8AC3E}">
        <p14:creationId xmlns:p14="http://schemas.microsoft.com/office/powerpoint/2010/main" val="783484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8348" y="522880"/>
            <a:ext cx="11196955" cy="1059264"/>
          </a:xfrm>
          <a:prstGeom prst="rect">
            <a:avLst/>
          </a:prstGeom>
          <a:solidFill>
            <a:srgbClr val="0C419A"/>
          </a:solidFill>
        </p:spPr>
        <p:txBody>
          <a:bodyPr vert="horz" wrap="square" lIns="0" tIns="43180" rIns="0" bIns="0" rtlCol="0">
            <a:spAutoFit/>
          </a:bodyPr>
          <a:lstStyle/>
          <a:p>
            <a:pPr>
              <a:lnSpc>
                <a:spcPct val="100000"/>
              </a:lnSpc>
              <a:spcBef>
                <a:spcPts val="340"/>
              </a:spcBef>
            </a:pPr>
            <a:endParaRPr lang="fr-FR" sz="2200" dirty="0">
              <a:latin typeface="Times New Roman"/>
              <a:cs typeface="Times New Roman"/>
            </a:endParaRPr>
          </a:p>
          <a:p>
            <a:pPr marL="864235">
              <a:lnSpc>
                <a:spcPct val="100000"/>
              </a:lnSpc>
            </a:pPr>
            <a:r>
              <a:rPr sz="2200" b="1" dirty="0">
                <a:latin typeface="Arial"/>
                <a:cs typeface="Arial"/>
              </a:rPr>
              <a:t>LES</a:t>
            </a:r>
            <a:r>
              <a:rPr sz="2200" b="1" spc="-50" dirty="0">
                <a:latin typeface="Arial"/>
                <a:cs typeface="Arial"/>
              </a:rPr>
              <a:t> </a:t>
            </a:r>
            <a:r>
              <a:rPr sz="2200" b="1" dirty="0">
                <a:latin typeface="Arial"/>
                <a:cs typeface="Arial"/>
              </a:rPr>
              <a:t>ENJEUX</a:t>
            </a:r>
            <a:r>
              <a:rPr sz="2200" b="1" spc="-30" dirty="0">
                <a:latin typeface="Arial"/>
                <a:cs typeface="Arial"/>
              </a:rPr>
              <a:t> </a:t>
            </a:r>
            <a:r>
              <a:rPr sz="2200" b="1" dirty="0">
                <a:latin typeface="Arial"/>
                <a:cs typeface="Arial"/>
              </a:rPr>
              <a:t>DE</a:t>
            </a:r>
            <a:r>
              <a:rPr sz="2200" b="1" spc="-45" dirty="0">
                <a:latin typeface="Arial"/>
                <a:cs typeface="Arial"/>
              </a:rPr>
              <a:t> </a:t>
            </a:r>
            <a:r>
              <a:rPr sz="2200" b="1" dirty="0">
                <a:latin typeface="Arial"/>
                <a:cs typeface="Arial"/>
              </a:rPr>
              <a:t>SANTÉ</a:t>
            </a:r>
            <a:r>
              <a:rPr sz="2200" b="1" spc="-35" dirty="0">
                <a:latin typeface="Arial"/>
                <a:cs typeface="Arial"/>
              </a:rPr>
              <a:t> </a:t>
            </a:r>
            <a:r>
              <a:rPr sz="2200" b="1" dirty="0">
                <a:latin typeface="Arial"/>
                <a:cs typeface="Arial"/>
              </a:rPr>
              <a:t>EN</a:t>
            </a:r>
            <a:r>
              <a:rPr sz="2200" b="1" spc="-50" dirty="0">
                <a:latin typeface="Arial"/>
                <a:cs typeface="Arial"/>
              </a:rPr>
              <a:t> </a:t>
            </a:r>
            <a:r>
              <a:rPr sz="2200" b="1" spc="-10" dirty="0">
                <a:latin typeface="Arial"/>
                <a:cs typeface="Arial"/>
              </a:rPr>
              <a:t>F</a:t>
            </a:r>
            <a:r>
              <a:rPr lang="fr-FR" sz="2200" b="1" spc="-10" dirty="0">
                <a:latin typeface="Arial"/>
                <a:cs typeface="Arial"/>
              </a:rPr>
              <a:t>rance</a:t>
            </a:r>
            <a:br>
              <a:rPr lang="fr-FR" sz="2200" b="1" spc="-10" dirty="0">
                <a:latin typeface="Arial"/>
                <a:cs typeface="Arial"/>
              </a:rPr>
            </a:br>
            <a:endParaRPr sz="2200" dirty="0">
              <a:latin typeface="Arial"/>
              <a:cs typeface="Arial"/>
            </a:endParaRPr>
          </a:p>
        </p:txBody>
      </p:sp>
      <p:sp>
        <p:nvSpPr>
          <p:cNvPr id="3" name="object 3"/>
          <p:cNvSpPr txBox="1"/>
          <p:nvPr/>
        </p:nvSpPr>
        <p:spPr>
          <a:xfrm>
            <a:off x="5341637" y="2332898"/>
            <a:ext cx="6714652" cy="2405146"/>
          </a:xfrm>
          <a:prstGeom prst="rect">
            <a:avLst/>
          </a:prstGeom>
          <a:ln w="12700">
            <a:solidFill>
              <a:srgbClr val="5E74B8"/>
            </a:solidFill>
          </a:ln>
        </p:spPr>
        <p:txBody>
          <a:bodyPr vert="horz" wrap="square" lIns="0" tIns="161925" rIns="0" bIns="0" rtlCol="0">
            <a:spAutoFit/>
          </a:bodyPr>
          <a:lstStyle/>
          <a:p>
            <a:pPr marL="146685" algn="just">
              <a:lnSpc>
                <a:spcPct val="100000"/>
              </a:lnSpc>
              <a:spcBef>
                <a:spcPts val="1275"/>
              </a:spcBef>
            </a:pPr>
            <a:r>
              <a:rPr b="1" dirty="0">
                <a:solidFill>
                  <a:srgbClr val="0C419A"/>
                </a:solidFill>
                <a:latin typeface="Arial"/>
                <a:cs typeface="Arial"/>
              </a:rPr>
              <a:t>Les</a:t>
            </a:r>
            <a:r>
              <a:rPr b="1" spc="-35" dirty="0">
                <a:solidFill>
                  <a:srgbClr val="0C419A"/>
                </a:solidFill>
                <a:latin typeface="Arial"/>
                <a:cs typeface="Arial"/>
              </a:rPr>
              <a:t> </a:t>
            </a:r>
            <a:r>
              <a:rPr b="1" dirty="0">
                <a:solidFill>
                  <a:srgbClr val="0C419A"/>
                </a:solidFill>
                <a:latin typeface="Arial"/>
                <a:cs typeface="Arial"/>
              </a:rPr>
              <a:t>inégalités</a:t>
            </a:r>
            <a:r>
              <a:rPr b="1" spc="-40" dirty="0">
                <a:solidFill>
                  <a:srgbClr val="0C419A"/>
                </a:solidFill>
                <a:latin typeface="Arial"/>
                <a:cs typeface="Arial"/>
              </a:rPr>
              <a:t> </a:t>
            </a:r>
            <a:r>
              <a:rPr b="1" dirty="0">
                <a:solidFill>
                  <a:srgbClr val="0C419A"/>
                </a:solidFill>
                <a:latin typeface="Arial"/>
                <a:cs typeface="Arial"/>
              </a:rPr>
              <a:t>sociales</a:t>
            </a:r>
            <a:r>
              <a:rPr b="1" spc="-15" dirty="0">
                <a:solidFill>
                  <a:srgbClr val="0C419A"/>
                </a:solidFill>
                <a:latin typeface="Arial"/>
                <a:cs typeface="Arial"/>
              </a:rPr>
              <a:t> </a:t>
            </a:r>
            <a:r>
              <a:rPr b="1" dirty="0">
                <a:solidFill>
                  <a:srgbClr val="0C419A"/>
                </a:solidFill>
                <a:latin typeface="Arial"/>
                <a:cs typeface="Arial"/>
              </a:rPr>
              <a:t>et</a:t>
            </a:r>
            <a:r>
              <a:rPr b="1" spc="-20" dirty="0">
                <a:solidFill>
                  <a:srgbClr val="0C419A"/>
                </a:solidFill>
                <a:latin typeface="Arial"/>
                <a:cs typeface="Arial"/>
              </a:rPr>
              <a:t> </a:t>
            </a:r>
            <a:r>
              <a:rPr b="1" dirty="0">
                <a:solidFill>
                  <a:srgbClr val="0C419A"/>
                </a:solidFill>
                <a:latin typeface="Arial"/>
                <a:cs typeface="Arial"/>
              </a:rPr>
              <a:t>territoriales</a:t>
            </a:r>
            <a:r>
              <a:rPr b="1" spc="-30" dirty="0">
                <a:solidFill>
                  <a:srgbClr val="0C419A"/>
                </a:solidFill>
                <a:latin typeface="Arial"/>
                <a:cs typeface="Arial"/>
              </a:rPr>
              <a:t> </a:t>
            </a:r>
            <a:r>
              <a:rPr b="1" dirty="0">
                <a:solidFill>
                  <a:srgbClr val="0C419A"/>
                </a:solidFill>
                <a:latin typeface="Arial"/>
                <a:cs typeface="Arial"/>
              </a:rPr>
              <a:t>de</a:t>
            </a:r>
            <a:r>
              <a:rPr b="1" spc="-25" dirty="0">
                <a:solidFill>
                  <a:srgbClr val="0C419A"/>
                </a:solidFill>
                <a:latin typeface="Arial"/>
                <a:cs typeface="Arial"/>
              </a:rPr>
              <a:t> </a:t>
            </a:r>
            <a:r>
              <a:rPr b="1" spc="-10" dirty="0">
                <a:solidFill>
                  <a:srgbClr val="0C419A"/>
                </a:solidFill>
                <a:latin typeface="Arial"/>
                <a:cs typeface="Arial"/>
              </a:rPr>
              <a:t>santé</a:t>
            </a:r>
            <a:endParaRPr dirty="0">
              <a:latin typeface="Arial"/>
              <a:cs typeface="Arial"/>
            </a:endParaRPr>
          </a:p>
          <a:p>
            <a:pPr>
              <a:lnSpc>
                <a:spcPct val="100000"/>
              </a:lnSpc>
              <a:spcBef>
                <a:spcPts val="95"/>
              </a:spcBef>
            </a:pPr>
            <a:endParaRPr dirty="0">
              <a:latin typeface="Arial"/>
              <a:cs typeface="Arial"/>
            </a:endParaRPr>
          </a:p>
          <a:p>
            <a:pPr marL="92075" marR="153670" algn="just">
              <a:lnSpc>
                <a:spcPct val="100000"/>
              </a:lnSpc>
            </a:pPr>
            <a:r>
              <a:rPr dirty="0">
                <a:solidFill>
                  <a:srgbClr val="0C419A"/>
                </a:solidFill>
                <a:latin typeface="Arial"/>
                <a:cs typeface="Arial"/>
              </a:rPr>
              <a:t>Un</a:t>
            </a:r>
            <a:r>
              <a:rPr spc="-30" dirty="0">
                <a:solidFill>
                  <a:srgbClr val="0C419A"/>
                </a:solidFill>
                <a:latin typeface="Arial"/>
                <a:cs typeface="Arial"/>
              </a:rPr>
              <a:t> </a:t>
            </a:r>
            <a:r>
              <a:rPr b="1" dirty="0">
                <a:solidFill>
                  <a:srgbClr val="0C419A"/>
                </a:solidFill>
                <a:latin typeface="Arial"/>
                <a:cs typeface="Arial"/>
              </a:rPr>
              <a:t>écart</a:t>
            </a:r>
            <a:r>
              <a:rPr b="1" spc="-5" dirty="0">
                <a:solidFill>
                  <a:srgbClr val="0C419A"/>
                </a:solidFill>
                <a:latin typeface="Arial"/>
                <a:cs typeface="Arial"/>
              </a:rPr>
              <a:t> </a:t>
            </a:r>
            <a:r>
              <a:rPr b="1" dirty="0">
                <a:solidFill>
                  <a:srgbClr val="0C419A"/>
                </a:solidFill>
                <a:latin typeface="Arial"/>
                <a:cs typeface="Arial"/>
              </a:rPr>
              <a:t>de</a:t>
            </a:r>
            <a:r>
              <a:rPr b="1" spc="-25" dirty="0">
                <a:solidFill>
                  <a:srgbClr val="0C419A"/>
                </a:solidFill>
                <a:latin typeface="Arial"/>
                <a:cs typeface="Arial"/>
              </a:rPr>
              <a:t> </a:t>
            </a:r>
            <a:r>
              <a:rPr b="1" dirty="0">
                <a:solidFill>
                  <a:srgbClr val="0C419A"/>
                </a:solidFill>
                <a:latin typeface="Arial"/>
                <a:cs typeface="Arial"/>
              </a:rPr>
              <a:t>13</a:t>
            </a:r>
            <a:r>
              <a:rPr b="1" spc="-30" dirty="0">
                <a:solidFill>
                  <a:srgbClr val="0C419A"/>
                </a:solidFill>
                <a:latin typeface="Arial"/>
                <a:cs typeface="Arial"/>
              </a:rPr>
              <a:t> </a:t>
            </a:r>
            <a:r>
              <a:rPr b="1" dirty="0">
                <a:solidFill>
                  <a:srgbClr val="0C419A"/>
                </a:solidFill>
                <a:latin typeface="Arial"/>
                <a:cs typeface="Arial"/>
              </a:rPr>
              <a:t>années</a:t>
            </a:r>
            <a:r>
              <a:rPr b="1" spc="-20" dirty="0">
                <a:solidFill>
                  <a:srgbClr val="0C419A"/>
                </a:solidFill>
                <a:latin typeface="Arial"/>
                <a:cs typeface="Arial"/>
              </a:rPr>
              <a:t> </a:t>
            </a:r>
            <a:r>
              <a:rPr b="1" dirty="0">
                <a:solidFill>
                  <a:srgbClr val="0C419A"/>
                </a:solidFill>
                <a:latin typeface="Arial"/>
                <a:cs typeface="Arial"/>
              </a:rPr>
              <a:t>d’espérance</a:t>
            </a:r>
            <a:r>
              <a:rPr b="1" spc="-30" dirty="0">
                <a:solidFill>
                  <a:srgbClr val="0C419A"/>
                </a:solidFill>
                <a:latin typeface="Arial"/>
                <a:cs typeface="Arial"/>
              </a:rPr>
              <a:t> </a:t>
            </a:r>
            <a:r>
              <a:rPr b="1" dirty="0">
                <a:solidFill>
                  <a:srgbClr val="0C419A"/>
                </a:solidFill>
                <a:latin typeface="Arial"/>
                <a:cs typeface="Arial"/>
              </a:rPr>
              <a:t>de</a:t>
            </a:r>
            <a:r>
              <a:rPr b="1" spc="-20" dirty="0">
                <a:solidFill>
                  <a:srgbClr val="0C419A"/>
                </a:solidFill>
                <a:latin typeface="Arial"/>
                <a:cs typeface="Arial"/>
              </a:rPr>
              <a:t> </a:t>
            </a:r>
            <a:r>
              <a:rPr b="1" dirty="0">
                <a:solidFill>
                  <a:srgbClr val="0C419A"/>
                </a:solidFill>
                <a:latin typeface="Arial"/>
                <a:cs typeface="Arial"/>
              </a:rPr>
              <a:t>vie</a:t>
            </a:r>
            <a:r>
              <a:rPr b="1" spc="25" dirty="0">
                <a:solidFill>
                  <a:srgbClr val="0C419A"/>
                </a:solidFill>
                <a:latin typeface="Arial"/>
                <a:cs typeface="Arial"/>
              </a:rPr>
              <a:t> </a:t>
            </a:r>
            <a:r>
              <a:rPr spc="-10" dirty="0">
                <a:solidFill>
                  <a:srgbClr val="0C419A"/>
                </a:solidFill>
                <a:latin typeface="Arial"/>
                <a:cs typeface="Arial"/>
              </a:rPr>
              <a:t>entre </a:t>
            </a:r>
            <a:r>
              <a:rPr dirty="0">
                <a:solidFill>
                  <a:srgbClr val="0C419A"/>
                </a:solidFill>
                <a:latin typeface="Arial"/>
                <a:cs typeface="Arial"/>
              </a:rPr>
              <a:t>les</a:t>
            </a:r>
            <a:r>
              <a:rPr spc="-25" dirty="0">
                <a:solidFill>
                  <a:srgbClr val="0C419A"/>
                </a:solidFill>
                <a:latin typeface="Arial"/>
                <a:cs typeface="Arial"/>
              </a:rPr>
              <a:t> </a:t>
            </a:r>
            <a:r>
              <a:rPr dirty="0">
                <a:solidFill>
                  <a:srgbClr val="0C419A"/>
                </a:solidFill>
                <a:latin typeface="Arial"/>
                <a:cs typeface="Arial"/>
              </a:rPr>
              <a:t>individus les</a:t>
            </a:r>
            <a:r>
              <a:rPr spc="-10" dirty="0">
                <a:solidFill>
                  <a:srgbClr val="0C419A"/>
                </a:solidFill>
                <a:latin typeface="Arial"/>
                <a:cs typeface="Arial"/>
              </a:rPr>
              <a:t> </a:t>
            </a:r>
            <a:r>
              <a:rPr dirty="0">
                <a:solidFill>
                  <a:srgbClr val="0C419A"/>
                </a:solidFill>
                <a:latin typeface="Arial"/>
                <a:cs typeface="Arial"/>
              </a:rPr>
              <a:t>plus</a:t>
            </a:r>
            <a:r>
              <a:rPr spc="-25" dirty="0">
                <a:solidFill>
                  <a:srgbClr val="0C419A"/>
                </a:solidFill>
                <a:latin typeface="Arial"/>
                <a:cs typeface="Arial"/>
              </a:rPr>
              <a:t> </a:t>
            </a:r>
            <a:r>
              <a:rPr dirty="0">
                <a:solidFill>
                  <a:srgbClr val="0C419A"/>
                </a:solidFill>
                <a:latin typeface="Arial"/>
                <a:cs typeface="Arial"/>
              </a:rPr>
              <a:t>aisés</a:t>
            </a:r>
            <a:r>
              <a:rPr spc="-10" dirty="0">
                <a:solidFill>
                  <a:srgbClr val="0C419A"/>
                </a:solidFill>
                <a:latin typeface="Arial"/>
                <a:cs typeface="Arial"/>
              </a:rPr>
              <a:t> </a:t>
            </a:r>
            <a:r>
              <a:rPr dirty="0">
                <a:solidFill>
                  <a:srgbClr val="0C419A"/>
                </a:solidFill>
                <a:latin typeface="Arial"/>
                <a:cs typeface="Arial"/>
              </a:rPr>
              <a:t>et</a:t>
            </a:r>
            <a:r>
              <a:rPr spc="-25" dirty="0">
                <a:solidFill>
                  <a:srgbClr val="0C419A"/>
                </a:solidFill>
                <a:latin typeface="Arial"/>
                <a:cs typeface="Arial"/>
              </a:rPr>
              <a:t> </a:t>
            </a:r>
            <a:r>
              <a:rPr dirty="0">
                <a:solidFill>
                  <a:srgbClr val="0C419A"/>
                </a:solidFill>
                <a:latin typeface="Arial"/>
                <a:cs typeface="Arial"/>
              </a:rPr>
              <a:t>les</a:t>
            </a:r>
            <a:r>
              <a:rPr spc="-20" dirty="0">
                <a:solidFill>
                  <a:srgbClr val="0C419A"/>
                </a:solidFill>
                <a:latin typeface="Arial"/>
                <a:cs typeface="Arial"/>
              </a:rPr>
              <a:t> </a:t>
            </a:r>
            <a:r>
              <a:rPr dirty="0">
                <a:solidFill>
                  <a:srgbClr val="0C419A"/>
                </a:solidFill>
                <a:latin typeface="Arial"/>
                <a:cs typeface="Arial"/>
              </a:rPr>
              <a:t>plus</a:t>
            </a:r>
            <a:r>
              <a:rPr spc="-5" dirty="0">
                <a:solidFill>
                  <a:srgbClr val="0C419A"/>
                </a:solidFill>
                <a:latin typeface="Arial"/>
                <a:cs typeface="Arial"/>
              </a:rPr>
              <a:t> </a:t>
            </a:r>
            <a:r>
              <a:rPr spc="-10" dirty="0">
                <a:solidFill>
                  <a:srgbClr val="0C419A"/>
                </a:solidFill>
                <a:latin typeface="Arial"/>
                <a:cs typeface="Arial"/>
              </a:rPr>
              <a:t>pauvres.</a:t>
            </a:r>
            <a:endParaRPr dirty="0">
              <a:latin typeface="Arial"/>
              <a:cs typeface="Arial"/>
            </a:endParaRPr>
          </a:p>
          <a:p>
            <a:pPr>
              <a:lnSpc>
                <a:spcPct val="100000"/>
              </a:lnSpc>
              <a:spcBef>
                <a:spcPts val="90"/>
              </a:spcBef>
            </a:pPr>
            <a:endParaRPr dirty="0">
              <a:latin typeface="Arial"/>
              <a:cs typeface="Arial"/>
            </a:endParaRPr>
          </a:p>
          <a:p>
            <a:pPr marL="92075" marR="90170" algn="just">
              <a:lnSpc>
                <a:spcPct val="100000"/>
              </a:lnSpc>
            </a:pPr>
            <a:r>
              <a:rPr dirty="0">
                <a:solidFill>
                  <a:srgbClr val="0C419A"/>
                </a:solidFill>
                <a:latin typeface="Arial"/>
                <a:cs typeface="Arial"/>
              </a:rPr>
              <a:t>Une</a:t>
            </a:r>
            <a:r>
              <a:rPr spc="-10" dirty="0">
                <a:solidFill>
                  <a:srgbClr val="0C419A"/>
                </a:solidFill>
                <a:latin typeface="Arial"/>
                <a:cs typeface="Arial"/>
              </a:rPr>
              <a:t> </a:t>
            </a:r>
            <a:r>
              <a:rPr b="1" dirty="0">
                <a:solidFill>
                  <a:srgbClr val="0C419A"/>
                </a:solidFill>
                <a:latin typeface="Arial"/>
                <a:cs typeface="Arial"/>
              </a:rPr>
              <a:t>espérance</a:t>
            </a:r>
            <a:r>
              <a:rPr b="1" spc="-15" dirty="0">
                <a:solidFill>
                  <a:srgbClr val="0C419A"/>
                </a:solidFill>
                <a:latin typeface="Arial"/>
                <a:cs typeface="Arial"/>
              </a:rPr>
              <a:t> </a:t>
            </a:r>
            <a:r>
              <a:rPr b="1" dirty="0">
                <a:solidFill>
                  <a:srgbClr val="0C419A"/>
                </a:solidFill>
                <a:latin typeface="Arial"/>
                <a:cs typeface="Arial"/>
              </a:rPr>
              <a:t>de</a:t>
            </a:r>
            <a:r>
              <a:rPr b="1" spc="-20" dirty="0">
                <a:solidFill>
                  <a:srgbClr val="0C419A"/>
                </a:solidFill>
                <a:latin typeface="Arial"/>
                <a:cs typeface="Arial"/>
              </a:rPr>
              <a:t> </a:t>
            </a:r>
            <a:r>
              <a:rPr b="1" dirty="0">
                <a:solidFill>
                  <a:srgbClr val="0C419A"/>
                </a:solidFill>
                <a:latin typeface="Arial"/>
                <a:cs typeface="Arial"/>
              </a:rPr>
              <a:t>vie</a:t>
            </a:r>
            <a:r>
              <a:rPr b="1" spc="20" dirty="0">
                <a:solidFill>
                  <a:srgbClr val="0C419A"/>
                </a:solidFill>
                <a:latin typeface="Arial"/>
                <a:cs typeface="Arial"/>
              </a:rPr>
              <a:t> </a:t>
            </a:r>
            <a:r>
              <a:rPr b="1" dirty="0">
                <a:solidFill>
                  <a:srgbClr val="0C419A"/>
                </a:solidFill>
                <a:latin typeface="Arial"/>
                <a:cs typeface="Arial"/>
              </a:rPr>
              <a:t>plus</a:t>
            </a:r>
            <a:r>
              <a:rPr b="1" spc="-20" dirty="0">
                <a:solidFill>
                  <a:srgbClr val="0C419A"/>
                </a:solidFill>
                <a:latin typeface="Arial"/>
                <a:cs typeface="Arial"/>
              </a:rPr>
              <a:t> </a:t>
            </a:r>
            <a:r>
              <a:rPr b="1" dirty="0">
                <a:solidFill>
                  <a:srgbClr val="0C419A"/>
                </a:solidFill>
                <a:latin typeface="Arial"/>
                <a:cs typeface="Arial"/>
              </a:rPr>
              <a:t>faible</a:t>
            </a:r>
            <a:r>
              <a:rPr b="1" spc="-35" dirty="0">
                <a:solidFill>
                  <a:srgbClr val="0C419A"/>
                </a:solidFill>
                <a:latin typeface="Arial"/>
                <a:cs typeface="Arial"/>
              </a:rPr>
              <a:t> </a:t>
            </a:r>
            <a:r>
              <a:rPr dirty="0">
                <a:solidFill>
                  <a:srgbClr val="0C419A"/>
                </a:solidFill>
                <a:latin typeface="Arial"/>
                <a:cs typeface="Arial"/>
              </a:rPr>
              <a:t>dans</a:t>
            </a:r>
            <a:r>
              <a:rPr spc="-10" dirty="0">
                <a:solidFill>
                  <a:srgbClr val="0C419A"/>
                </a:solidFill>
                <a:latin typeface="Arial"/>
                <a:cs typeface="Arial"/>
              </a:rPr>
              <a:t> </a:t>
            </a:r>
            <a:r>
              <a:rPr dirty="0">
                <a:solidFill>
                  <a:srgbClr val="0C419A"/>
                </a:solidFill>
                <a:latin typeface="Arial"/>
                <a:cs typeface="Arial"/>
              </a:rPr>
              <a:t>le</a:t>
            </a:r>
            <a:r>
              <a:rPr spc="-30" dirty="0">
                <a:solidFill>
                  <a:srgbClr val="0C419A"/>
                </a:solidFill>
                <a:latin typeface="Arial"/>
                <a:cs typeface="Arial"/>
              </a:rPr>
              <a:t> </a:t>
            </a:r>
            <a:r>
              <a:rPr dirty="0">
                <a:solidFill>
                  <a:srgbClr val="0C419A"/>
                </a:solidFill>
                <a:latin typeface="Arial"/>
                <a:cs typeface="Arial"/>
              </a:rPr>
              <a:t>nord</a:t>
            </a:r>
            <a:r>
              <a:rPr spc="-15" dirty="0">
                <a:solidFill>
                  <a:srgbClr val="0C419A"/>
                </a:solidFill>
                <a:latin typeface="Arial"/>
                <a:cs typeface="Arial"/>
              </a:rPr>
              <a:t> </a:t>
            </a:r>
            <a:r>
              <a:rPr spc="-25" dirty="0">
                <a:solidFill>
                  <a:srgbClr val="0C419A"/>
                </a:solidFill>
                <a:latin typeface="Arial"/>
                <a:cs typeface="Arial"/>
              </a:rPr>
              <a:t>et </a:t>
            </a:r>
            <a:r>
              <a:rPr dirty="0">
                <a:solidFill>
                  <a:srgbClr val="0C419A"/>
                </a:solidFill>
                <a:latin typeface="Arial"/>
                <a:cs typeface="Arial"/>
              </a:rPr>
              <a:t>l’est</a:t>
            </a:r>
            <a:r>
              <a:rPr spc="-30" dirty="0">
                <a:solidFill>
                  <a:srgbClr val="0C419A"/>
                </a:solidFill>
                <a:latin typeface="Arial"/>
                <a:cs typeface="Arial"/>
              </a:rPr>
              <a:t> </a:t>
            </a:r>
            <a:r>
              <a:rPr dirty="0">
                <a:solidFill>
                  <a:srgbClr val="0C419A"/>
                </a:solidFill>
                <a:latin typeface="Arial"/>
                <a:cs typeface="Arial"/>
              </a:rPr>
              <a:t>de</a:t>
            </a:r>
            <a:r>
              <a:rPr spc="-20" dirty="0">
                <a:solidFill>
                  <a:srgbClr val="0C419A"/>
                </a:solidFill>
                <a:latin typeface="Arial"/>
                <a:cs typeface="Arial"/>
              </a:rPr>
              <a:t> </a:t>
            </a:r>
            <a:r>
              <a:rPr dirty="0">
                <a:solidFill>
                  <a:srgbClr val="0C419A"/>
                </a:solidFill>
                <a:latin typeface="Arial"/>
                <a:cs typeface="Arial"/>
              </a:rPr>
              <a:t>la</a:t>
            </a:r>
            <a:r>
              <a:rPr spc="-35" dirty="0">
                <a:solidFill>
                  <a:srgbClr val="0C419A"/>
                </a:solidFill>
                <a:latin typeface="Arial"/>
                <a:cs typeface="Arial"/>
              </a:rPr>
              <a:t> </a:t>
            </a:r>
            <a:r>
              <a:rPr dirty="0">
                <a:solidFill>
                  <a:srgbClr val="0C419A"/>
                </a:solidFill>
                <a:latin typeface="Arial"/>
                <a:cs typeface="Arial"/>
              </a:rPr>
              <a:t>France</a:t>
            </a:r>
            <a:r>
              <a:rPr spc="-30" dirty="0">
                <a:solidFill>
                  <a:srgbClr val="0C419A"/>
                </a:solidFill>
                <a:latin typeface="Arial"/>
                <a:cs typeface="Arial"/>
              </a:rPr>
              <a:t> </a:t>
            </a:r>
            <a:r>
              <a:rPr dirty="0">
                <a:solidFill>
                  <a:srgbClr val="0C419A"/>
                </a:solidFill>
                <a:latin typeface="Arial"/>
                <a:cs typeface="Arial"/>
              </a:rPr>
              <a:t>métropolitaine ainsi</a:t>
            </a:r>
            <a:r>
              <a:rPr spc="-25" dirty="0">
                <a:solidFill>
                  <a:srgbClr val="0C419A"/>
                </a:solidFill>
                <a:latin typeface="Arial"/>
                <a:cs typeface="Arial"/>
              </a:rPr>
              <a:t> </a:t>
            </a:r>
            <a:r>
              <a:rPr dirty="0">
                <a:solidFill>
                  <a:srgbClr val="0C419A"/>
                </a:solidFill>
                <a:latin typeface="Arial"/>
                <a:cs typeface="Arial"/>
              </a:rPr>
              <a:t>que</a:t>
            </a:r>
            <a:r>
              <a:rPr spc="-25" dirty="0">
                <a:solidFill>
                  <a:srgbClr val="0C419A"/>
                </a:solidFill>
                <a:latin typeface="Arial"/>
                <a:cs typeface="Arial"/>
              </a:rPr>
              <a:t> </a:t>
            </a:r>
            <a:r>
              <a:rPr dirty="0">
                <a:solidFill>
                  <a:srgbClr val="0C419A"/>
                </a:solidFill>
                <a:latin typeface="Arial"/>
                <a:cs typeface="Arial"/>
              </a:rPr>
              <a:t>dans</a:t>
            </a:r>
            <a:r>
              <a:rPr spc="-15" dirty="0">
                <a:solidFill>
                  <a:srgbClr val="0C419A"/>
                </a:solidFill>
                <a:latin typeface="Arial"/>
                <a:cs typeface="Arial"/>
              </a:rPr>
              <a:t> </a:t>
            </a:r>
            <a:r>
              <a:rPr spc="-25" dirty="0">
                <a:solidFill>
                  <a:srgbClr val="0C419A"/>
                </a:solidFill>
                <a:latin typeface="Arial"/>
                <a:cs typeface="Arial"/>
              </a:rPr>
              <a:t>les </a:t>
            </a:r>
            <a:r>
              <a:rPr dirty="0">
                <a:solidFill>
                  <a:srgbClr val="0C419A"/>
                </a:solidFill>
                <a:latin typeface="Arial"/>
                <a:cs typeface="Arial"/>
              </a:rPr>
              <a:t>cinq</a:t>
            </a:r>
            <a:r>
              <a:rPr spc="-20" dirty="0">
                <a:solidFill>
                  <a:srgbClr val="0C419A"/>
                </a:solidFill>
                <a:latin typeface="Arial"/>
                <a:cs typeface="Arial"/>
              </a:rPr>
              <a:t> </a:t>
            </a:r>
            <a:r>
              <a:rPr dirty="0">
                <a:solidFill>
                  <a:srgbClr val="0C419A"/>
                </a:solidFill>
                <a:latin typeface="Arial"/>
                <a:cs typeface="Arial"/>
              </a:rPr>
              <a:t>départements</a:t>
            </a:r>
            <a:r>
              <a:rPr spc="-10" dirty="0">
                <a:solidFill>
                  <a:srgbClr val="0C419A"/>
                </a:solidFill>
                <a:latin typeface="Arial"/>
                <a:cs typeface="Arial"/>
              </a:rPr>
              <a:t> </a:t>
            </a:r>
            <a:r>
              <a:rPr dirty="0">
                <a:solidFill>
                  <a:srgbClr val="0C419A"/>
                </a:solidFill>
                <a:latin typeface="Arial"/>
                <a:cs typeface="Arial"/>
              </a:rPr>
              <a:t>et</a:t>
            </a:r>
            <a:r>
              <a:rPr spc="-20" dirty="0">
                <a:solidFill>
                  <a:srgbClr val="0C419A"/>
                </a:solidFill>
                <a:latin typeface="Arial"/>
                <a:cs typeface="Arial"/>
              </a:rPr>
              <a:t> </a:t>
            </a:r>
            <a:r>
              <a:rPr dirty="0">
                <a:solidFill>
                  <a:srgbClr val="0C419A"/>
                </a:solidFill>
                <a:latin typeface="Arial"/>
                <a:cs typeface="Arial"/>
              </a:rPr>
              <a:t>régions</a:t>
            </a:r>
            <a:r>
              <a:rPr spc="-15" dirty="0">
                <a:solidFill>
                  <a:srgbClr val="0C419A"/>
                </a:solidFill>
                <a:latin typeface="Arial"/>
                <a:cs typeface="Arial"/>
              </a:rPr>
              <a:t> </a:t>
            </a:r>
            <a:r>
              <a:rPr spc="-10" dirty="0">
                <a:solidFill>
                  <a:srgbClr val="0C419A"/>
                </a:solidFill>
                <a:latin typeface="Arial"/>
                <a:cs typeface="Arial"/>
              </a:rPr>
              <a:t>d’outre-</a:t>
            </a:r>
            <a:r>
              <a:rPr dirty="0">
                <a:solidFill>
                  <a:srgbClr val="0C419A"/>
                </a:solidFill>
                <a:latin typeface="Arial"/>
                <a:cs typeface="Arial"/>
              </a:rPr>
              <a:t>mer</a:t>
            </a:r>
            <a:r>
              <a:rPr spc="-20" dirty="0">
                <a:solidFill>
                  <a:srgbClr val="0C419A"/>
                </a:solidFill>
                <a:latin typeface="Arial"/>
                <a:cs typeface="Arial"/>
              </a:rPr>
              <a:t> </a:t>
            </a:r>
            <a:r>
              <a:rPr spc="-10" dirty="0">
                <a:solidFill>
                  <a:srgbClr val="0C419A"/>
                </a:solidFill>
                <a:latin typeface="Arial"/>
                <a:cs typeface="Arial"/>
              </a:rPr>
              <a:t>(DROM).</a:t>
            </a:r>
            <a:endParaRPr dirty="0">
              <a:latin typeface="Arial"/>
              <a:cs typeface="Arial"/>
            </a:endParaRPr>
          </a:p>
        </p:txBody>
      </p:sp>
      <p:grpSp>
        <p:nvGrpSpPr>
          <p:cNvPr id="4" name="object 4"/>
          <p:cNvGrpSpPr/>
          <p:nvPr/>
        </p:nvGrpSpPr>
        <p:grpSpPr>
          <a:xfrm>
            <a:off x="95775" y="1884783"/>
            <a:ext cx="4387850" cy="4387850"/>
            <a:chOff x="943355" y="1952244"/>
            <a:chExt cx="4387850" cy="4387850"/>
          </a:xfrm>
        </p:grpSpPr>
        <p:sp>
          <p:nvSpPr>
            <p:cNvPr id="5" name="object 5"/>
            <p:cNvSpPr/>
            <p:nvPr/>
          </p:nvSpPr>
          <p:spPr>
            <a:xfrm>
              <a:off x="943355" y="1952244"/>
              <a:ext cx="4387850" cy="4387850"/>
            </a:xfrm>
            <a:custGeom>
              <a:avLst/>
              <a:gdLst/>
              <a:ahLst/>
              <a:cxnLst/>
              <a:rect l="l" t="t" r="r" b="b"/>
              <a:pathLst>
                <a:path w="4387850" h="4387850">
                  <a:moveTo>
                    <a:pt x="2193798" y="0"/>
                  </a:moveTo>
                  <a:lnTo>
                    <a:pt x="0" y="4387595"/>
                  </a:lnTo>
                  <a:lnTo>
                    <a:pt x="4387596" y="4387595"/>
                  </a:lnTo>
                  <a:lnTo>
                    <a:pt x="2193798" y="0"/>
                  </a:lnTo>
                  <a:close/>
                </a:path>
              </a:pathLst>
            </a:custGeom>
            <a:solidFill>
              <a:srgbClr val="5E74B8"/>
            </a:solidFill>
          </p:spPr>
          <p:txBody>
            <a:bodyPr wrap="square" lIns="0" tIns="0" rIns="0" bIns="0" rtlCol="0"/>
            <a:lstStyle/>
            <a:p>
              <a:endParaRPr/>
            </a:p>
          </p:txBody>
        </p:sp>
        <p:sp>
          <p:nvSpPr>
            <p:cNvPr id="6" name="object 6"/>
            <p:cNvSpPr/>
            <p:nvPr/>
          </p:nvSpPr>
          <p:spPr>
            <a:xfrm>
              <a:off x="1801367" y="3774948"/>
              <a:ext cx="2851785" cy="1039494"/>
            </a:xfrm>
            <a:custGeom>
              <a:avLst/>
              <a:gdLst/>
              <a:ahLst/>
              <a:cxnLst/>
              <a:rect l="l" t="t" r="r" b="b"/>
              <a:pathLst>
                <a:path w="2851785" h="1039495">
                  <a:moveTo>
                    <a:pt x="2678176" y="0"/>
                  </a:moveTo>
                  <a:lnTo>
                    <a:pt x="173227" y="0"/>
                  </a:lnTo>
                  <a:lnTo>
                    <a:pt x="127191" y="6190"/>
                  </a:lnTo>
                  <a:lnTo>
                    <a:pt x="85814" y="23659"/>
                  </a:lnTo>
                  <a:lnTo>
                    <a:pt x="50752" y="50752"/>
                  </a:lnTo>
                  <a:lnTo>
                    <a:pt x="23659" y="85814"/>
                  </a:lnTo>
                  <a:lnTo>
                    <a:pt x="6190" y="127191"/>
                  </a:lnTo>
                  <a:lnTo>
                    <a:pt x="0" y="173227"/>
                  </a:lnTo>
                  <a:lnTo>
                    <a:pt x="0" y="866139"/>
                  </a:lnTo>
                  <a:lnTo>
                    <a:pt x="6190" y="912176"/>
                  </a:lnTo>
                  <a:lnTo>
                    <a:pt x="23659" y="953553"/>
                  </a:lnTo>
                  <a:lnTo>
                    <a:pt x="50752" y="988615"/>
                  </a:lnTo>
                  <a:lnTo>
                    <a:pt x="85814" y="1015708"/>
                  </a:lnTo>
                  <a:lnTo>
                    <a:pt x="127191" y="1033177"/>
                  </a:lnTo>
                  <a:lnTo>
                    <a:pt x="173227" y="1039368"/>
                  </a:lnTo>
                  <a:lnTo>
                    <a:pt x="2678176" y="1039368"/>
                  </a:lnTo>
                  <a:lnTo>
                    <a:pt x="2724212" y="1033177"/>
                  </a:lnTo>
                  <a:lnTo>
                    <a:pt x="2765589" y="1015708"/>
                  </a:lnTo>
                  <a:lnTo>
                    <a:pt x="2800651" y="988615"/>
                  </a:lnTo>
                  <a:lnTo>
                    <a:pt x="2827744" y="953553"/>
                  </a:lnTo>
                  <a:lnTo>
                    <a:pt x="2845213" y="912176"/>
                  </a:lnTo>
                  <a:lnTo>
                    <a:pt x="2851404" y="866139"/>
                  </a:lnTo>
                  <a:lnTo>
                    <a:pt x="2851404" y="173227"/>
                  </a:lnTo>
                  <a:lnTo>
                    <a:pt x="2845213" y="127191"/>
                  </a:lnTo>
                  <a:lnTo>
                    <a:pt x="2827744" y="85814"/>
                  </a:lnTo>
                  <a:lnTo>
                    <a:pt x="2800651" y="50752"/>
                  </a:lnTo>
                  <a:lnTo>
                    <a:pt x="2765589" y="23659"/>
                  </a:lnTo>
                  <a:lnTo>
                    <a:pt x="2724212" y="6190"/>
                  </a:lnTo>
                  <a:lnTo>
                    <a:pt x="2678176" y="0"/>
                  </a:lnTo>
                  <a:close/>
                </a:path>
              </a:pathLst>
            </a:custGeom>
            <a:solidFill>
              <a:srgbClr val="FFFFFF">
                <a:alpha val="90194"/>
              </a:srgbClr>
            </a:solidFill>
          </p:spPr>
          <p:txBody>
            <a:bodyPr wrap="square" lIns="0" tIns="0" rIns="0" bIns="0" rtlCol="0"/>
            <a:lstStyle/>
            <a:p>
              <a:endParaRPr/>
            </a:p>
          </p:txBody>
        </p:sp>
        <p:sp>
          <p:nvSpPr>
            <p:cNvPr id="7" name="object 7"/>
            <p:cNvSpPr/>
            <p:nvPr/>
          </p:nvSpPr>
          <p:spPr>
            <a:xfrm>
              <a:off x="1801367" y="3774948"/>
              <a:ext cx="2851785" cy="1039494"/>
            </a:xfrm>
            <a:custGeom>
              <a:avLst/>
              <a:gdLst/>
              <a:ahLst/>
              <a:cxnLst/>
              <a:rect l="l" t="t" r="r" b="b"/>
              <a:pathLst>
                <a:path w="2851785" h="1039495">
                  <a:moveTo>
                    <a:pt x="0" y="173227"/>
                  </a:moveTo>
                  <a:lnTo>
                    <a:pt x="6190" y="127191"/>
                  </a:lnTo>
                  <a:lnTo>
                    <a:pt x="23659" y="85814"/>
                  </a:lnTo>
                  <a:lnTo>
                    <a:pt x="50752" y="50752"/>
                  </a:lnTo>
                  <a:lnTo>
                    <a:pt x="85814" y="23659"/>
                  </a:lnTo>
                  <a:lnTo>
                    <a:pt x="127191" y="6190"/>
                  </a:lnTo>
                  <a:lnTo>
                    <a:pt x="173227" y="0"/>
                  </a:lnTo>
                  <a:lnTo>
                    <a:pt x="2678176" y="0"/>
                  </a:lnTo>
                  <a:lnTo>
                    <a:pt x="2724212" y="6190"/>
                  </a:lnTo>
                  <a:lnTo>
                    <a:pt x="2765589" y="23659"/>
                  </a:lnTo>
                  <a:lnTo>
                    <a:pt x="2800651" y="50752"/>
                  </a:lnTo>
                  <a:lnTo>
                    <a:pt x="2827744" y="85814"/>
                  </a:lnTo>
                  <a:lnTo>
                    <a:pt x="2845213" y="127191"/>
                  </a:lnTo>
                  <a:lnTo>
                    <a:pt x="2851404" y="173227"/>
                  </a:lnTo>
                  <a:lnTo>
                    <a:pt x="2851404" y="866139"/>
                  </a:lnTo>
                  <a:lnTo>
                    <a:pt x="2845213" y="912176"/>
                  </a:lnTo>
                  <a:lnTo>
                    <a:pt x="2827744" y="953553"/>
                  </a:lnTo>
                  <a:lnTo>
                    <a:pt x="2800651" y="988615"/>
                  </a:lnTo>
                  <a:lnTo>
                    <a:pt x="2765589" y="1015708"/>
                  </a:lnTo>
                  <a:lnTo>
                    <a:pt x="2724212" y="1033177"/>
                  </a:lnTo>
                  <a:lnTo>
                    <a:pt x="2678176" y="1039368"/>
                  </a:lnTo>
                  <a:lnTo>
                    <a:pt x="173227" y="1039368"/>
                  </a:lnTo>
                  <a:lnTo>
                    <a:pt x="127191" y="1033177"/>
                  </a:lnTo>
                  <a:lnTo>
                    <a:pt x="85814" y="1015708"/>
                  </a:lnTo>
                  <a:lnTo>
                    <a:pt x="50752" y="988615"/>
                  </a:lnTo>
                  <a:lnTo>
                    <a:pt x="23659" y="953553"/>
                  </a:lnTo>
                  <a:lnTo>
                    <a:pt x="6190" y="912176"/>
                  </a:lnTo>
                  <a:lnTo>
                    <a:pt x="0" y="866139"/>
                  </a:lnTo>
                  <a:lnTo>
                    <a:pt x="0" y="173227"/>
                  </a:lnTo>
                  <a:close/>
                </a:path>
              </a:pathLst>
            </a:custGeom>
            <a:ln w="12700">
              <a:solidFill>
                <a:srgbClr val="5E74B8"/>
              </a:solidFill>
            </a:ln>
          </p:spPr>
          <p:txBody>
            <a:bodyPr wrap="square" lIns="0" tIns="0" rIns="0" bIns="0" rtlCol="0"/>
            <a:lstStyle/>
            <a:p>
              <a:endParaRPr/>
            </a:p>
          </p:txBody>
        </p:sp>
      </p:grpSp>
      <p:sp>
        <p:nvSpPr>
          <p:cNvPr id="8" name="object 8"/>
          <p:cNvSpPr txBox="1"/>
          <p:nvPr/>
        </p:nvSpPr>
        <p:spPr>
          <a:xfrm>
            <a:off x="1163147" y="4011166"/>
            <a:ext cx="2439670" cy="537845"/>
          </a:xfrm>
          <a:prstGeom prst="rect">
            <a:avLst/>
          </a:prstGeom>
        </p:spPr>
        <p:txBody>
          <a:bodyPr vert="horz" wrap="square" lIns="0" tIns="50800" rIns="0" bIns="0" rtlCol="0">
            <a:spAutoFit/>
          </a:bodyPr>
          <a:lstStyle/>
          <a:p>
            <a:pPr marL="634365" marR="5080" indent="-622300">
              <a:lnSpc>
                <a:spcPts val="1870"/>
              </a:lnSpc>
              <a:spcBef>
                <a:spcPts val="400"/>
              </a:spcBef>
            </a:pPr>
            <a:r>
              <a:rPr sz="1800" b="1" dirty="0">
                <a:solidFill>
                  <a:srgbClr val="0C419A"/>
                </a:solidFill>
                <a:latin typeface="Arial"/>
                <a:cs typeface="Arial"/>
              </a:rPr>
              <a:t>Le</a:t>
            </a:r>
            <a:r>
              <a:rPr sz="1800" b="1" spc="-35" dirty="0">
                <a:solidFill>
                  <a:srgbClr val="0C419A"/>
                </a:solidFill>
                <a:latin typeface="Arial"/>
                <a:cs typeface="Arial"/>
              </a:rPr>
              <a:t> </a:t>
            </a:r>
            <a:r>
              <a:rPr sz="1800" b="1" dirty="0">
                <a:solidFill>
                  <a:srgbClr val="0C419A"/>
                </a:solidFill>
                <a:latin typeface="Arial"/>
                <a:cs typeface="Arial"/>
              </a:rPr>
              <a:t>vieillissement</a:t>
            </a:r>
            <a:r>
              <a:rPr sz="1800" b="1" spc="5" dirty="0">
                <a:solidFill>
                  <a:srgbClr val="0C419A"/>
                </a:solidFill>
                <a:latin typeface="Arial"/>
                <a:cs typeface="Arial"/>
              </a:rPr>
              <a:t> </a:t>
            </a:r>
            <a:r>
              <a:rPr sz="1800" b="1" dirty="0">
                <a:solidFill>
                  <a:srgbClr val="0C419A"/>
                </a:solidFill>
                <a:latin typeface="Arial"/>
                <a:cs typeface="Arial"/>
              </a:rPr>
              <a:t>de</a:t>
            </a:r>
            <a:r>
              <a:rPr sz="1800" b="1" spc="-20" dirty="0">
                <a:solidFill>
                  <a:srgbClr val="0C419A"/>
                </a:solidFill>
                <a:latin typeface="Arial"/>
                <a:cs typeface="Arial"/>
              </a:rPr>
              <a:t> </a:t>
            </a:r>
            <a:r>
              <a:rPr sz="1800" b="1" spc="-25" dirty="0">
                <a:solidFill>
                  <a:srgbClr val="0C419A"/>
                </a:solidFill>
                <a:latin typeface="Arial"/>
                <a:cs typeface="Arial"/>
              </a:rPr>
              <a:t>la </a:t>
            </a:r>
            <a:r>
              <a:rPr sz="1800" b="1" spc="-10" dirty="0">
                <a:solidFill>
                  <a:srgbClr val="0C419A"/>
                </a:solidFill>
                <a:latin typeface="Arial"/>
                <a:cs typeface="Arial"/>
              </a:rPr>
              <a:t>population</a:t>
            </a:r>
            <a:endParaRPr sz="1800">
              <a:latin typeface="Arial"/>
              <a:cs typeface="Arial"/>
            </a:endParaRPr>
          </a:p>
        </p:txBody>
      </p:sp>
      <p:grpSp>
        <p:nvGrpSpPr>
          <p:cNvPr id="9" name="object 9"/>
          <p:cNvGrpSpPr/>
          <p:nvPr/>
        </p:nvGrpSpPr>
        <p:grpSpPr>
          <a:xfrm>
            <a:off x="829273" y="2291540"/>
            <a:ext cx="2865755" cy="1050925"/>
            <a:chOff x="1791970" y="2509773"/>
            <a:chExt cx="2865755" cy="1050925"/>
          </a:xfrm>
        </p:grpSpPr>
        <p:sp>
          <p:nvSpPr>
            <p:cNvPr id="10" name="object 10"/>
            <p:cNvSpPr/>
            <p:nvPr/>
          </p:nvSpPr>
          <p:spPr>
            <a:xfrm>
              <a:off x="1798320" y="2516123"/>
              <a:ext cx="2853055" cy="1038225"/>
            </a:xfrm>
            <a:custGeom>
              <a:avLst/>
              <a:gdLst/>
              <a:ahLst/>
              <a:cxnLst/>
              <a:rect l="l" t="t" r="r" b="b"/>
              <a:pathLst>
                <a:path w="2853054" h="1038225">
                  <a:moveTo>
                    <a:pt x="2679954" y="0"/>
                  </a:moveTo>
                  <a:lnTo>
                    <a:pt x="172974" y="0"/>
                  </a:lnTo>
                  <a:lnTo>
                    <a:pt x="127000" y="6180"/>
                  </a:lnTo>
                  <a:lnTo>
                    <a:pt x="85682" y="23622"/>
                  </a:lnTo>
                  <a:lnTo>
                    <a:pt x="50673" y="50673"/>
                  </a:lnTo>
                  <a:lnTo>
                    <a:pt x="23622" y="85682"/>
                  </a:lnTo>
                  <a:lnTo>
                    <a:pt x="6180" y="127000"/>
                  </a:lnTo>
                  <a:lnTo>
                    <a:pt x="0" y="172974"/>
                  </a:lnTo>
                  <a:lnTo>
                    <a:pt x="0" y="864870"/>
                  </a:lnTo>
                  <a:lnTo>
                    <a:pt x="6180" y="910843"/>
                  </a:lnTo>
                  <a:lnTo>
                    <a:pt x="23622" y="952161"/>
                  </a:lnTo>
                  <a:lnTo>
                    <a:pt x="50673" y="987170"/>
                  </a:lnTo>
                  <a:lnTo>
                    <a:pt x="85682" y="1014221"/>
                  </a:lnTo>
                  <a:lnTo>
                    <a:pt x="127000" y="1031663"/>
                  </a:lnTo>
                  <a:lnTo>
                    <a:pt x="172974" y="1037843"/>
                  </a:lnTo>
                  <a:lnTo>
                    <a:pt x="2679954" y="1037843"/>
                  </a:lnTo>
                  <a:lnTo>
                    <a:pt x="2725928" y="1031663"/>
                  </a:lnTo>
                  <a:lnTo>
                    <a:pt x="2767245" y="1014222"/>
                  </a:lnTo>
                  <a:lnTo>
                    <a:pt x="2802255" y="987171"/>
                  </a:lnTo>
                  <a:lnTo>
                    <a:pt x="2829306" y="952161"/>
                  </a:lnTo>
                  <a:lnTo>
                    <a:pt x="2846747" y="910844"/>
                  </a:lnTo>
                  <a:lnTo>
                    <a:pt x="2852928" y="864870"/>
                  </a:lnTo>
                  <a:lnTo>
                    <a:pt x="2852928" y="172974"/>
                  </a:lnTo>
                  <a:lnTo>
                    <a:pt x="2846747" y="127000"/>
                  </a:lnTo>
                  <a:lnTo>
                    <a:pt x="2829306" y="85682"/>
                  </a:lnTo>
                  <a:lnTo>
                    <a:pt x="2802255" y="50673"/>
                  </a:lnTo>
                  <a:lnTo>
                    <a:pt x="2767245" y="23622"/>
                  </a:lnTo>
                  <a:lnTo>
                    <a:pt x="2725928" y="6180"/>
                  </a:lnTo>
                  <a:lnTo>
                    <a:pt x="2679954" y="0"/>
                  </a:lnTo>
                  <a:close/>
                </a:path>
              </a:pathLst>
            </a:custGeom>
            <a:solidFill>
              <a:srgbClr val="FFFFFF">
                <a:alpha val="90194"/>
              </a:srgbClr>
            </a:solidFill>
          </p:spPr>
          <p:txBody>
            <a:bodyPr wrap="square" lIns="0" tIns="0" rIns="0" bIns="0" rtlCol="0"/>
            <a:lstStyle/>
            <a:p>
              <a:endParaRPr/>
            </a:p>
          </p:txBody>
        </p:sp>
        <p:sp>
          <p:nvSpPr>
            <p:cNvPr id="11" name="object 11"/>
            <p:cNvSpPr/>
            <p:nvPr/>
          </p:nvSpPr>
          <p:spPr>
            <a:xfrm>
              <a:off x="1798320" y="2516123"/>
              <a:ext cx="2853055" cy="1038225"/>
            </a:xfrm>
            <a:custGeom>
              <a:avLst/>
              <a:gdLst/>
              <a:ahLst/>
              <a:cxnLst/>
              <a:rect l="l" t="t" r="r" b="b"/>
              <a:pathLst>
                <a:path w="2853054" h="1038225">
                  <a:moveTo>
                    <a:pt x="0" y="172974"/>
                  </a:moveTo>
                  <a:lnTo>
                    <a:pt x="6180" y="127000"/>
                  </a:lnTo>
                  <a:lnTo>
                    <a:pt x="23622" y="85682"/>
                  </a:lnTo>
                  <a:lnTo>
                    <a:pt x="50673" y="50673"/>
                  </a:lnTo>
                  <a:lnTo>
                    <a:pt x="85682" y="23622"/>
                  </a:lnTo>
                  <a:lnTo>
                    <a:pt x="127000" y="6180"/>
                  </a:lnTo>
                  <a:lnTo>
                    <a:pt x="172974" y="0"/>
                  </a:lnTo>
                  <a:lnTo>
                    <a:pt x="2679954" y="0"/>
                  </a:lnTo>
                  <a:lnTo>
                    <a:pt x="2725928" y="6180"/>
                  </a:lnTo>
                  <a:lnTo>
                    <a:pt x="2767245" y="23622"/>
                  </a:lnTo>
                  <a:lnTo>
                    <a:pt x="2802255" y="50673"/>
                  </a:lnTo>
                  <a:lnTo>
                    <a:pt x="2829306" y="85682"/>
                  </a:lnTo>
                  <a:lnTo>
                    <a:pt x="2846747" y="127000"/>
                  </a:lnTo>
                  <a:lnTo>
                    <a:pt x="2852928" y="172974"/>
                  </a:lnTo>
                  <a:lnTo>
                    <a:pt x="2852928" y="864870"/>
                  </a:lnTo>
                  <a:lnTo>
                    <a:pt x="2846747" y="910844"/>
                  </a:lnTo>
                  <a:lnTo>
                    <a:pt x="2829306" y="952161"/>
                  </a:lnTo>
                  <a:lnTo>
                    <a:pt x="2802255" y="987171"/>
                  </a:lnTo>
                  <a:lnTo>
                    <a:pt x="2767245" y="1014222"/>
                  </a:lnTo>
                  <a:lnTo>
                    <a:pt x="2725928" y="1031663"/>
                  </a:lnTo>
                  <a:lnTo>
                    <a:pt x="2679954" y="1037843"/>
                  </a:lnTo>
                  <a:lnTo>
                    <a:pt x="172974" y="1037843"/>
                  </a:lnTo>
                  <a:lnTo>
                    <a:pt x="127000" y="1031663"/>
                  </a:lnTo>
                  <a:lnTo>
                    <a:pt x="85682" y="1014221"/>
                  </a:lnTo>
                  <a:lnTo>
                    <a:pt x="50673" y="987170"/>
                  </a:lnTo>
                  <a:lnTo>
                    <a:pt x="23622" y="952161"/>
                  </a:lnTo>
                  <a:lnTo>
                    <a:pt x="6180" y="910843"/>
                  </a:lnTo>
                  <a:lnTo>
                    <a:pt x="0" y="864870"/>
                  </a:lnTo>
                  <a:lnTo>
                    <a:pt x="0" y="172974"/>
                  </a:lnTo>
                  <a:close/>
                </a:path>
              </a:pathLst>
            </a:custGeom>
            <a:ln w="12700">
              <a:solidFill>
                <a:srgbClr val="5E74B8"/>
              </a:solidFill>
            </a:ln>
          </p:spPr>
          <p:txBody>
            <a:bodyPr wrap="square" lIns="0" tIns="0" rIns="0" bIns="0" rtlCol="0"/>
            <a:lstStyle/>
            <a:p>
              <a:endParaRPr/>
            </a:p>
          </p:txBody>
        </p:sp>
      </p:grpSp>
      <p:sp>
        <p:nvSpPr>
          <p:cNvPr id="12" name="object 12"/>
          <p:cNvSpPr txBox="1"/>
          <p:nvPr/>
        </p:nvSpPr>
        <p:spPr>
          <a:xfrm>
            <a:off x="1533107" y="2526871"/>
            <a:ext cx="1461135" cy="537845"/>
          </a:xfrm>
          <a:prstGeom prst="rect">
            <a:avLst/>
          </a:prstGeom>
        </p:spPr>
        <p:txBody>
          <a:bodyPr vert="horz" wrap="square" lIns="0" tIns="51435" rIns="0" bIns="0" rtlCol="0">
            <a:spAutoFit/>
          </a:bodyPr>
          <a:lstStyle/>
          <a:p>
            <a:pPr marL="113030" marR="5080" indent="-100965">
              <a:lnSpc>
                <a:spcPts val="1870"/>
              </a:lnSpc>
              <a:spcBef>
                <a:spcPts val="405"/>
              </a:spcBef>
            </a:pPr>
            <a:r>
              <a:rPr sz="1800" b="1" dirty="0">
                <a:solidFill>
                  <a:srgbClr val="0C419A"/>
                </a:solidFill>
                <a:latin typeface="Arial"/>
                <a:cs typeface="Arial"/>
              </a:rPr>
              <a:t>Les</a:t>
            </a:r>
            <a:r>
              <a:rPr sz="1800" b="1" spc="-20" dirty="0">
                <a:solidFill>
                  <a:srgbClr val="0C419A"/>
                </a:solidFill>
                <a:latin typeface="Arial"/>
                <a:cs typeface="Arial"/>
              </a:rPr>
              <a:t> </a:t>
            </a:r>
            <a:r>
              <a:rPr sz="1800" b="1" spc="-10" dirty="0">
                <a:solidFill>
                  <a:srgbClr val="0C419A"/>
                </a:solidFill>
                <a:latin typeface="Arial"/>
                <a:cs typeface="Arial"/>
              </a:rPr>
              <a:t>maladies chroniques</a:t>
            </a:r>
            <a:endParaRPr sz="1800" dirty="0">
              <a:latin typeface="Arial"/>
              <a:cs typeface="Arial"/>
            </a:endParaRPr>
          </a:p>
        </p:txBody>
      </p:sp>
      <p:grpSp>
        <p:nvGrpSpPr>
          <p:cNvPr id="13" name="object 13"/>
          <p:cNvGrpSpPr/>
          <p:nvPr/>
        </p:nvGrpSpPr>
        <p:grpSpPr>
          <a:xfrm>
            <a:off x="822923" y="5105653"/>
            <a:ext cx="2864485" cy="1050925"/>
            <a:chOff x="1802638" y="5132578"/>
            <a:chExt cx="2864485" cy="1050925"/>
          </a:xfrm>
        </p:grpSpPr>
        <p:sp>
          <p:nvSpPr>
            <p:cNvPr id="14" name="object 14"/>
            <p:cNvSpPr/>
            <p:nvPr/>
          </p:nvSpPr>
          <p:spPr>
            <a:xfrm>
              <a:off x="1808988" y="5138928"/>
              <a:ext cx="2851785" cy="1038225"/>
            </a:xfrm>
            <a:custGeom>
              <a:avLst/>
              <a:gdLst/>
              <a:ahLst/>
              <a:cxnLst/>
              <a:rect l="l" t="t" r="r" b="b"/>
              <a:pathLst>
                <a:path w="2851785" h="1038225">
                  <a:moveTo>
                    <a:pt x="2678429" y="0"/>
                  </a:moveTo>
                  <a:lnTo>
                    <a:pt x="172974" y="0"/>
                  </a:lnTo>
                  <a:lnTo>
                    <a:pt x="127000" y="6180"/>
                  </a:lnTo>
                  <a:lnTo>
                    <a:pt x="85682" y="23621"/>
                  </a:lnTo>
                  <a:lnTo>
                    <a:pt x="50673" y="50672"/>
                  </a:lnTo>
                  <a:lnTo>
                    <a:pt x="23622" y="85682"/>
                  </a:lnTo>
                  <a:lnTo>
                    <a:pt x="6180" y="127000"/>
                  </a:lnTo>
                  <a:lnTo>
                    <a:pt x="0" y="172974"/>
                  </a:lnTo>
                  <a:lnTo>
                    <a:pt x="0" y="864870"/>
                  </a:lnTo>
                  <a:lnTo>
                    <a:pt x="6180" y="910852"/>
                  </a:lnTo>
                  <a:lnTo>
                    <a:pt x="23622" y="952172"/>
                  </a:lnTo>
                  <a:lnTo>
                    <a:pt x="50673" y="987180"/>
                  </a:lnTo>
                  <a:lnTo>
                    <a:pt x="85682" y="1014227"/>
                  </a:lnTo>
                  <a:lnTo>
                    <a:pt x="127000" y="1031665"/>
                  </a:lnTo>
                  <a:lnTo>
                    <a:pt x="172974" y="1037844"/>
                  </a:lnTo>
                  <a:lnTo>
                    <a:pt x="2678429" y="1037844"/>
                  </a:lnTo>
                  <a:lnTo>
                    <a:pt x="2724404" y="1031665"/>
                  </a:lnTo>
                  <a:lnTo>
                    <a:pt x="2765721" y="1014227"/>
                  </a:lnTo>
                  <a:lnTo>
                    <a:pt x="2800730" y="987180"/>
                  </a:lnTo>
                  <a:lnTo>
                    <a:pt x="2827781" y="952172"/>
                  </a:lnTo>
                  <a:lnTo>
                    <a:pt x="2845223" y="910852"/>
                  </a:lnTo>
                  <a:lnTo>
                    <a:pt x="2851404" y="864870"/>
                  </a:lnTo>
                  <a:lnTo>
                    <a:pt x="2851404" y="172974"/>
                  </a:lnTo>
                  <a:lnTo>
                    <a:pt x="2845223" y="127000"/>
                  </a:lnTo>
                  <a:lnTo>
                    <a:pt x="2827781" y="85682"/>
                  </a:lnTo>
                  <a:lnTo>
                    <a:pt x="2800730" y="50673"/>
                  </a:lnTo>
                  <a:lnTo>
                    <a:pt x="2765721" y="23622"/>
                  </a:lnTo>
                  <a:lnTo>
                    <a:pt x="2724404" y="6180"/>
                  </a:lnTo>
                  <a:lnTo>
                    <a:pt x="2678429" y="0"/>
                  </a:lnTo>
                  <a:close/>
                </a:path>
              </a:pathLst>
            </a:custGeom>
            <a:solidFill>
              <a:srgbClr val="FFFFFF">
                <a:alpha val="90194"/>
              </a:srgbClr>
            </a:solidFill>
          </p:spPr>
          <p:txBody>
            <a:bodyPr wrap="square" lIns="0" tIns="0" rIns="0" bIns="0" rtlCol="0"/>
            <a:lstStyle/>
            <a:p>
              <a:endParaRPr/>
            </a:p>
          </p:txBody>
        </p:sp>
        <p:sp>
          <p:nvSpPr>
            <p:cNvPr id="15" name="object 15"/>
            <p:cNvSpPr/>
            <p:nvPr/>
          </p:nvSpPr>
          <p:spPr>
            <a:xfrm>
              <a:off x="1808988" y="5138928"/>
              <a:ext cx="2851785" cy="1038225"/>
            </a:xfrm>
            <a:custGeom>
              <a:avLst/>
              <a:gdLst/>
              <a:ahLst/>
              <a:cxnLst/>
              <a:rect l="l" t="t" r="r" b="b"/>
              <a:pathLst>
                <a:path w="2851785" h="1038225">
                  <a:moveTo>
                    <a:pt x="0" y="172974"/>
                  </a:moveTo>
                  <a:lnTo>
                    <a:pt x="6180" y="127000"/>
                  </a:lnTo>
                  <a:lnTo>
                    <a:pt x="23622" y="85682"/>
                  </a:lnTo>
                  <a:lnTo>
                    <a:pt x="50673" y="50672"/>
                  </a:lnTo>
                  <a:lnTo>
                    <a:pt x="85682" y="23621"/>
                  </a:lnTo>
                  <a:lnTo>
                    <a:pt x="127000" y="6180"/>
                  </a:lnTo>
                  <a:lnTo>
                    <a:pt x="172974" y="0"/>
                  </a:lnTo>
                  <a:lnTo>
                    <a:pt x="2678429" y="0"/>
                  </a:lnTo>
                  <a:lnTo>
                    <a:pt x="2724404" y="6180"/>
                  </a:lnTo>
                  <a:lnTo>
                    <a:pt x="2765721" y="23622"/>
                  </a:lnTo>
                  <a:lnTo>
                    <a:pt x="2800730" y="50673"/>
                  </a:lnTo>
                  <a:lnTo>
                    <a:pt x="2827781" y="85682"/>
                  </a:lnTo>
                  <a:lnTo>
                    <a:pt x="2845223" y="127000"/>
                  </a:lnTo>
                  <a:lnTo>
                    <a:pt x="2851404" y="172974"/>
                  </a:lnTo>
                  <a:lnTo>
                    <a:pt x="2851404" y="864870"/>
                  </a:lnTo>
                  <a:lnTo>
                    <a:pt x="2845223" y="910852"/>
                  </a:lnTo>
                  <a:lnTo>
                    <a:pt x="2827781" y="952172"/>
                  </a:lnTo>
                  <a:lnTo>
                    <a:pt x="2800730" y="987180"/>
                  </a:lnTo>
                  <a:lnTo>
                    <a:pt x="2765721" y="1014227"/>
                  </a:lnTo>
                  <a:lnTo>
                    <a:pt x="2724404" y="1031665"/>
                  </a:lnTo>
                  <a:lnTo>
                    <a:pt x="2678429" y="1037844"/>
                  </a:lnTo>
                  <a:lnTo>
                    <a:pt x="172974" y="1037844"/>
                  </a:lnTo>
                  <a:lnTo>
                    <a:pt x="127000" y="1031665"/>
                  </a:lnTo>
                  <a:lnTo>
                    <a:pt x="85682" y="1014227"/>
                  </a:lnTo>
                  <a:lnTo>
                    <a:pt x="50673" y="987180"/>
                  </a:lnTo>
                  <a:lnTo>
                    <a:pt x="23622" y="952172"/>
                  </a:lnTo>
                  <a:lnTo>
                    <a:pt x="6180" y="910852"/>
                  </a:lnTo>
                  <a:lnTo>
                    <a:pt x="0" y="864870"/>
                  </a:lnTo>
                  <a:lnTo>
                    <a:pt x="0" y="172974"/>
                  </a:lnTo>
                  <a:close/>
                </a:path>
              </a:pathLst>
            </a:custGeom>
            <a:ln w="12700">
              <a:solidFill>
                <a:srgbClr val="5E74B8"/>
              </a:solidFill>
            </a:ln>
          </p:spPr>
          <p:txBody>
            <a:bodyPr wrap="square" lIns="0" tIns="0" rIns="0" bIns="0" rtlCol="0"/>
            <a:lstStyle/>
            <a:p>
              <a:endParaRPr/>
            </a:p>
          </p:txBody>
        </p:sp>
      </p:grpSp>
      <p:sp>
        <p:nvSpPr>
          <p:cNvPr id="16" name="object 16"/>
          <p:cNvSpPr txBox="1"/>
          <p:nvPr/>
        </p:nvSpPr>
        <p:spPr>
          <a:xfrm>
            <a:off x="1315174" y="5459881"/>
            <a:ext cx="1878964"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C419A"/>
                </a:solidFill>
                <a:latin typeface="Arial"/>
                <a:cs typeface="Arial"/>
              </a:rPr>
              <a:t>La</a:t>
            </a:r>
            <a:r>
              <a:rPr sz="1800" b="1" spc="-15" dirty="0">
                <a:solidFill>
                  <a:srgbClr val="0C419A"/>
                </a:solidFill>
                <a:latin typeface="Arial"/>
                <a:cs typeface="Arial"/>
              </a:rPr>
              <a:t> </a:t>
            </a:r>
            <a:r>
              <a:rPr sz="1800" b="1" dirty="0">
                <a:solidFill>
                  <a:srgbClr val="0C419A"/>
                </a:solidFill>
                <a:latin typeface="Arial"/>
                <a:cs typeface="Arial"/>
              </a:rPr>
              <a:t>santé</a:t>
            </a:r>
            <a:r>
              <a:rPr sz="1800" b="1" spc="-15" dirty="0">
                <a:solidFill>
                  <a:srgbClr val="0C419A"/>
                </a:solidFill>
                <a:latin typeface="Arial"/>
                <a:cs typeface="Arial"/>
              </a:rPr>
              <a:t> </a:t>
            </a:r>
            <a:r>
              <a:rPr sz="1800" b="1" spc="-10" dirty="0">
                <a:solidFill>
                  <a:srgbClr val="0C419A"/>
                </a:solidFill>
                <a:latin typeface="Arial"/>
                <a:cs typeface="Arial"/>
              </a:rPr>
              <a:t>mentale</a:t>
            </a:r>
            <a:endParaRPr sz="1800" dirty="0">
              <a:latin typeface="Arial"/>
              <a:cs typeface="Arial"/>
            </a:endParaRPr>
          </a:p>
        </p:txBody>
      </p:sp>
      <p:grpSp>
        <p:nvGrpSpPr>
          <p:cNvPr id="17" name="object 17"/>
          <p:cNvGrpSpPr/>
          <p:nvPr/>
        </p:nvGrpSpPr>
        <p:grpSpPr>
          <a:xfrm>
            <a:off x="4261470" y="3159551"/>
            <a:ext cx="647065" cy="751840"/>
            <a:chOff x="5211826" y="3546855"/>
            <a:chExt cx="647065" cy="751840"/>
          </a:xfrm>
        </p:grpSpPr>
        <p:sp>
          <p:nvSpPr>
            <p:cNvPr id="18" name="object 18"/>
            <p:cNvSpPr/>
            <p:nvPr/>
          </p:nvSpPr>
          <p:spPr>
            <a:xfrm>
              <a:off x="5218176" y="3553459"/>
              <a:ext cx="634365" cy="739140"/>
            </a:xfrm>
            <a:custGeom>
              <a:avLst/>
              <a:gdLst/>
              <a:ahLst/>
              <a:cxnLst/>
              <a:rect l="l" t="t" r="r" b="b"/>
              <a:pathLst>
                <a:path w="634364" h="739139">
                  <a:moveTo>
                    <a:pt x="633984" y="267970"/>
                  </a:moveTo>
                  <a:lnTo>
                    <a:pt x="418465" y="267970"/>
                  </a:lnTo>
                  <a:lnTo>
                    <a:pt x="418465" y="0"/>
                  </a:lnTo>
                  <a:lnTo>
                    <a:pt x="215519" y="0"/>
                  </a:lnTo>
                  <a:lnTo>
                    <a:pt x="215519" y="267970"/>
                  </a:lnTo>
                  <a:lnTo>
                    <a:pt x="0" y="267970"/>
                  </a:lnTo>
                  <a:lnTo>
                    <a:pt x="0" y="471170"/>
                  </a:lnTo>
                  <a:lnTo>
                    <a:pt x="215519" y="471170"/>
                  </a:lnTo>
                  <a:lnTo>
                    <a:pt x="215519" y="739140"/>
                  </a:lnTo>
                  <a:lnTo>
                    <a:pt x="418465" y="739140"/>
                  </a:lnTo>
                  <a:lnTo>
                    <a:pt x="418465" y="471170"/>
                  </a:lnTo>
                  <a:lnTo>
                    <a:pt x="633984" y="471170"/>
                  </a:lnTo>
                  <a:lnTo>
                    <a:pt x="633984" y="267970"/>
                  </a:lnTo>
                  <a:close/>
                </a:path>
              </a:pathLst>
            </a:custGeom>
            <a:solidFill>
              <a:srgbClr val="5E74B8"/>
            </a:solidFill>
          </p:spPr>
          <p:txBody>
            <a:bodyPr wrap="square" lIns="0" tIns="0" rIns="0" bIns="0" rtlCol="0"/>
            <a:lstStyle/>
            <a:p>
              <a:endParaRPr/>
            </a:p>
          </p:txBody>
        </p:sp>
        <p:sp>
          <p:nvSpPr>
            <p:cNvPr id="19" name="object 19"/>
            <p:cNvSpPr/>
            <p:nvPr/>
          </p:nvSpPr>
          <p:spPr>
            <a:xfrm>
              <a:off x="5218176" y="3553205"/>
              <a:ext cx="634365" cy="739140"/>
            </a:xfrm>
            <a:custGeom>
              <a:avLst/>
              <a:gdLst/>
              <a:ahLst/>
              <a:cxnLst/>
              <a:rect l="l" t="t" r="r" b="b"/>
              <a:pathLst>
                <a:path w="634364" h="739139">
                  <a:moveTo>
                    <a:pt x="0" y="268097"/>
                  </a:moveTo>
                  <a:lnTo>
                    <a:pt x="215519" y="268097"/>
                  </a:lnTo>
                  <a:lnTo>
                    <a:pt x="215519" y="0"/>
                  </a:lnTo>
                  <a:lnTo>
                    <a:pt x="418464" y="0"/>
                  </a:lnTo>
                  <a:lnTo>
                    <a:pt x="418464" y="268097"/>
                  </a:lnTo>
                  <a:lnTo>
                    <a:pt x="633984" y="268097"/>
                  </a:lnTo>
                  <a:lnTo>
                    <a:pt x="633984" y="471043"/>
                  </a:lnTo>
                  <a:lnTo>
                    <a:pt x="418464" y="471043"/>
                  </a:lnTo>
                  <a:lnTo>
                    <a:pt x="418464" y="739140"/>
                  </a:lnTo>
                  <a:lnTo>
                    <a:pt x="215519" y="739140"/>
                  </a:lnTo>
                  <a:lnTo>
                    <a:pt x="215519" y="471043"/>
                  </a:lnTo>
                  <a:lnTo>
                    <a:pt x="0" y="471043"/>
                  </a:lnTo>
                  <a:lnTo>
                    <a:pt x="0" y="268097"/>
                  </a:lnTo>
                  <a:close/>
                </a:path>
              </a:pathLst>
            </a:custGeom>
            <a:ln w="12700">
              <a:solidFill>
                <a:srgbClr val="435285"/>
              </a:solidFill>
            </a:ln>
          </p:spPr>
          <p:txBody>
            <a:bodyPr wrap="square" lIns="0" tIns="0" rIns="0" bIns="0" rtlCol="0"/>
            <a:lstStyle/>
            <a:p>
              <a:endParaRPr/>
            </a:p>
          </p:txBody>
        </p:sp>
      </p:gr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0" dirty="0"/>
              <a:t>37</a:t>
            </a:fld>
            <a:endParaRPr spc="-50" dirty="0"/>
          </a:p>
        </p:txBody>
      </p:sp>
    </p:spTree>
    <p:extLst>
      <p:ext uri="{BB962C8B-B14F-4D97-AF65-F5344CB8AC3E}">
        <p14:creationId xmlns:p14="http://schemas.microsoft.com/office/powerpoint/2010/main" val="34378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8348" y="495300"/>
            <a:ext cx="11196955" cy="1114425"/>
          </a:xfrm>
          <a:prstGeom prst="rect">
            <a:avLst/>
          </a:prstGeom>
          <a:solidFill>
            <a:srgbClr val="0C419A"/>
          </a:solidFill>
        </p:spPr>
        <p:txBody>
          <a:bodyPr vert="horz" wrap="square" lIns="0" tIns="347980" rIns="0" bIns="0" rtlCol="0">
            <a:spAutoFit/>
          </a:bodyPr>
          <a:lstStyle/>
          <a:p>
            <a:pPr marL="864235">
              <a:lnSpc>
                <a:spcPct val="100000"/>
              </a:lnSpc>
              <a:spcBef>
                <a:spcPts val="2740"/>
              </a:spcBef>
            </a:pPr>
            <a:r>
              <a:rPr sz="2400" b="1" dirty="0">
                <a:solidFill>
                  <a:srgbClr val="FFFFFF"/>
                </a:solidFill>
                <a:latin typeface="Arial"/>
                <a:cs typeface="Arial"/>
              </a:rPr>
              <a:t>LA</a:t>
            </a:r>
            <a:r>
              <a:rPr sz="2400" b="1" spc="-170" dirty="0">
                <a:solidFill>
                  <a:srgbClr val="FFFFFF"/>
                </a:solidFill>
                <a:latin typeface="Arial"/>
                <a:cs typeface="Arial"/>
              </a:rPr>
              <a:t> </a:t>
            </a:r>
            <a:r>
              <a:rPr sz="2400" b="1" dirty="0">
                <a:solidFill>
                  <a:srgbClr val="FFFFFF"/>
                </a:solidFill>
                <a:latin typeface="Arial"/>
                <a:cs typeface="Arial"/>
              </a:rPr>
              <a:t>PLACE</a:t>
            </a:r>
            <a:r>
              <a:rPr sz="2400" b="1" spc="-85" dirty="0">
                <a:solidFill>
                  <a:srgbClr val="FFFFFF"/>
                </a:solidFill>
                <a:latin typeface="Arial"/>
                <a:cs typeface="Arial"/>
              </a:rPr>
              <a:t> </a:t>
            </a:r>
            <a:r>
              <a:rPr sz="2400" b="1" dirty="0">
                <a:solidFill>
                  <a:srgbClr val="FFFFFF"/>
                </a:solidFill>
                <a:latin typeface="Arial"/>
                <a:cs typeface="Arial"/>
              </a:rPr>
              <a:t>PRÉPONDÉRANTE</a:t>
            </a:r>
            <a:r>
              <a:rPr sz="2400" b="1" spc="-50" dirty="0">
                <a:solidFill>
                  <a:srgbClr val="FFFFFF"/>
                </a:solidFill>
                <a:latin typeface="Arial"/>
                <a:cs typeface="Arial"/>
              </a:rPr>
              <a:t> </a:t>
            </a:r>
            <a:r>
              <a:rPr sz="2400" b="1" dirty="0">
                <a:solidFill>
                  <a:srgbClr val="FFFFFF"/>
                </a:solidFill>
                <a:latin typeface="Arial"/>
                <a:cs typeface="Arial"/>
              </a:rPr>
              <a:t>DES</a:t>
            </a:r>
            <a:r>
              <a:rPr sz="2400" b="1" spc="-90" dirty="0">
                <a:solidFill>
                  <a:srgbClr val="FFFFFF"/>
                </a:solidFill>
                <a:latin typeface="Arial"/>
                <a:cs typeface="Arial"/>
              </a:rPr>
              <a:t> </a:t>
            </a:r>
            <a:r>
              <a:rPr sz="2400" b="1" dirty="0">
                <a:solidFill>
                  <a:srgbClr val="FFFFFF"/>
                </a:solidFill>
                <a:latin typeface="Arial"/>
                <a:cs typeface="Arial"/>
              </a:rPr>
              <a:t>MALADIES</a:t>
            </a:r>
            <a:r>
              <a:rPr sz="2400" b="1" spc="-75" dirty="0">
                <a:solidFill>
                  <a:srgbClr val="FFFFFF"/>
                </a:solidFill>
                <a:latin typeface="Arial"/>
                <a:cs typeface="Arial"/>
              </a:rPr>
              <a:t> </a:t>
            </a:r>
            <a:r>
              <a:rPr sz="2400" b="1" spc="-10" dirty="0">
                <a:solidFill>
                  <a:srgbClr val="FFFFFF"/>
                </a:solidFill>
                <a:latin typeface="Arial"/>
                <a:cs typeface="Arial"/>
              </a:rPr>
              <a:t>CHRONIQUES</a:t>
            </a:r>
            <a:endParaRPr sz="2400">
              <a:latin typeface="Arial"/>
              <a:cs typeface="Arial"/>
            </a:endParaRPr>
          </a:p>
        </p:txBody>
      </p:sp>
      <p:sp>
        <p:nvSpPr>
          <p:cNvPr id="3" name="object 3"/>
          <p:cNvSpPr/>
          <p:nvPr/>
        </p:nvSpPr>
        <p:spPr>
          <a:xfrm>
            <a:off x="1568196" y="3922776"/>
            <a:ext cx="3694429" cy="1663064"/>
          </a:xfrm>
          <a:custGeom>
            <a:avLst/>
            <a:gdLst/>
            <a:ahLst/>
            <a:cxnLst/>
            <a:rect l="l" t="t" r="r" b="b"/>
            <a:pathLst>
              <a:path w="3694429" h="1663064">
                <a:moveTo>
                  <a:pt x="0" y="1662684"/>
                </a:moveTo>
                <a:lnTo>
                  <a:pt x="3694176" y="1662684"/>
                </a:lnTo>
                <a:lnTo>
                  <a:pt x="3694176" y="0"/>
                </a:lnTo>
                <a:lnTo>
                  <a:pt x="0" y="0"/>
                </a:lnTo>
                <a:lnTo>
                  <a:pt x="0" y="1662684"/>
                </a:lnTo>
                <a:close/>
              </a:path>
            </a:pathLst>
          </a:custGeom>
          <a:ln w="12700">
            <a:solidFill>
              <a:srgbClr val="0C419A"/>
            </a:solidFill>
          </a:ln>
        </p:spPr>
        <p:txBody>
          <a:bodyPr wrap="square" lIns="0" tIns="0" rIns="0" bIns="0" rtlCol="0"/>
          <a:lstStyle/>
          <a:p>
            <a:endParaRPr/>
          </a:p>
        </p:txBody>
      </p:sp>
      <p:sp>
        <p:nvSpPr>
          <p:cNvPr id="4" name="object 4"/>
          <p:cNvSpPr txBox="1"/>
          <p:nvPr/>
        </p:nvSpPr>
        <p:spPr>
          <a:xfrm>
            <a:off x="2067560" y="3949700"/>
            <a:ext cx="2696845" cy="757555"/>
          </a:xfrm>
          <a:prstGeom prst="rect">
            <a:avLst/>
          </a:prstGeom>
        </p:spPr>
        <p:txBody>
          <a:bodyPr vert="horz" wrap="square" lIns="0" tIns="12700" rIns="0" bIns="0" rtlCol="0">
            <a:spAutoFit/>
          </a:bodyPr>
          <a:lstStyle/>
          <a:p>
            <a:pPr marL="763905" marR="5080" indent="-751840">
              <a:lnSpc>
                <a:spcPct val="100000"/>
              </a:lnSpc>
              <a:spcBef>
                <a:spcPts val="100"/>
              </a:spcBef>
            </a:pPr>
            <a:r>
              <a:rPr sz="2400" b="1" dirty="0">
                <a:solidFill>
                  <a:srgbClr val="0C419A"/>
                </a:solidFill>
                <a:latin typeface="Arial"/>
                <a:cs typeface="Arial"/>
              </a:rPr>
              <a:t>Soit</a:t>
            </a:r>
            <a:r>
              <a:rPr sz="2400" b="1" spc="-30" dirty="0">
                <a:solidFill>
                  <a:srgbClr val="0C419A"/>
                </a:solidFill>
                <a:latin typeface="Arial"/>
                <a:cs typeface="Arial"/>
              </a:rPr>
              <a:t> </a:t>
            </a:r>
            <a:r>
              <a:rPr sz="2400" b="1" dirty="0">
                <a:solidFill>
                  <a:srgbClr val="0C419A"/>
                </a:solidFill>
                <a:latin typeface="Arial"/>
                <a:cs typeface="Arial"/>
              </a:rPr>
              <a:t>24</a:t>
            </a:r>
            <a:r>
              <a:rPr sz="2400" b="1" spc="-5" dirty="0">
                <a:solidFill>
                  <a:srgbClr val="0C419A"/>
                </a:solidFill>
                <a:latin typeface="Arial"/>
                <a:cs typeface="Arial"/>
              </a:rPr>
              <a:t> </a:t>
            </a:r>
            <a:r>
              <a:rPr sz="2400" b="1" dirty="0">
                <a:solidFill>
                  <a:srgbClr val="0C419A"/>
                </a:solidFill>
                <a:latin typeface="Arial"/>
                <a:cs typeface="Arial"/>
              </a:rPr>
              <a:t>millions</a:t>
            </a:r>
            <a:r>
              <a:rPr sz="2400" b="1" spc="-50" dirty="0">
                <a:solidFill>
                  <a:srgbClr val="0C419A"/>
                </a:solidFill>
                <a:latin typeface="Arial"/>
                <a:cs typeface="Arial"/>
              </a:rPr>
              <a:t> </a:t>
            </a:r>
            <a:r>
              <a:rPr sz="2400" b="1" spc="-25" dirty="0">
                <a:solidFill>
                  <a:srgbClr val="0C419A"/>
                </a:solidFill>
                <a:latin typeface="Arial"/>
                <a:cs typeface="Arial"/>
              </a:rPr>
              <a:t>de </a:t>
            </a:r>
            <a:r>
              <a:rPr sz="2400" b="1" spc="-10" dirty="0">
                <a:solidFill>
                  <a:srgbClr val="0C419A"/>
                </a:solidFill>
                <a:latin typeface="Arial"/>
                <a:cs typeface="Arial"/>
              </a:rPr>
              <a:t>français</a:t>
            </a:r>
            <a:endParaRPr sz="2400">
              <a:latin typeface="Arial"/>
              <a:cs typeface="Arial"/>
            </a:endParaRPr>
          </a:p>
        </p:txBody>
      </p:sp>
      <p:sp>
        <p:nvSpPr>
          <p:cNvPr id="5" name="object 5"/>
          <p:cNvSpPr txBox="1"/>
          <p:nvPr/>
        </p:nvSpPr>
        <p:spPr>
          <a:xfrm>
            <a:off x="1805432" y="4957317"/>
            <a:ext cx="3221355" cy="574040"/>
          </a:xfrm>
          <a:prstGeom prst="rect">
            <a:avLst/>
          </a:prstGeom>
        </p:spPr>
        <p:txBody>
          <a:bodyPr vert="horz" wrap="square" lIns="0" tIns="12700" rIns="0" bIns="0" rtlCol="0">
            <a:spAutoFit/>
          </a:bodyPr>
          <a:lstStyle/>
          <a:p>
            <a:pPr marL="227329" marR="5080" indent="-215265">
              <a:lnSpc>
                <a:spcPct val="100000"/>
              </a:lnSpc>
              <a:spcBef>
                <a:spcPts val="100"/>
              </a:spcBef>
            </a:pPr>
            <a:r>
              <a:rPr sz="1800" dirty="0">
                <a:solidFill>
                  <a:srgbClr val="0C419A"/>
                </a:solidFill>
                <a:latin typeface="Arial"/>
                <a:cs typeface="Arial"/>
              </a:rPr>
              <a:t>pris</a:t>
            </a:r>
            <a:r>
              <a:rPr sz="1800" spc="-20" dirty="0">
                <a:solidFill>
                  <a:srgbClr val="0C419A"/>
                </a:solidFill>
                <a:latin typeface="Arial"/>
                <a:cs typeface="Arial"/>
              </a:rPr>
              <a:t> </a:t>
            </a:r>
            <a:r>
              <a:rPr sz="1800" dirty="0">
                <a:solidFill>
                  <a:srgbClr val="0C419A"/>
                </a:solidFill>
                <a:latin typeface="Arial"/>
                <a:cs typeface="Arial"/>
              </a:rPr>
              <a:t>en</a:t>
            </a:r>
            <a:r>
              <a:rPr sz="1800" spc="-10" dirty="0">
                <a:solidFill>
                  <a:srgbClr val="0C419A"/>
                </a:solidFill>
                <a:latin typeface="Arial"/>
                <a:cs typeface="Arial"/>
              </a:rPr>
              <a:t> </a:t>
            </a:r>
            <a:r>
              <a:rPr sz="1800" dirty="0">
                <a:solidFill>
                  <a:srgbClr val="0C419A"/>
                </a:solidFill>
                <a:latin typeface="Arial"/>
                <a:cs typeface="Arial"/>
              </a:rPr>
              <a:t>charge</a:t>
            </a:r>
            <a:r>
              <a:rPr sz="1800" spc="-15" dirty="0">
                <a:solidFill>
                  <a:srgbClr val="0C419A"/>
                </a:solidFill>
                <a:latin typeface="Arial"/>
                <a:cs typeface="Arial"/>
              </a:rPr>
              <a:t> </a:t>
            </a:r>
            <a:r>
              <a:rPr sz="1800" dirty="0">
                <a:solidFill>
                  <a:srgbClr val="0C419A"/>
                </a:solidFill>
                <a:latin typeface="Arial"/>
                <a:cs typeface="Arial"/>
              </a:rPr>
              <a:t>pour</a:t>
            </a:r>
            <a:r>
              <a:rPr sz="1800" spc="-15" dirty="0">
                <a:solidFill>
                  <a:srgbClr val="0C419A"/>
                </a:solidFill>
                <a:latin typeface="Arial"/>
                <a:cs typeface="Arial"/>
              </a:rPr>
              <a:t> </a:t>
            </a:r>
            <a:r>
              <a:rPr sz="1800" spc="-10" dirty="0">
                <a:solidFill>
                  <a:srgbClr val="0C419A"/>
                </a:solidFill>
                <a:latin typeface="Arial"/>
                <a:cs typeface="Arial"/>
              </a:rPr>
              <a:t>pathologies </a:t>
            </a:r>
            <a:r>
              <a:rPr sz="1800" dirty="0">
                <a:solidFill>
                  <a:srgbClr val="0C419A"/>
                </a:solidFill>
                <a:latin typeface="Arial"/>
                <a:cs typeface="Arial"/>
              </a:rPr>
              <a:t>et/ou</a:t>
            </a:r>
            <a:r>
              <a:rPr sz="1800" spc="-40" dirty="0">
                <a:solidFill>
                  <a:srgbClr val="0C419A"/>
                </a:solidFill>
                <a:latin typeface="Arial"/>
                <a:cs typeface="Arial"/>
              </a:rPr>
              <a:t> </a:t>
            </a:r>
            <a:r>
              <a:rPr sz="1800" dirty="0">
                <a:solidFill>
                  <a:srgbClr val="0C419A"/>
                </a:solidFill>
                <a:latin typeface="Arial"/>
                <a:cs typeface="Arial"/>
              </a:rPr>
              <a:t>traitement</a:t>
            </a:r>
            <a:r>
              <a:rPr sz="1800" spc="-30" dirty="0">
                <a:solidFill>
                  <a:srgbClr val="0C419A"/>
                </a:solidFill>
                <a:latin typeface="Arial"/>
                <a:cs typeface="Arial"/>
              </a:rPr>
              <a:t> </a:t>
            </a:r>
            <a:r>
              <a:rPr sz="1800" spc="-10" dirty="0">
                <a:solidFill>
                  <a:srgbClr val="0C419A"/>
                </a:solidFill>
                <a:latin typeface="Arial"/>
                <a:cs typeface="Arial"/>
              </a:rPr>
              <a:t>chroniques</a:t>
            </a:r>
            <a:endParaRPr sz="1800">
              <a:latin typeface="Arial"/>
              <a:cs typeface="Arial"/>
            </a:endParaRPr>
          </a:p>
        </p:txBody>
      </p:sp>
      <p:sp>
        <p:nvSpPr>
          <p:cNvPr id="6" name="object 6"/>
          <p:cNvSpPr/>
          <p:nvPr/>
        </p:nvSpPr>
        <p:spPr>
          <a:xfrm>
            <a:off x="6998207" y="3922776"/>
            <a:ext cx="3659504" cy="1663064"/>
          </a:xfrm>
          <a:custGeom>
            <a:avLst/>
            <a:gdLst/>
            <a:ahLst/>
            <a:cxnLst/>
            <a:rect l="l" t="t" r="r" b="b"/>
            <a:pathLst>
              <a:path w="3659504" h="1663064">
                <a:moveTo>
                  <a:pt x="0" y="1662684"/>
                </a:moveTo>
                <a:lnTo>
                  <a:pt x="3659124" y="1662684"/>
                </a:lnTo>
                <a:lnTo>
                  <a:pt x="3659124" y="0"/>
                </a:lnTo>
                <a:lnTo>
                  <a:pt x="0" y="0"/>
                </a:lnTo>
                <a:lnTo>
                  <a:pt x="0" y="1662684"/>
                </a:lnTo>
                <a:close/>
              </a:path>
            </a:pathLst>
          </a:custGeom>
          <a:ln w="12700">
            <a:solidFill>
              <a:srgbClr val="0C419A"/>
            </a:solidFill>
          </a:ln>
        </p:spPr>
        <p:txBody>
          <a:bodyPr wrap="square" lIns="0" tIns="0" rIns="0" bIns="0" rtlCol="0"/>
          <a:lstStyle/>
          <a:p>
            <a:endParaRPr/>
          </a:p>
        </p:txBody>
      </p:sp>
      <p:sp>
        <p:nvSpPr>
          <p:cNvPr id="7" name="object 7"/>
          <p:cNvSpPr txBox="1"/>
          <p:nvPr/>
        </p:nvSpPr>
        <p:spPr>
          <a:xfrm>
            <a:off x="7479283" y="3949700"/>
            <a:ext cx="2696845" cy="757555"/>
          </a:xfrm>
          <a:prstGeom prst="rect">
            <a:avLst/>
          </a:prstGeom>
        </p:spPr>
        <p:txBody>
          <a:bodyPr vert="horz" wrap="square" lIns="0" tIns="12700" rIns="0" bIns="0" rtlCol="0">
            <a:spAutoFit/>
          </a:bodyPr>
          <a:lstStyle/>
          <a:p>
            <a:pPr marL="763905" marR="5080" indent="-751840">
              <a:lnSpc>
                <a:spcPct val="100000"/>
              </a:lnSpc>
              <a:spcBef>
                <a:spcPts val="100"/>
              </a:spcBef>
            </a:pPr>
            <a:r>
              <a:rPr sz="2400" b="1" dirty="0">
                <a:solidFill>
                  <a:srgbClr val="0C419A"/>
                </a:solidFill>
                <a:latin typeface="Arial"/>
                <a:cs typeface="Arial"/>
              </a:rPr>
              <a:t>Soit</a:t>
            </a:r>
            <a:r>
              <a:rPr sz="2400" b="1" spc="-30" dirty="0">
                <a:solidFill>
                  <a:srgbClr val="0C419A"/>
                </a:solidFill>
                <a:latin typeface="Arial"/>
                <a:cs typeface="Arial"/>
              </a:rPr>
              <a:t> </a:t>
            </a:r>
            <a:r>
              <a:rPr sz="2400" b="1" dirty="0">
                <a:solidFill>
                  <a:srgbClr val="0C419A"/>
                </a:solidFill>
                <a:latin typeface="Arial"/>
                <a:cs typeface="Arial"/>
              </a:rPr>
              <a:t>12</a:t>
            </a:r>
            <a:r>
              <a:rPr sz="2400" b="1" spc="-5" dirty="0">
                <a:solidFill>
                  <a:srgbClr val="0C419A"/>
                </a:solidFill>
                <a:latin typeface="Arial"/>
                <a:cs typeface="Arial"/>
              </a:rPr>
              <a:t> </a:t>
            </a:r>
            <a:r>
              <a:rPr sz="2400" b="1" dirty="0">
                <a:solidFill>
                  <a:srgbClr val="0C419A"/>
                </a:solidFill>
                <a:latin typeface="Arial"/>
                <a:cs typeface="Arial"/>
              </a:rPr>
              <a:t>millions</a:t>
            </a:r>
            <a:r>
              <a:rPr sz="2400" b="1" spc="-50" dirty="0">
                <a:solidFill>
                  <a:srgbClr val="0C419A"/>
                </a:solidFill>
                <a:latin typeface="Arial"/>
                <a:cs typeface="Arial"/>
              </a:rPr>
              <a:t> </a:t>
            </a:r>
            <a:r>
              <a:rPr sz="2400" b="1" spc="-25" dirty="0">
                <a:solidFill>
                  <a:srgbClr val="0C419A"/>
                </a:solidFill>
                <a:latin typeface="Arial"/>
                <a:cs typeface="Arial"/>
              </a:rPr>
              <a:t>de </a:t>
            </a:r>
            <a:r>
              <a:rPr sz="2400" b="1" spc="-10" dirty="0">
                <a:solidFill>
                  <a:srgbClr val="0C419A"/>
                </a:solidFill>
                <a:latin typeface="Arial"/>
                <a:cs typeface="Arial"/>
              </a:rPr>
              <a:t>français</a:t>
            </a:r>
            <a:endParaRPr sz="2400">
              <a:latin typeface="Arial"/>
              <a:cs typeface="Arial"/>
            </a:endParaRPr>
          </a:p>
        </p:txBody>
      </p:sp>
      <p:sp>
        <p:nvSpPr>
          <p:cNvPr id="8" name="object 8"/>
          <p:cNvSpPr txBox="1"/>
          <p:nvPr/>
        </p:nvSpPr>
        <p:spPr>
          <a:xfrm>
            <a:off x="7247635" y="4957317"/>
            <a:ext cx="316039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C419A"/>
                </a:solidFill>
                <a:latin typeface="Arial"/>
                <a:cs typeface="Arial"/>
              </a:rPr>
              <a:t>pris</a:t>
            </a:r>
            <a:r>
              <a:rPr sz="1800" spc="-15" dirty="0">
                <a:solidFill>
                  <a:srgbClr val="0C419A"/>
                </a:solidFill>
                <a:latin typeface="Arial"/>
                <a:cs typeface="Arial"/>
              </a:rPr>
              <a:t> </a:t>
            </a:r>
            <a:r>
              <a:rPr sz="1800" dirty="0">
                <a:solidFill>
                  <a:srgbClr val="0C419A"/>
                </a:solidFill>
                <a:latin typeface="Arial"/>
                <a:cs typeface="Arial"/>
              </a:rPr>
              <a:t>en</a:t>
            </a:r>
            <a:r>
              <a:rPr sz="1800" spc="-10" dirty="0">
                <a:solidFill>
                  <a:srgbClr val="0C419A"/>
                </a:solidFill>
                <a:latin typeface="Arial"/>
                <a:cs typeface="Arial"/>
              </a:rPr>
              <a:t> </a:t>
            </a:r>
            <a:r>
              <a:rPr sz="1800" dirty="0">
                <a:solidFill>
                  <a:srgbClr val="0C419A"/>
                </a:solidFill>
                <a:latin typeface="Arial"/>
                <a:cs typeface="Arial"/>
              </a:rPr>
              <a:t>charge</a:t>
            </a:r>
            <a:r>
              <a:rPr sz="1800" spc="-10" dirty="0">
                <a:solidFill>
                  <a:srgbClr val="0C419A"/>
                </a:solidFill>
                <a:latin typeface="Arial"/>
                <a:cs typeface="Arial"/>
              </a:rPr>
              <a:t> </a:t>
            </a:r>
            <a:r>
              <a:rPr sz="1800" dirty="0">
                <a:solidFill>
                  <a:srgbClr val="0C419A"/>
                </a:solidFill>
                <a:latin typeface="Arial"/>
                <a:cs typeface="Arial"/>
              </a:rPr>
              <a:t>au</a:t>
            </a:r>
            <a:r>
              <a:rPr sz="1800" spc="-20" dirty="0">
                <a:solidFill>
                  <a:srgbClr val="0C419A"/>
                </a:solidFill>
                <a:latin typeface="Arial"/>
                <a:cs typeface="Arial"/>
              </a:rPr>
              <a:t> </a:t>
            </a:r>
            <a:r>
              <a:rPr sz="1800" dirty="0">
                <a:solidFill>
                  <a:srgbClr val="0C419A"/>
                </a:solidFill>
                <a:latin typeface="Arial"/>
                <a:cs typeface="Arial"/>
              </a:rPr>
              <a:t>titre</a:t>
            </a:r>
            <a:r>
              <a:rPr sz="1800" spc="-15" dirty="0">
                <a:solidFill>
                  <a:srgbClr val="0C419A"/>
                </a:solidFill>
                <a:latin typeface="Arial"/>
                <a:cs typeface="Arial"/>
              </a:rPr>
              <a:t> </a:t>
            </a:r>
            <a:r>
              <a:rPr sz="1800" dirty="0">
                <a:solidFill>
                  <a:srgbClr val="0C419A"/>
                </a:solidFill>
                <a:latin typeface="Arial"/>
                <a:cs typeface="Arial"/>
              </a:rPr>
              <a:t>de</a:t>
            </a:r>
            <a:r>
              <a:rPr sz="1800" spc="-10" dirty="0">
                <a:solidFill>
                  <a:srgbClr val="0C419A"/>
                </a:solidFill>
                <a:latin typeface="Arial"/>
                <a:cs typeface="Arial"/>
              </a:rPr>
              <a:t> </a:t>
            </a:r>
            <a:r>
              <a:rPr sz="1800" spc="-20" dirty="0">
                <a:solidFill>
                  <a:srgbClr val="0C419A"/>
                </a:solidFill>
                <a:latin typeface="Arial"/>
                <a:cs typeface="Arial"/>
              </a:rPr>
              <a:t>l’ALD</a:t>
            </a:r>
            <a:endParaRPr sz="1800">
              <a:latin typeface="Arial"/>
              <a:cs typeface="Arial"/>
            </a:endParaRPr>
          </a:p>
        </p:txBody>
      </p:sp>
      <p:sp>
        <p:nvSpPr>
          <p:cNvPr id="9" name="object 9"/>
          <p:cNvSpPr txBox="1"/>
          <p:nvPr/>
        </p:nvSpPr>
        <p:spPr>
          <a:xfrm>
            <a:off x="2867914" y="2448813"/>
            <a:ext cx="1184275"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0C419A"/>
                </a:solidFill>
                <a:latin typeface="Arial"/>
                <a:cs typeface="Arial"/>
              </a:rPr>
              <a:t>35</a:t>
            </a:r>
            <a:r>
              <a:rPr sz="4000" b="1" spc="-40" dirty="0">
                <a:solidFill>
                  <a:srgbClr val="0C419A"/>
                </a:solidFill>
                <a:latin typeface="Arial"/>
                <a:cs typeface="Arial"/>
              </a:rPr>
              <a:t> </a:t>
            </a:r>
            <a:r>
              <a:rPr sz="4000" b="1" spc="-50" dirty="0">
                <a:solidFill>
                  <a:srgbClr val="0C419A"/>
                </a:solidFill>
                <a:latin typeface="Arial"/>
                <a:cs typeface="Arial"/>
              </a:rPr>
              <a:t>%</a:t>
            </a:r>
            <a:endParaRPr sz="4000" dirty="0">
              <a:latin typeface="Arial"/>
              <a:cs typeface="Arial"/>
            </a:endParaRPr>
          </a:p>
        </p:txBody>
      </p:sp>
      <p:grpSp>
        <p:nvGrpSpPr>
          <p:cNvPr id="10" name="object 10"/>
          <p:cNvGrpSpPr/>
          <p:nvPr/>
        </p:nvGrpSpPr>
        <p:grpSpPr>
          <a:xfrm>
            <a:off x="2435351" y="1886711"/>
            <a:ext cx="937260" cy="875030"/>
            <a:chOff x="2435351" y="1886711"/>
            <a:chExt cx="937260" cy="875030"/>
          </a:xfrm>
        </p:grpSpPr>
        <p:pic>
          <p:nvPicPr>
            <p:cNvPr id="11" name="object 11"/>
            <p:cNvPicPr/>
            <p:nvPr/>
          </p:nvPicPr>
          <p:blipFill>
            <a:blip r:embed="rId2" cstate="print"/>
            <a:stretch>
              <a:fillRect/>
            </a:stretch>
          </p:blipFill>
          <p:spPr>
            <a:xfrm>
              <a:off x="3133343" y="1886711"/>
              <a:ext cx="239268" cy="108203"/>
            </a:xfrm>
            <a:prstGeom prst="rect">
              <a:avLst/>
            </a:prstGeom>
          </p:spPr>
        </p:pic>
        <p:sp>
          <p:nvSpPr>
            <p:cNvPr id="12" name="object 12"/>
            <p:cNvSpPr/>
            <p:nvPr/>
          </p:nvSpPr>
          <p:spPr>
            <a:xfrm>
              <a:off x="2487168" y="1941575"/>
              <a:ext cx="609600" cy="563880"/>
            </a:xfrm>
            <a:custGeom>
              <a:avLst/>
              <a:gdLst/>
              <a:ahLst/>
              <a:cxnLst/>
              <a:rect l="l" t="t" r="r" b="b"/>
              <a:pathLst>
                <a:path w="609600" h="563880">
                  <a:moveTo>
                    <a:pt x="179832" y="383032"/>
                  </a:moveTo>
                  <a:lnTo>
                    <a:pt x="115062" y="342900"/>
                  </a:lnTo>
                  <a:lnTo>
                    <a:pt x="82918" y="389280"/>
                  </a:lnTo>
                  <a:lnTo>
                    <a:pt x="52146" y="437515"/>
                  </a:lnTo>
                  <a:lnTo>
                    <a:pt x="24066" y="486994"/>
                  </a:lnTo>
                  <a:lnTo>
                    <a:pt x="0" y="537083"/>
                  </a:lnTo>
                  <a:lnTo>
                    <a:pt x="79121" y="563880"/>
                  </a:lnTo>
                  <a:lnTo>
                    <a:pt x="97891" y="514934"/>
                  </a:lnTo>
                  <a:lnTo>
                    <a:pt x="121373" y="468464"/>
                  </a:lnTo>
                  <a:lnTo>
                    <a:pt x="148907" y="424497"/>
                  </a:lnTo>
                  <a:lnTo>
                    <a:pt x="179832" y="383032"/>
                  </a:lnTo>
                  <a:close/>
                </a:path>
                <a:path w="609600" h="563880">
                  <a:moveTo>
                    <a:pt x="368808" y="193421"/>
                  </a:moveTo>
                  <a:lnTo>
                    <a:pt x="318008" y="132588"/>
                  </a:lnTo>
                  <a:lnTo>
                    <a:pt x="283159" y="161759"/>
                  </a:lnTo>
                  <a:lnTo>
                    <a:pt x="248678" y="192570"/>
                  </a:lnTo>
                  <a:lnTo>
                    <a:pt x="214896" y="225018"/>
                  </a:lnTo>
                  <a:lnTo>
                    <a:pt x="182168" y="259080"/>
                  </a:lnTo>
                  <a:lnTo>
                    <a:pt x="150876" y="294767"/>
                  </a:lnTo>
                  <a:lnTo>
                    <a:pt x="216281" y="335280"/>
                  </a:lnTo>
                  <a:lnTo>
                    <a:pt x="250304" y="295998"/>
                  </a:lnTo>
                  <a:lnTo>
                    <a:pt x="287058" y="259257"/>
                  </a:lnTo>
                  <a:lnTo>
                    <a:pt x="326555" y="225082"/>
                  </a:lnTo>
                  <a:lnTo>
                    <a:pt x="368808" y="193421"/>
                  </a:lnTo>
                  <a:close/>
                </a:path>
                <a:path w="609600" h="563880">
                  <a:moveTo>
                    <a:pt x="609600" y="67310"/>
                  </a:moveTo>
                  <a:lnTo>
                    <a:pt x="587756" y="0"/>
                  </a:lnTo>
                  <a:lnTo>
                    <a:pt x="540461" y="16967"/>
                  </a:lnTo>
                  <a:lnTo>
                    <a:pt x="494919" y="35547"/>
                  </a:lnTo>
                  <a:lnTo>
                    <a:pt x="451116" y="55740"/>
                  </a:lnTo>
                  <a:lnTo>
                    <a:pt x="409079" y="77546"/>
                  </a:lnTo>
                  <a:lnTo>
                    <a:pt x="368808" y="100965"/>
                  </a:lnTo>
                  <a:lnTo>
                    <a:pt x="412623" y="161544"/>
                  </a:lnTo>
                  <a:lnTo>
                    <a:pt x="461860" y="136410"/>
                  </a:lnTo>
                  <a:lnTo>
                    <a:pt x="511111" y="111912"/>
                  </a:lnTo>
                  <a:lnTo>
                    <a:pt x="560349" y="88671"/>
                  </a:lnTo>
                  <a:lnTo>
                    <a:pt x="609600" y="67310"/>
                  </a:lnTo>
                  <a:close/>
                </a:path>
              </a:pathLst>
            </a:custGeom>
            <a:solidFill>
              <a:srgbClr val="C7C7C7"/>
            </a:solidFill>
          </p:spPr>
          <p:txBody>
            <a:bodyPr wrap="square" lIns="0" tIns="0" rIns="0" bIns="0" rtlCol="0"/>
            <a:lstStyle/>
            <a:p>
              <a:endParaRPr/>
            </a:p>
          </p:txBody>
        </p:sp>
        <p:pic>
          <p:nvPicPr>
            <p:cNvPr id="13" name="object 13"/>
            <p:cNvPicPr/>
            <p:nvPr/>
          </p:nvPicPr>
          <p:blipFill>
            <a:blip r:embed="rId3" cstate="print"/>
            <a:stretch>
              <a:fillRect/>
            </a:stretch>
          </p:blipFill>
          <p:spPr>
            <a:xfrm>
              <a:off x="2435351" y="2532887"/>
              <a:ext cx="108204" cy="228600"/>
            </a:xfrm>
            <a:prstGeom prst="rect">
              <a:avLst/>
            </a:prstGeom>
          </p:spPr>
        </p:pic>
      </p:grpSp>
      <p:grpSp>
        <p:nvGrpSpPr>
          <p:cNvPr id="14" name="object 14"/>
          <p:cNvGrpSpPr/>
          <p:nvPr/>
        </p:nvGrpSpPr>
        <p:grpSpPr>
          <a:xfrm>
            <a:off x="2435351" y="2816351"/>
            <a:ext cx="937260" cy="867410"/>
            <a:chOff x="2435351" y="2816351"/>
            <a:chExt cx="937260" cy="867410"/>
          </a:xfrm>
        </p:grpSpPr>
        <p:pic>
          <p:nvPicPr>
            <p:cNvPr id="15" name="object 15"/>
            <p:cNvPicPr/>
            <p:nvPr/>
          </p:nvPicPr>
          <p:blipFill>
            <a:blip r:embed="rId4" cstate="print"/>
            <a:stretch>
              <a:fillRect/>
            </a:stretch>
          </p:blipFill>
          <p:spPr>
            <a:xfrm>
              <a:off x="2435351" y="2816351"/>
              <a:ext cx="108204" cy="220980"/>
            </a:xfrm>
            <a:prstGeom prst="rect">
              <a:avLst/>
            </a:prstGeom>
          </p:spPr>
        </p:pic>
        <p:sp>
          <p:nvSpPr>
            <p:cNvPr id="16" name="object 16"/>
            <p:cNvSpPr/>
            <p:nvPr/>
          </p:nvSpPr>
          <p:spPr>
            <a:xfrm>
              <a:off x="2491740" y="3064763"/>
              <a:ext cx="605155" cy="565785"/>
            </a:xfrm>
            <a:custGeom>
              <a:avLst/>
              <a:gdLst/>
              <a:ahLst/>
              <a:cxnLst/>
              <a:rect l="l" t="t" r="r" b="b"/>
              <a:pathLst>
                <a:path w="605155" h="565785">
                  <a:moveTo>
                    <a:pt x="175260" y="181483"/>
                  </a:moveTo>
                  <a:lnTo>
                    <a:pt x="143865" y="139915"/>
                  </a:lnTo>
                  <a:lnTo>
                    <a:pt x="115900" y="95796"/>
                  </a:lnTo>
                  <a:lnTo>
                    <a:pt x="92049" y="49149"/>
                  </a:lnTo>
                  <a:lnTo>
                    <a:pt x="73025" y="0"/>
                  </a:lnTo>
                  <a:lnTo>
                    <a:pt x="0" y="26924"/>
                  </a:lnTo>
                  <a:lnTo>
                    <a:pt x="15557" y="67259"/>
                  </a:lnTo>
                  <a:lnTo>
                    <a:pt x="35344" y="107594"/>
                  </a:lnTo>
                  <a:lnTo>
                    <a:pt x="58293" y="147942"/>
                  </a:lnTo>
                  <a:lnTo>
                    <a:pt x="83350" y="188277"/>
                  </a:lnTo>
                  <a:lnTo>
                    <a:pt x="109474" y="228600"/>
                  </a:lnTo>
                  <a:lnTo>
                    <a:pt x="175260" y="181483"/>
                  </a:lnTo>
                  <a:close/>
                </a:path>
                <a:path w="605155" h="565785">
                  <a:moveTo>
                    <a:pt x="364236" y="370459"/>
                  </a:moveTo>
                  <a:lnTo>
                    <a:pt x="321868" y="338810"/>
                  </a:lnTo>
                  <a:lnTo>
                    <a:pt x="281584" y="304634"/>
                  </a:lnTo>
                  <a:lnTo>
                    <a:pt x="242684" y="267893"/>
                  </a:lnTo>
                  <a:lnTo>
                    <a:pt x="204470" y="228600"/>
                  </a:lnTo>
                  <a:lnTo>
                    <a:pt x="146304" y="269113"/>
                  </a:lnTo>
                  <a:lnTo>
                    <a:pt x="177596" y="304812"/>
                  </a:lnTo>
                  <a:lnTo>
                    <a:pt x="210324" y="338874"/>
                  </a:lnTo>
                  <a:lnTo>
                    <a:pt x="244106" y="371322"/>
                  </a:lnTo>
                  <a:lnTo>
                    <a:pt x="278587" y="402132"/>
                  </a:lnTo>
                  <a:lnTo>
                    <a:pt x="313436" y="431292"/>
                  </a:lnTo>
                  <a:lnTo>
                    <a:pt x="364236" y="370459"/>
                  </a:lnTo>
                  <a:close/>
                </a:path>
                <a:path w="605155" h="565785">
                  <a:moveTo>
                    <a:pt x="605028" y="498106"/>
                  </a:moveTo>
                  <a:lnTo>
                    <a:pt x="555777" y="477697"/>
                  </a:lnTo>
                  <a:lnTo>
                    <a:pt x="506539" y="456031"/>
                  </a:lnTo>
                  <a:lnTo>
                    <a:pt x="457288" y="431838"/>
                  </a:lnTo>
                  <a:lnTo>
                    <a:pt x="408051" y="403860"/>
                  </a:lnTo>
                  <a:lnTo>
                    <a:pt x="364236" y="464439"/>
                  </a:lnTo>
                  <a:lnTo>
                    <a:pt x="404507" y="487870"/>
                  </a:lnTo>
                  <a:lnTo>
                    <a:pt x="446544" y="509676"/>
                  </a:lnTo>
                  <a:lnTo>
                    <a:pt x="490347" y="529869"/>
                  </a:lnTo>
                  <a:lnTo>
                    <a:pt x="535889" y="548449"/>
                  </a:lnTo>
                  <a:lnTo>
                    <a:pt x="583184" y="565404"/>
                  </a:lnTo>
                  <a:lnTo>
                    <a:pt x="605028" y="498106"/>
                  </a:lnTo>
                  <a:close/>
                </a:path>
              </a:pathLst>
            </a:custGeom>
            <a:solidFill>
              <a:srgbClr val="C7C7C7"/>
            </a:solidFill>
          </p:spPr>
          <p:txBody>
            <a:bodyPr wrap="square" lIns="0" tIns="0" rIns="0" bIns="0" rtlCol="0"/>
            <a:lstStyle/>
            <a:p>
              <a:endParaRPr/>
            </a:p>
          </p:txBody>
        </p:sp>
        <p:pic>
          <p:nvPicPr>
            <p:cNvPr id="17" name="object 17"/>
            <p:cNvPicPr/>
            <p:nvPr/>
          </p:nvPicPr>
          <p:blipFill>
            <a:blip r:embed="rId5" cstate="print"/>
            <a:stretch>
              <a:fillRect/>
            </a:stretch>
          </p:blipFill>
          <p:spPr>
            <a:xfrm>
              <a:off x="3133343" y="3575303"/>
              <a:ext cx="239268" cy="108204"/>
            </a:xfrm>
            <a:prstGeom prst="rect">
              <a:avLst/>
            </a:prstGeom>
          </p:spPr>
        </p:pic>
      </p:grpSp>
      <p:grpSp>
        <p:nvGrpSpPr>
          <p:cNvPr id="18" name="object 18"/>
          <p:cNvGrpSpPr/>
          <p:nvPr/>
        </p:nvGrpSpPr>
        <p:grpSpPr>
          <a:xfrm>
            <a:off x="3429000" y="1868423"/>
            <a:ext cx="967740" cy="1815464"/>
            <a:chOff x="3429000" y="1868423"/>
            <a:chExt cx="967740" cy="1815464"/>
          </a:xfrm>
        </p:grpSpPr>
        <p:pic>
          <p:nvPicPr>
            <p:cNvPr id="19" name="object 19"/>
            <p:cNvPicPr/>
            <p:nvPr/>
          </p:nvPicPr>
          <p:blipFill>
            <a:blip r:embed="rId6" cstate="print"/>
            <a:stretch>
              <a:fillRect/>
            </a:stretch>
          </p:blipFill>
          <p:spPr>
            <a:xfrm>
              <a:off x="3429000" y="3575303"/>
              <a:ext cx="240791" cy="108204"/>
            </a:xfrm>
            <a:prstGeom prst="rect">
              <a:avLst/>
            </a:prstGeom>
          </p:spPr>
        </p:pic>
        <p:pic>
          <p:nvPicPr>
            <p:cNvPr id="20" name="object 20"/>
            <p:cNvPicPr/>
            <p:nvPr/>
          </p:nvPicPr>
          <p:blipFill>
            <a:blip r:embed="rId7" cstate="print"/>
            <a:stretch>
              <a:fillRect/>
            </a:stretch>
          </p:blipFill>
          <p:spPr>
            <a:xfrm>
              <a:off x="3706368" y="3293363"/>
              <a:ext cx="464820" cy="336804"/>
            </a:xfrm>
            <a:prstGeom prst="rect">
              <a:avLst/>
            </a:prstGeom>
          </p:spPr>
        </p:pic>
        <p:pic>
          <p:nvPicPr>
            <p:cNvPr id="21" name="object 21"/>
            <p:cNvPicPr/>
            <p:nvPr/>
          </p:nvPicPr>
          <p:blipFill>
            <a:blip r:embed="rId8" cstate="print"/>
            <a:stretch>
              <a:fillRect/>
            </a:stretch>
          </p:blipFill>
          <p:spPr>
            <a:xfrm>
              <a:off x="4171187" y="3019043"/>
              <a:ext cx="199644" cy="236219"/>
            </a:xfrm>
            <a:prstGeom prst="rect">
              <a:avLst/>
            </a:prstGeom>
          </p:spPr>
        </p:pic>
        <p:sp>
          <p:nvSpPr>
            <p:cNvPr id="22" name="object 22"/>
            <p:cNvSpPr/>
            <p:nvPr/>
          </p:nvSpPr>
          <p:spPr>
            <a:xfrm>
              <a:off x="3473196" y="1868423"/>
              <a:ext cx="923925" cy="1196340"/>
            </a:xfrm>
            <a:custGeom>
              <a:avLst/>
              <a:gdLst/>
              <a:ahLst/>
              <a:cxnLst/>
              <a:rect l="l" t="t" r="r" b="b"/>
              <a:pathLst>
                <a:path w="923925" h="1196339">
                  <a:moveTo>
                    <a:pt x="0" y="0"/>
                  </a:moveTo>
                  <a:lnTo>
                    <a:pt x="0" y="76962"/>
                  </a:lnTo>
                  <a:lnTo>
                    <a:pt x="48164" y="79693"/>
                  </a:lnTo>
                  <a:lnTo>
                    <a:pt x="95599" y="84954"/>
                  </a:lnTo>
                  <a:lnTo>
                    <a:pt x="142236" y="92676"/>
                  </a:lnTo>
                  <a:lnTo>
                    <a:pt x="188005" y="102793"/>
                  </a:lnTo>
                  <a:lnTo>
                    <a:pt x="232835" y="115237"/>
                  </a:lnTo>
                  <a:lnTo>
                    <a:pt x="276657" y="129941"/>
                  </a:lnTo>
                  <a:lnTo>
                    <a:pt x="319401" y="146838"/>
                  </a:lnTo>
                  <a:lnTo>
                    <a:pt x="360996" y="165861"/>
                  </a:lnTo>
                  <a:lnTo>
                    <a:pt x="401373" y="186943"/>
                  </a:lnTo>
                  <a:lnTo>
                    <a:pt x="440463" y="210017"/>
                  </a:lnTo>
                  <a:lnTo>
                    <a:pt x="478194" y="235014"/>
                  </a:lnTo>
                  <a:lnTo>
                    <a:pt x="514498" y="261869"/>
                  </a:lnTo>
                  <a:lnTo>
                    <a:pt x="549303" y="290515"/>
                  </a:lnTo>
                  <a:lnTo>
                    <a:pt x="582541" y="320883"/>
                  </a:lnTo>
                  <a:lnTo>
                    <a:pt x="614142" y="352907"/>
                  </a:lnTo>
                  <a:lnTo>
                    <a:pt x="644034" y="386520"/>
                  </a:lnTo>
                  <a:lnTo>
                    <a:pt x="672150" y="421655"/>
                  </a:lnTo>
                  <a:lnTo>
                    <a:pt x="698418" y="458244"/>
                  </a:lnTo>
                  <a:lnTo>
                    <a:pt x="722768" y="496220"/>
                  </a:lnTo>
                  <a:lnTo>
                    <a:pt x="745132" y="535516"/>
                  </a:lnTo>
                  <a:lnTo>
                    <a:pt x="765438" y="576066"/>
                  </a:lnTo>
                  <a:lnTo>
                    <a:pt x="783617" y="617801"/>
                  </a:lnTo>
                  <a:lnTo>
                    <a:pt x="799599" y="660655"/>
                  </a:lnTo>
                  <a:lnTo>
                    <a:pt x="813314" y="704561"/>
                  </a:lnTo>
                  <a:lnTo>
                    <a:pt x="824693" y="749451"/>
                  </a:lnTo>
                  <a:lnTo>
                    <a:pt x="833664" y="795259"/>
                  </a:lnTo>
                  <a:lnTo>
                    <a:pt x="840159" y="841916"/>
                  </a:lnTo>
                  <a:lnTo>
                    <a:pt x="844107" y="889357"/>
                  </a:lnTo>
                  <a:lnTo>
                    <a:pt x="845438" y="937513"/>
                  </a:lnTo>
                  <a:lnTo>
                    <a:pt x="843789" y="984417"/>
                  </a:lnTo>
                  <a:lnTo>
                    <a:pt x="839066" y="1032327"/>
                  </a:lnTo>
                  <a:lnTo>
                    <a:pt x="831613" y="1080571"/>
                  </a:lnTo>
                  <a:lnTo>
                    <a:pt x="821770" y="1128481"/>
                  </a:lnTo>
                  <a:lnTo>
                    <a:pt x="809878" y="1175385"/>
                  </a:lnTo>
                  <a:lnTo>
                    <a:pt x="880871" y="1196339"/>
                  </a:lnTo>
                  <a:lnTo>
                    <a:pt x="896233" y="1145915"/>
                  </a:lnTo>
                  <a:lnTo>
                    <a:pt x="908182" y="1095156"/>
                  </a:lnTo>
                  <a:lnTo>
                    <a:pt x="916716" y="1043726"/>
                  </a:lnTo>
                  <a:lnTo>
                    <a:pt x="921837" y="991290"/>
                  </a:lnTo>
                  <a:lnTo>
                    <a:pt x="923543" y="937513"/>
                  </a:lnTo>
                  <a:lnTo>
                    <a:pt x="922346" y="889923"/>
                  </a:lnTo>
                  <a:lnTo>
                    <a:pt x="918792" y="842962"/>
                  </a:lnTo>
                  <a:lnTo>
                    <a:pt x="912938" y="796686"/>
                  </a:lnTo>
                  <a:lnTo>
                    <a:pt x="904842" y="751149"/>
                  </a:lnTo>
                  <a:lnTo>
                    <a:pt x="894560" y="706407"/>
                  </a:lnTo>
                  <a:lnTo>
                    <a:pt x="882151" y="662515"/>
                  </a:lnTo>
                  <a:lnTo>
                    <a:pt x="867671" y="619528"/>
                  </a:lnTo>
                  <a:lnTo>
                    <a:pt x="851177" y="577500"/>
                  </a:lnTo>
                  <a:lnTo>
                    <a:pt x="832727" y="536488"/>
                  </a:lnTo>
                  <a:lnTo>
                    <a:pt x="812378" y="496546"/>
                  </a:lnTo>
                  <a:lnTo>
                    <a:pt x="790187" y="457729"/>
                  </a:lnTo>
                  <a:lnTo>
                    <a:pt x="766211" y="420092"/>
                  </a:lnTo>
                  <a:lnTo>
                    <a:pt x="740508" y="383690"/>
                  </a:lnTo>
                  <a:lnTo>
                    <a:pt x="713134" y="348579"/>
                  </a:lnTo>
                  <a:lnTo>
                    <a:pt x="684148" y="314813"/>
                  </a:lnTo>
                  <a:lnTo>
                    <a:pt x="653605" y="282447"/>
                  </a:lnTo>
                  <a:lnTo>
                    <a:pt x="621564" y="251538"/>
                  </a:lnTo>
                  <a:lnTo>
                    <a:pt x="588081" y="222138"/>
                  </a:lnTo>
                  <a:lnTo>
                    <a:pt x="553214" y="194305"/>
                  </a:lnTo>
                  <a:lnTo>
                    <a:pt x="517019" y="168092"/>
                  </a:lnTo>
                  <a:lnTo>
                    <a:pt x="479555" y="143555"/>
                  </a:lnTo>
                  <a:lnTo>
                    <a:pt x="440879" y="120749"/>
                  </a:lnTo>
                  <a:lnTo>
                    <a:pt x="401046" y="99728"/>
                  </a:lnTo>
                  <a:lnTo>
                    <a:pt x="360116" y="80549"/>
                  </a:lnTo>
                  <a:lnTo>
                    <a:pt x="318144" y="63266"/>
                  </a:lnTo>
                  <a:lnTo>
                    <a:pt x="275189" y="47934"/>
                  </a:lnTo>
                  <a:lnTo>
                    <a:pt x="231307" y="34608"/>
                  </a:lnTo>
                  <a:lnTo>
                    <a:pt x="186556" y="23344"/>
                  </a:lnTo>
                  <a:lnTo>
                    <a:pt x="140992" y="14195"/>
                  </a:lnTo>
                  <a:lnTo>
                    <a:pt x="94673" y="7219"/>
                  </a:lnTo>
                  <a:lnTo>
                    <a:pt x="47657" y="2468"/>
                  </a:lnTo>
                  <a:lnTo>
                    <a:pt x="0" y="0"/>
                  </a:lnTo>
                  <a:close/>
                </a:path>
              </a:pathLst>
            </a:custGeom>
            <a:solidFill>
              <a:srgbClr val="0C419A"/>
            </a:solidFill>
          </p:spPr>
          <p:txBody>
            <a:bodyPr wrap="square" lIns="0" tIns="0" rIns="0" bIns="0" rtlCol="0"/>
            <a:lstStyle/>
            <a:p>
              <a:endParaRPr/>
            </a:p>
          </p:txBody>
        </p:sp>
      </p:grpSp>
      <p:grpSp>
        <p:nvGrpSpPr>
          <p:cNvPr id="24" name="object 24"/>
          <p:cNvGrpSpPr/>
          <p:nvPr/>
        </p:nvGrpSpPr>
        <p:grpSpPr>
          <a:xfrm>
            <a:off x="7915656" y="1860804"/>
            <a:ext cx="887094" cy="881380"/>
            <a:chOff x="7915656" y="1860804"/>
            <a:chExt cx="887094" cy="881380"/>
          </a:xfrm>
        </p:grpSpPr>
        <p:pic>
          <p:nvPicPr>
            <p:cNvPr id="25" name="object 25"/>
            <p:cNvPicPr/>
            <p:nvPr/>
          </p:nvPicPr>
          <p:blipFill>
            <a:blip r:embed="rId9" cstate="print"/>
            <a:stretch>
              <a:fillRect/>
            </a:stretch>
          </p:blipFill>
          <p:spPr>
            <a:xfrm>
              <a:off x="8569452" y="1860804"/>
              <a:ext cx="233172" cy="109728"/>
            </a:xfrm>
            <a:prstGeom prst="rect">
              <a:avLst/>
            </a:prstGeom>
          </p:spPr>
        </p:pic>
        <p:sp>
          <p:nvSpPr>
            <p:cNvPr id="26" name="object 26"/>
            <p:cNvSpPr/>
            <p:nvPr/>
          </p:nvSpPr>
          <p:spPr>
            <a:xfrm>
              <a:off x="7968996" y="1917191"/>
              <a:ext cx="573405" cy="567055"/>
            </a:xfrm>
            <a:custGeom>
              <a:avLst/>
              <a:gdLst/>
              <a:ahLst/>
              <a:cxnLst/>
              <a:rect l="l" t="t" r="r" b="b"/>
              <a:pathLst>
                <a:path w="573404" h="567055">
                  <a:moveTo>
                    <a:pt x="164592" y="384937"/>
                  </a:moveTo>
                  <a:lnTo>
                    <a:pt x="109728" y="344424"/>
                  </a:lnTo>
                  <a:lnTo>
                    <a:pt x="76187" y="391121"/>
                  </a:lnTo>
                  <a:lnTo>
                    <a:pt x="47142" y="439699"/>
                  </a:lnTo>
                  <a:lnTo>
                    <a:pt x="21958" y="489534"/>
                  </a:lnTo>
                  <a:lnTo>
                    <a:pt x="0" y="540004"/>
                  </a:lnTo>
                  <a:lnTo>
                    <a:pt x="75438" y="566928"/>
                  </a:lnTo>
                  <a:lnTo>
                    <a:pt x="93218" y="517626"/>
                  </a:lnTo>
                  <a:lnTo>
                    <a:pt x="114871" y="470839"/>
                  </a:lnTo>
                  <a:lnTo>
                    <a:pt x="139077" y="426618"/>
                  </a:lnTo>
                  <a:lnTo>
                    <a:pt x="164592" y="384937"/>
                  </a:lnTo>
                  <a:close/>
                </a:path>
                <a:path w="573404" h="567055">
                  <a:moveTo>
                    <a:pt x="347472" y="193802"/>
                  </a:moveTo>
                  <a:lnTo>
                    <a:pt x="299974" y="132588"/>
                  </a:lnTo>
                  <a:lnTo>
                    <a:pt x="264134" y="161988"/>
                  </a:lnTo>
                  <a:lnTo>
                    <a:pt x="229946" y="193027"/>
                  </a:lnTo>
                  <a:lnTo>
                    <a:pt x="197396" y="225704"/>
                  </a:lnTo>
                  <a:lnTo>
                    <a:pt x="166458" y="259994"/>
                  </a:lnTo>
                  <a:lnTo>
                    <a:pt x="137160" y="295910"/>
                  </a:lnTo>
                  <a:lnTo>
                    <a:pt x="198247" y="336804"/>
                  </a:lnTo>
                  <a:lnTo>
                    <a:pt x="231076" y="297230"/>
                  </a:lnTo>
                  <a:lnTo>
                    <a:pt x="267754" y="260210"/>
                  </a:lnTo>
                  <a:lnTo>
                    <a:pt x="306984" y="225742"/>
                  </a:lnTo>
                  <a:lnTo>
                    <a:pt x="347472" y="193802"/>
                  </a:lnTo>
                  <a:close/>
                </a:path>
                <a:path w="573404" h="567055">
                  <a:moveTo>
                    <a:pt x="573024" y="67310"/>
                  </a:moveTo>
                  <a:lnTo>
                    <a:pt x="552577" y="0"/>
                  </a:lnTo>
                  <a:lnTo>
                    <a:pt x="508266" y="16967"/>
                  </a:lnTo>
                  <a:lnTo>
                    <a:pt x="465594" y="35547"/>
                  </a:lnTo>
                  <a:lnTo>
                    <a:pt x="424561" y="55740"/>
                  </a:lnTo>
                  <a:lnTo>
                    <a:pt x="385178" y="77546"/>
                  </a:lnTo>
                  <a:lnTo>
                    <a:pt x="347472" y="100965"/>
                  </a:lnTo>
                  <a:lnTo>
                    <a:pt x="388493" y="161544"/>
                  </a:lnTo>
                  <a:lnTo>
                    <a:pt x="431711" y="136410"/>
                  </a:lnTo>
                  <a:lnTo>
                    <a:pt x="478180" y="111912"/>
                  </a:lnTo>
                  <a:lnTo>
                    <a:pt x="525932" y="88671"/>
                  </a:lnTo>
                  <a:lnTo>
                    <a:pt x="573024" y="67310"/>
                  </a:lnTo>
                  <a:close/>
                </a:path>
              </a:pathLst>
            </a:custGeom>
            <a:solidFill>
              <a:srgbClr val="C7C7C7"/>
            </a:solidFill>
          </p:spPr>
          <p:txBody>
            <a:bodyPr wrap="square" lIns="0" tIns="0" rIns="0" bIns="0" rtlCol="0"/>
            <a:lstStyle/>
            <a:p>
              <a:endParaRPr/>
            </a:p>
          </p:txBody>
        </p:sp>
        <p:pic>
          <p:nvPicPr>
            <p:cNvPr id="27" name="object 27"/>
            <p:cNvPicPr/>
            <p:nvPr/>
          </p:nvPicPr>
          <p:blipFill>
            <a:blip r:embed="rId10" cstate="print"/>
            <a:stretch>
              <a:fillRect/>
            </a:stretch>
          </p:blipFill>
          <p:spPr>
            <a:xfrm>
              <a:off x="7915656" y="2511552"/>
              <a:ext cx="106679" cy="230124"/>
            </a:xfrm>
            <a:prstGeom prst="rect">
              <a:avLst/>
            </a:prstGeom>
          </p:spPr>
        </p:pic>
      </p:grpSp>
      <p:grpSp>
        <p:nvGrpSpPr>
          <p:cNvPr id="28" name="object 28"/>
          <p:cNvGrpSpPr/>
          <p:nvPr/>
        </p:nvGrpSpPr>
        <p:grpSpPr>
          <a:xfrm>
            <a:off x="7915656" y="2798064"/>
            <a:ext cx="887094" cy="875030"/>
            <a:chOff x="7915656" y="2798064"/>
            <a:chExt cx="887094" cy="875030"/>
          </a:xfrm>
        </p:grpSpPr>
        <p:pic>
          <p:nvPicPr>
            <p:cNvPr id="29" name="object 29"/>
            <p:cNvPicPr/>
            <p:nvPr/>
          </p:nvPicPr>
          <p:blipFill>
            <a:blip r:embed="rId11" cstate="print"/>
            <a:stretch>
              <a:fillRect/>
            </a:stretch>
          </p:blipFill>
          <p:spPr>
            <a:xfrm>
              <a:off x="7915656" y="2798064"/>
              <a:ext cx="106679" cy="224027"/>
            </a:xfrm>
            <a:prstGeom prst="rect">
              <a:avLst/>
            </a:prstGeom>
          </p:spPr>
        </p:pic>
        <p:sp>
          <p:nvSpPr>
            <p:cNvPr id="30" name="object 30"/>
            <p:cNvSpPr/>
            <p:nvPr/>
          </p:nvSpPr>
          <p:spPr>
            <a:xfrm>
              <a:off x="7968996" y="3047999"/>
              <a:ext cx="573405" cy="571500"/>
            </a:xfrm>
            <a:custGeom>
              <a:avLst/>
              <a:gdLst/>
              <a:ahLst/>
              <a:cxnLst/>
              <a:rect l="l" t="t" r="r" b="b"/>
              <a:pathLst>
                <a:path w="573404" h="571500">
                  <a:moveTo>
                    <a:pt x="164592" y="183896"/>
                  </a:moveTo>
                  <a:lnTo>
                    <a:pt x="139077" y="141757"/>
                  </a:lnTo>
                  <a:lnTo>
                    <a:pt x="114871" y="97053"/>
                  </a:lnTo>
                  <a:lnTo>
                    <a:pt x="93218" y="49796"/>
                  </a:lnTo>
                  <a:lnTo>
                    <a:pt x="75438" y="0"/>
                  </a:lnTo>
                  <a:lnTo>
                    <a:pt x="0" y="27305"/>
                  </a:lnTo>
                  <a:lnTo>
                    <a:pt x="17335" y="68173"/>
                  </a:lnTo>
                  <a:lnTo>
                    <a:pt x="36639" y="109042"/>
                  </a:lnTo>
                  <a:lnTo>
                    <a:pt x="58254" y="149923"/>
                  </a:lnTo>
                  <a:lnTo>
                    <a:pt x="82511" y="190792"/>
                  </a:lnTo>
                  <a:lnTo>
                    <a:pt x="109728" y="231648"/>
                  </a:lnTo>
                  <a:lnTo>
                    <a:pt x="164592" y="183896"/>
                  </a:lnTo>
                  <a:close/>
                </a:path>
                <a:path w="573404" h="571500">
                  <a:moveTo>
                    <a:pt x="347472" y="373507"/>
                  </a:moveTo>
                  <a:lnTo>
                    <a:pt x="306984" y="341858"/>
                  </a:lnTo>
                  <a:lnTo>
                    <a:pt x="267754" y="307682"/>
                  </a:lnTo>
                  <a:lnTo>
                    <a:pt x="231076" y="270941"/>
                  </a:lnTo>
                  <a:lnTo>
                    <a:pt x="198247" y="231648"/>
                  </a:lnTo>
                  <a:lnTo>
                    <a:pt x="137160" y="272161"/>
                  </a:lnTo>
                  <a:lnTo>
                    <a:pt x="166458" y="307860"/>
                  </a:lnTo>
                  <a:lnTo>
                    <a:pt x="197396" y="341922"/>
                  </a:lnTo>
                  <a:lnTo>
                    <a:pt x="229946" y="374370"/>
                  </a:lnTo>
                  <a:lnTo>
                    <a:pt x="264134" y="405180"/>
                  </a:lnTo>
                  <a:lnTo>
                    <a:pt x="299974" y="434340"/>
                  </a:lnTo>
                  <a:lnTo>
                    <a:pt x="347472" y="373507"/>
                  </a:lnTo>
                  <a:close/>
                </a:path>
                <a:path w="573404" h="571500">
                  <a:moveTo>
                    <a:pt x="573024" y="503555"/>
                  </a:moveTo>
                  <a:lnTo>
                    <a:pt x="525932" y="482968"/>
                  </a:lnTo>
                  <a:lnTo>
                    <a:pt x="478180" y="461098"/>
                  </a:lnTo>
                  <a:lnTo>
                    <a:pt x="431711" y="436676"/>
                  </a:lnTo>
                  <a:lnTo>
                    <a:pt x="388493" y="408432"/>
                  </a:lnTo>
                  <a:lnTo>
                    <a:pt x="347472" y="469519"/>
                  </a:lnTo>
                  <a:lnTo>
                    <a:pt x="385178" y="493179"/>
                  </a:lnTo>
                  <a:lnTo>
                    <a:pt x="424561" y="515200"/>
                  </a:lnTo>
                  <a:lnTo>
                    <a:pt x="465594" y="535609"/>
                  </a:lnTo>
                  <a:lnTo>
                    <a:pt x="508266" y="554380"/>
                  </a:lnTo>
                  <a:lnTo>
                    <a:pt x="552577" y="571500"/>
                  </a:lnTo>
                  <a:lnTo>
                    <a:pt x="573024" y="503555"/>
                  </a:lnTo>
                  <a:close/>
                </a:path>
              </a:pathLst>
            </a:custGeom>
            <a:solidFill>
              <a:srgbClr val="C7C7C7"/>
            </a:solidFill>
          </p:spPr>
          <p:txBody>
            <a:bodyPr wrap="square" lIns="0" tIns="0" rIns="0" bIns="0" rtlCol="0"/>
            <a:lstStyle/>
            <a:p>
              <a:endParaRPr/>
            </a:p>
          </p:txBody>
        </p:sp>
        <p:pic>
          <p:nvPicPr>
            <p:cNvPr id="31" name="object 31"/>
            <p:cNvPicPr/>
            <p:nvPr/>
          </p:nvPicPr>
          <p:blipFill>
            <a:blip r:embed="rId12" cstate="print"/>
            <a:stretch>
              <a:fillRect/>
            </a:stretch>
          </p:blipFill>
          <p:spPr>
            <a:xfrm>
              <a:off x="8569452" y="3563112"/>
              <a:ext cx="233172" cy="109727"/>
            </a:xfrm>
            <a:prstGeom prst="rect">
              <a:avLst/>
            </a:prstGeom>
          </p:spPr>
        </p:pic>
      </p:grpSp>
      <p:grpSp>
        <p:nvGrpSpPr>
          <p:cNvPr id="32" name="object 32"/>
          <p:cNvGrpSpPr/>
          <p:nvPr/>
        </p:nvGrpSpPr>
        <p:grpSpPr>
          <a:xfrm>
            <a:off x="8859011" y="2798064"/>
            <a:ext cx="881380" cy="875030"/>
            <a:chOff x="8859011" y="2798064"/>
            <a:chExt cx="881380" cy="875030"/>
          </a:xfrm>
        </p:grpSpPr>
        <p:pic>
          <p:nvPicPr>
            <p:cNvPr id="33" name="object 33"/>
            <p:cNvPicPr/>
            <p:nvPr/>
          </p:nvPicPr>
          <p:blipFill>
            <a:blip r:embed="rId13" cstate="print"/>
            <a:stretch>
              <a:fillRect/>
            </a:stretch>
          </p:blipFill>
          <p:spPr>
            <a:xfrm>
              <a:off x="8859011" y="3563112"/>
              <a:ext cx="224028" cy="109727"/>
            </a:xfrm>
            <a:prstGeom prst="rect">
              <a:avLst/>
            </a:prstGeom>
          </p:spPr>
        </p:pic>
        <p:sp>
          <p:nvSpPr>
            <p:cNvPr id="34" name="object 34"/>
            <p:cNvSpPr/>
            <p:nvPr/>
          </p:nvSpPr>
          <p:spPr>
            <a:xfrm>
              <a:off x="9118092" y="3047999"/>
              <a:ext cx="565785" cy="571500"/>
            </a:xfrm>
            <a:custGeom>
              <a:avLst/>
              <a:gdLst/>
              <a:ahLst/>
              <a:cxnLst/>
              <a:rect l="l" t="t" r="r" b="b"/>
              <a:pathLst>
                <a:path w="565784" h="571500">
                  <a:moveTo>
                    <a:pt x="225552" y="469519"/>
                  </a:moveTo>
                  <a:lnTo>
                    <a:pt x="177673" y="408432"/>
                  </a:lnTo>
                  <a:lnTo>
                    <a:pt x="135509" y="436676"/>
                  </a:lnTo>
                  <a:lnTo>
                    <a:pt x="91401" y="461098"/>
                  </a:lnTo>
                  <a:lnTo>
                    <a:pt x="46012" y="482968"/>
                  </a:lnTo>
                  <a:lnTo>
                    <a:pt x="0" y="503555"/>
                  </a:lnTo>
                  <a:lnTo>
                    <a:pt x="20447" y="571500"/>
                  </a:lnTo>
                  <a:lnTo>
                    <a:pt x="64744" y="554380"/>
                  </a:lnTo>
                  <a:lnTo>
                    <a:pt x="107416" y="535609"/>
                  </a:lnTo>
                  <a:lnTo>
                    <a:pt x="148450" y="515200"/>
                  </a:lnTo>
                  <a:lnTo>
                    <a:pt x="187833" y="493179"/>
                  </a:lnTo>
                  <a:lnTo>
                    <a:pt x="225552" y="469519"/>
                  </a:lnTo>
                  <a:close/>
                </a:path>
                <a:path w="565784" h="571500">
                  <a:moveTo>
                    <a:pt x="431292" y="272161"/>
                  </a:moveTo>
                  <a:lnTo>
                    <a:pt x="369570" y="231648"/>
                  </a:lnTo>
                  <a:lnTo>
                    <a:pt x="337413" y="270941"/>
                  </a:lnTo>
                  <a:lnTo>
                    <a:pt x="302704" y="307682"/>
                  </a:lnTo>
                  <a:lnTo>
                    <a:pt x="265404" y="341858"/>
                  </a:lnTo>
                  <a:lnTo>
                    <a:pt x="225552" y="373507"/>
                  </a:lnTo>
                  <a:lnTo>
                    <a:pt x="273558" y="434340"/>
                  </a:lnTo>
                  <a:lnTo>
                    <a:pt x="314591" y="397624"/>
                  </a:lnTo>
                  <a:lnTo>
                    <a:pt x="354990" y="358355"/>
                  </a:lnTo>
                  <a:lnTo>
                    <a:pt x="394106" y="316522"/>
                  </a:lnTo>
                  <a:lnTo>
                    <a:pt x="431292" y="272161"/>
                  </a:lnTo>
                  <a:close/>
                </a:path>
                <a:path w="565784" h="571500">
                  <a:moveTo>
                    <a:pt x="565404" y="27305"/>
                  </a:moveTo>
                  <a:lnTo>
                    <a:pt x="497459" y="0"/>
                  </a:lnTo>
                  <a:lnTo>
                    <a:pt x="479691" y="49796"/>
                  </a:lnTo>
                  <a:lnTo>
                    <a:pt x="457517" y="97053"/>
                  </a:lnTo>
                  <a:lnTo>
                    <a:pt x="431520" y="141757"/>
                  </a:lnTo>
                  <a:lnTo>
                    <a:pt x="402336" y="183896"/>
                  </a:lnTo>
                  <a:lnTo>
                    <a:pt x="463423" y="231648"/>
                  </a:lnTo>
                  <a:lnTo>
                    <a:pt x="487718" y="190792"/>
                  </a:lnTo>
                  <a:lnTo>
                    <a:pt x="511035" y="149923"/>
                  </a:lnTo>
                  <a:lnTo>
                    <a:pt x="532409" y="109042"/>
                  </a:lnTo>
                  <a:lnTo>
                    <a:pt x="550849" y="68173"/>
                  </a:lnTo>
                  <a:lnTo>
                    <a:pt x="565404" y="27305"/>
                  </a:lnTo>
                  <a:close/>
                </a:path>
              </a:pathLst>
            </a:custGeom>
            <a:solidFill>
              <a:srgbClr val="C7C7C7"/>
            </a:solidFill>
          </p:spPr>
          <p:txBody>
            <a:bodyPr wrap="square" lIns="0" tIns="0" rIns="0" bIns="0" rtlCol="0"/>
            <a:lstStyle/>
            <a:p>
              <a:endParaRPr/>
            </a:p>
          </p:txBody>
        </p:sp>
        <p:pic>
          <p:nvPicPr>
            <p:cNvPr id="35" name="object 35"/>
            <p:cNvPicPr/>
            <p:nvPr/>
          </p:nvPicPr>
          <p:blipFill>
            <a:blip r:embed="rId14" cstate="print"/>
            <a:stretch>
              <a:fillRect/>
            </a:stretch>
          </p:blipFill>
          <p:spPr>
            <a:xfrm>
              <a:off x="9637775" y="2798064"/>
              <a:ext cx="102107" cy="224027"/>
            </a:xfrm>
            <a:prstGeom prst="rect">
              <a:avLst/>
            </a:prstGeom>
          </p:spPr>
        </p:pic>
      </p:grpSp>
      <p:grpSp>
        <p:nvGrpSpPr>
          <p:cNvPr id="36" name="object 36"/>
          <p:cNvGrpSpPr/>
          <p:nvPr/>
        </p:nvGrpSpPr>
        <p:grpSpPr>
          <a:xfrm>
            <a:off x="8859011" y="1860804"/>
            <a:ext cx="881380" cy="881380"/>
            <a:chOff x="8859011" y="1860804"/>
            <a:chExt cx="881380" cy="881380"/>
          </a:xfrm>
        </p:grpSpPr>
        <p:sp>
          <p:nvSpPr>
            <p:cNvPr id="37" name="object 37"/>
            <p:cNvSpPr/>
            <p:nvPr/>
          </p:nvSpPr>
          <p:spPr>
            <a:xfrm>
              <a:off x="8859011" y="1860804"/>
              <a:ext cx="824865" cy="623570"/>
            </a:xfrm>
            <a:custGeom>
              <a:avLst/>
              <a:gdLst/>
              <a:ahLst/>
              <a:cxnLst/>
              <a:rect l="l" t="t" r="r" b="b"/>
              <a:pathLst>
                <a:path w="824865" h="623569">
                  <a:moveTo>
                    <a:pt x="0" y="0"/>
                  </a:moveTo>
                  <a:lnTo>
                    <a:pt x="0" y="74549"/>
                  </a:lnTo>
                  <a:lnTo>
                    <a:pt x="49254" y="77905"/>
                  </a:lnTo>
                  <a:lnTo>
                    <a:pt x="97689" y="84038"/>
                  </a:lnTo>
                  <a:lnTo>
                    <a:pt x="145223" y="92870"/>
                  </a:lnTo>
                  <a:lnTo>
                    <a:pt x="191777" y="104322"/>
                  </a:lnTo>
                  <a:lnTo>
                    <a:pt x="237272" y="118314"/>
                  </a:lnTo>
                  <a:lnTo>
                    <a:pt x="281628" y="134767"/>
                  </a:lnTo>
                  <a:lnTo>
                    <a:pt x="324767" y="153604"/>
                  </a:lnTo>
                  <a:lnTo>
                    <a:pt x="366607" y="174744"/>
                  </a:lnTo>
                  <a:lnTo>
                    <a:pt x="407071" y="198109"/>
                  </a:lnTo>
                  <a:lnTo>
                    <a:pt x="446078" y="223620"/>
                  </a:lnTo>
                  <a:lnTo>
                    <a:pt x="483548" y="251199"/>
                  </a:lnTo>
                  <a:lnTo>
                    <a:pt x="519404" y="280765"/>
                  </a:lnTo>
                  <a:lnTo>
                    <a:pt x="553564" y="312241"/>
                  </a:lnTo>
                  <a:lnTo>
                    <a:pt x="585949" y="345548"/>
                  </a:lnTo>
                  <a:lnTo>
                    <a:pt x="616481" y="380606"/>
                  </a:lnTo>
                  <a:lnTo>
                    <a:pt x="645079" y="417336"/>
                  </a:lnTo>
                  <a:lnTo>
                    <a:pt x="671664" y="455660"/>
                  </a:lnTo>
                  <a:lnTo>
                    <a:pt x="696156" y="495499"/>
                  </a:lnTo>
                  <a:lnTo>
                    <a:pt x="718477" y="536774"/>
                  </a:lnTo>
                  <a:lnTo>
                    <a:pt x="738546" y="579406"/>
                  </a:lnTo>
                  <a:lnTo>
                    <a:pt x="756285" y="623316"/>
                  </a:lnTo>
                  <a:lnTo>
                    <a:pt x="824484" y="602996"/>
                  </a:lnTo>
                  <a:lnTo>
                    <a:pt x="807373" y="558509"/>
                  </a:lnTo>
                  <a:lnTo>
                    <a:pt x="788089" y="515240"/>
                  </a:lnTo>
                  <a:lnTo>
                    <a:pt x="766700" y="473251"/>
                  </a:lnTo>
                  <a:lnTo>
                    <a:pt x="743272" y="432606"/>
                  </a:lnTo>
                  <a:lnTo>
                    <a:pt x="717872" y="393369"/>
                  </a:lnTo>
                  <a:lnTo>
                    <a:pt x="690568" y="355602"/>
                  </a:lnTo>
                  <a:lnTo>
                    <a:pt x="661426" y="319369"/>
                  </a:lnTo>
                  <a:lnTo>
                    <a:pt x="630514" y="284734"/>
                  </a:lnTo>
                  <a:lnTo>
                    <a:pt x="597899" y="251760"/>
                  </a:lnTo>
                  <a:lnTo>
                    <a:pt x="563647" y="220509"/>
                  </a:lnTo>
                  <a:lnTo>
                    <a:pt x="527827" y="191047"/>
                  </a:lnTo>
                  <a:lnTo>
                    <a:pt x="490504" y="163435"/>
                  </a:lnTo>
                  <a:lnTo>
                    <a:pt x="451746" y="137738"/>
                  </a:lnTo>
                  <a:lnTo>
                    <a:pt x="411620" y="114019"/>
                  </a:lnTo>
                  <a:lnTo>
                    <a:pt x="370194" y="92340"/>
                  </a:lnTo>
                  <a:lnTo>
                    <a:pt x="327533" y="72766"/>
                  </a:lnTo>
                  <a:lnTo>
                    <a:pt x="283706" y="55360"/>
                  </a:lnTo>
                  <a:lnTo>
                    <a:pt x="238780" y="40186"/>
                  </a:lnTo>
                  <a:lnTo>
                    <a:pt x="192821" y="27306"/>
                  </a:lnTo>
                  <a:lnTo>
                    <a:pt x="145896" y="16784"/>
                  </a:lnTo>
                  <a:lnTo>
                    <a:pt x="98073" y="8683"/>
                  </a:lnTo>
                  <a:lnTo>
                    <a:pt x="49418" y="3067"/>
                  </a:lnTo>
                  <a:lnTo>
                    <a:pt x="0" y="0"/>
                  </a:lnTo>
                  <a:close/>
                </a:path>
              </a:pathLst>
            </a:custGeom>
            <a:solidFill>
              <a:srgbClr val="0C419A"/>
            </a:solidFill>
          </p:spPr>
          <p:txBody>
            <a:bodyPr wrap="square" lIns="0" tIns="0" rIns="0" bIns="0" rtlCol="0"/>
            <a:lstStyle/>
            <a:p>
              <a:endParaRPr/>
            </a:p>
          </p:txBody>
        </p:sp>
        <p:pic>
          <p:nvPicPr>
            <p:cNvPr id="38" name="object 38"/>
            <p:cNvPicPr/>
            <p:nvPr/>
          </p:nvPicPr>
          <p:blipFill>
            <a:blip r:embed="rId15" cstate="print"/>
            <a:stretch>
              <a:fillRect/>
            </a:stretch>
          </p:blipFill>
          <p:spPr>
            <a:xfrm>
              <a:off x="9637775" y="2511552"/>
              <a:ext cx="102107" cy="230124"/>
            </a:xfrm>
            <a:prstGeom prst="rect">
              <a:avLst/>
            </a:prstGeom>
          </p:spPr>
        </p:pic>
      </p:grpSp>
      <p:pic>
        <p:nvPicPr>
          <p:cNvPr id="39" name="object 39"/>
          <p:cNvPicPr/>
          <p:nvPr/>
        </p:nvPicPr>
        <p:blipFill>
          <a:blip r:embed="rId16" cstate="print"/>
          <a:stretch>
            <a:fillRect/>
          </a:stretch>
        </p:blipFill>
        <p:spPr>
          <a:xfrm>
            <a:off x="995172" y="3706367"/>
            <a:ext cx="902208" cy="902208"/>
          </a:xfrm>
          <a:prstGeom prst="rect">
            <a:avLst/>
          </a:prstGeom>
        </p:spPr>
      </p:pic>
      <p:pic>
        <p:nvPicPr>
          <p:cNvPr id="40" name="object 40"/>
          <p:cNvPicPr/>
          <p:nvPr/>
        </p:nvPicPr>
        <p:blipFill>
          <a:blip r:embed="rId16" cstate="print"/>
          <a:stretch>
            <a:fillRect/>
          </a:stretch>
        </p:blipFill>
        <p:spPr>
          <a:xfrm>
            <a:off x="6350508" y="3752088"/>
            <a:ext cx="900684" cy="900684"/>
          </a:xfrm>
          <a:prstGeom prst="rect">
            <a:avLst/>
          </a:prstGeom>
        </p:spPr>
      </p:pic>
      <p:sp>
        <p:nvSpPr>
          <p:cNvPr id="41" name="object 41"/>
          <p:cNvSpPr txBox="1"/>
          <p:nvPr/>
        </p:nvSpPr>
        <p:spPr>
          <a:xfrm>
            <a:off x="3385565" y="5905601"/>
            <a:ext cx="5792470" cy="66738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C419A"/>
                </a:solidFill>
                <a:latin typeface="Arial"/>
                <a:cs typeface="Arial"/>
              </a:rPr>
              <a:t>Entre</a:t>
            </a:r>
            <a:r>
              <a:rPr sz="2400" b="1" spc="-30" dirty="0">
                <a:solidFill>
                  <a:srgbClr val="0C419A"/>
                </a:solidFill>
                <a:latin typeface="Arial"/>
                <a:cs typeface="Arial"/>
              </a:rPr>
              <a:t> </a:t>
            </a:r>
            <a:r>
              <a:rPr sz="2400" b="1" dirty="0">
                <a:solidFill>
                  <a:srgbClr val="0C419A"/>
                </a:solidFill>
                <a:latin typeface="Arial"/>
                <a:cs typeface="Arial"/>
              </a:rPr>
              <a:t>30</a:t>
            </a:r>
            <a:r>
              <a:rPr sz="2400" b="1" spc="-30" dirty="0">
                <a:solidFill>
                  <a:srgbClr val="0C419A"/>
                </a:solidFill>
                <a:latin typeface="Arial"/>
                <a:cs typeface="Arial"/>
              </a:rPr>
              <a:t> </a:t>
            </a:r>
            <a:r>
              <a:rPr sz="2400" b="1" dirty="0">
                <a:solidFill>
                  <a:srgbClr val="0C419A"/>
                </a:solidFill>
                <a:latin typeface="Arial"/>
                <a:cs typeface="Arial"/>
              </a:rPr>
              <a:t>et</a:t>
            </a:r>
            <a:r>
              <a:rPr sz="2400" b="1" spc="-30" dirty="0">
                <a:solidFill>
                  <a:srgbClr val="0C419A"/>
                </a:solidFill>
                <a:latin typeface="Arial"/>
                <a:cs typeface="Arial"/>
              </a:rPr>
              <a:t> </a:t>
            </a:r>
            <a:r>
              <a:rPr sz="2400" b="1" dirty="0">
                <a:solidFill>
                  <a:srgbClr val="0C419A"/>
                </a:solidFill>
                <a:latin typeface="Arial"/>
                <a:cs typeface="Arial"/>
              </a:rPr>
              <a:t>39%</a:t>
            </a:r>
            <a:r>
              <a:rPr sz="2400" b="1" spc="-35" dirty="0">
                <a:solidFill>
                  <a:srgbClr val="0C419A"/>
                </a:solidFill>
                <a:latin typeface="Arial"/>
                <a:cs typeface="Arial"/>
              </a:rPr>
              <a:t> </a:t>
            </a:r>
            <a:r>
              <a:rPr sz="1800" dirty="0">
                <a:solidFill>
                  <a:srgbClr val="0C419A"/>
                </a:solidFill>
                <a:latin typeface="Arial"/>
                <a:cs typeface="Arial"/>
              </a:rPr>
              <a:t>des</a:t>
            </a:r>
            <a:r>
              <a:rPr sz="1800" spc="-15" dirty="0">
                <a:solidFill>
                  <a:srgbClr val="0C419A"/>
                </a:solidFill>
                <a:latin typeface="Arial"/>
                <a:cs typeface="Arial"/>
              </a:rPr>
              <a:t> </a:t>
            </a:r>
            <a:r>
              <a:rPr sz="1800" dirty="0">
                <a:solidFill>
                  <a:srgbClr val="0C419A"/>
                </a:solidFill>
                <a:latin typeface="Arial"/>
                <a:cs typeface="Arial"/>
              </a:rPr>
              <a:t>personnes</a:t>
            </a:r>
            <a:r>
              <a:rPr sz="1800" spc="-10" dirty="0">
                <a:solidFill>
                  <a:srgbClr val="0C419A"/>
                </a:solidFill>
                <a:latin typeface="Arial"/>
                <a:cs typeface="Arial"/>
              </a:rPr>
              <a:t> </a:t>
            </a:r>
            <a:r>
              <a:rPr sz="1800" dirty="0">
                <a:solidFill>
                  <a:srgbClr val="0C419A"/>
                </a:solidFill>
                <a:latin typeface="Arial"/>
                <a:cs typeface="Arial"/>
              </a:rPr>
              <a:t>de</a:t>
            </a:r>
            <a:r>
              <a:rPr sz="1800" spc="-10" dirty="0">
                <a:solidFill>
                  <a:srgbClr val="0C419A"/>
                </a:solidFill>
                <a:latin typeface="Arial"/>
                <a:cs typeface="Arial"/>
              </a:rPr>
              <a:t> </a:t>
            </a:r>
            <a:r>
              <a:rPr sz="1800" dirty="0">
                <a:solidFill>
                  <a:srgbClr val="0C419A"/>
                </a:solidFill>
                <a:latin typeface="Arial"/>
                <a:cs typeface="Arial"/>
              </a:rPr>
              <a:t>plus</a:t>
            </a:r>
            <a:r>
              <a:rPr sz="1800" spc="-25" dirty="0">
                <a:solidFill>
                  <a:srgbClr val="0C419A"/>
                </a:solidFill>
                <a:latin typeface="Arial"/>
                <a:cs typeface="Arial"/>
              </a:rPr>
              <a:t> </a:t>
            </a:r>
            <a:r>
              <a:rPr sz="1800" dirty="0">
                <a:solidFill>
                  <a:srgbClr val="0C419A"/>
                </a:solidFill>
                <a:latin typeface="Arial"/>
                <a:cs typeface="Arial"/>
              </a:rPr>
              <a:t>de</a:t>
            </a:r>
            <a:r>
              <a:rPr sz="1800" spc="-20" dirty="0">
                <a:solidFill>
                  <a:srgbClr val="0C419A"/>
                </a:solidFill>
                <a:latin typeface="Arial"/>
                <a:cs typeface="Arial"/>
              </a:rPr>
              <a:t> </a:t>
            </a:r>
            <a:r>
              <a:rPr sz="1800" dirty="0">
                <a:solidFill>
                  <a:srgbClr val="0C419A"/>
                </a:solidFill>
                <a:latin typeface="Arial"/>
                <a:cs typeface="Arial"/>
              </a:rPr>
              <a:t>25</a:t>
            </a:r>
            <a:r>
              <a:rPr sz="1800" spc="-30" dirty="0">
                <a:solidFill>
                  <a:srgbClr val="0C419A"/>
                </a:solidFill>
                <a:latin typeface="Arial"/>
                <a:cs typeface="Arial"/>
              </a:rPr>
              <a:t> </a:t>
            </a:r>
            <a:r>
              <a:rPr sz="1800" spc="-20" dirty="0">
                <a:solidFill>
                  <a:srgbClr val="0C419A"/>
                </a:solidFill>
                <a:latin typeface="Arial"/>
                <a:cs typeface="Arial"/>
              </a:rPr>
              <a:t>ans,</a:t>
            </a:r>
            <a:endParaRPr sz="1800">
              <a:latin typeface="Arial"/>
              <a:cs typeface="Arial"/>
            </a:endParaRPr>
          </a:p>
          <a:p>
            <a:pPr marL="12700">
              <a:lnSpc>
                <a:spcPct val="100000"/>
              </a:lnSpc>
              <a:spcBef>
                <a:spcPts val="15"/>
              </a:spcBef>
            </a:pPr>
            <a:r>
              <a:rPr sz="1800" b="1" dirty="0">
                <a:solidFill>
                  <a:srgbClr val="0C419A"/>
                </a:solidFill>
                <a:latin typeface="Arial"/>
                <a:cs typeface="Arial"/>
              </a:rPr>
              <a:t>cumulent</a:t>
            </a:r>
            <a:r>
              <a:rPr sz="1800" b="1" spc="-25" dirty="0">
                <a:solidFill>
                  <a:srgbClr val="0C419A"/>
                </a:solidFill>
                <a:latin typeface="Arial"/>
                <a:cs typeface="Arial"/>
              </a:rPr>
              <a:t> </a:t>
            </a:r>
            <a:r>
              <a:rPr sz="1800" b="1" dirty="0">
                <a:solidFill>
                  <a:srgbClr val="0C419A"/>
                </a:solidFill>
                <a:latin typeface="Arial"/>
                <a:cs typeface="Arial"/>
              </a:rPr>
              <a:t>au</a:t>
            </a:r>
            <a:r>
              <a:rPr sz="1800" b="1" spc="-15" dirty="0">
                <a:solidFill>
                  <a:srgbClr val="0C419A"/>
                </a:solidFill>
                <a:latin typeface="Arial"/>
                <a:cs typeface="Arial"/>
              </a:rPr>
              <a:t> </a:t>
            </a:r>
            <a:r>
              <a:rPr sz="1800" b="1" dirty="0">
                <a:solidFill>
                  <a:srgbClr val="0C419A"/>
                </a:solidFill>
                <a:latin typeface="Arial"/>
                <a:cs typeface="Arial"/>
              </a:rPr>
              <a:t>moins</a:t>
            </a:r>
            <a:r>
              <a:rPr sz="1800" b="1" spc="-30" dirty="0">
                <a:solidFill>
                  <a:srgbClr val="0C419A"/>
                </a:solidFill>
                <a:latin typeface="Arial"/>
                <a:cs typeface="Arial"/>
              </a:rPr>
              <a:t> </a:t>
            </a:r>
            <a:r>
              <a:rPr sz="1800" b="1" dirty="0">
                <a:solidFill>
                  <a:srgbClr val="0C419A"/>
                </a:solidFill>
                <a:latin typeface="Arial"/>
                <a:cs typeface="Arial"/>
              </a:rPr>
              <a:t>deux</a:t>
            </a:r>
            <a:r>
              <a:rPr sz="1800" b="1" spc="-15" dirty="0">
                <a:solidFill>
                  <a:srgbClr val="0C419A"/>
                </a:solidFill>
                <a:latin typeface="Arial"/>
                <a:cs typeface="Arial"/>
              </a:rPr>
              <a:t> </a:t>
            </a:r>
            <a:r>
              <a:rPr sz="1800" b="1" dirty="0">
                <a:solidFill>
                  <a:srgbClr val="0C419A"/>
                </a:solidFill>
                <a:latin typeface="Arial"/>
                <a:cs typeface="Arial"/>
              </a:rPr>
              <a:t>pathologies</a:t>
            </a:r>
            <a:r>
              <a:rPr sz="1800" b="1" spc="-40" dirty="0">
                <a:solidFill>
                  <a:srgbClr val="0C419A"/>
                </a:solidFill>
                <a:latin typeface="Arial"/>
                <a:cs typeface="Arial"/>
              </a:rPr>
              <a:t> </a:t>
            </a:r>
            <a:r>
              <a:rPr sz="1800" b="1" spc="-10" dirty="0">
                <a:solidFill>
                  <a:srgbClr val="0C419A"/>
                </a:solidFill>
                <a:latin typeface="Arial"/>
                <a:cs typeface="Arial"/>
              </a:rPr>
              <a:t>chroniques</a:t>
            </a:r>
            <a:endParaRPr sz="1800">
              <a:latin typeface="Arial"/>
              <a:cs typeface="Arial"/>
            </a:endParaRPr>
          </a:p>
        </p:txBody>
      </p:sp>
      <p:sp>
        <p:nvSpPr>
          <p:cNvPr id="42" name="object 42"/>
          <p:cNvSpPr txBox="1"/>
          <p:nvPr/>
        </p:nvSpPr>
        <p:spPr>
          <a:xfrm>
            <a:off x="474370" y="6266484"/>
            <a:ext cx="110489"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0C419A"/>
                </a:solidFill>
                <a:latin typeface="Arial"/>
                <a:cs typeface="Arial"/>
              </a:rPr>
              <a:t>7</a:t>
            </a:r>
            <a:endParaRPr sz="1200">
              <a:latin typeface="Arial"/>
              <a:cs typeface="Arial"/>
            </a:endParaRPr>
          </a:p>
        </p:txBody>
      </p:sp>
      <p:sp>
        <p:nvSpPr>
          <p:cNvPr id="44" name="Titre 43"/>
          <p:cNvSpPr>
            <a:spLocks noGrp="1"/>
          </p:cNvSpPr>
          <p:nvPr>
            <p:ph type="title"/>
          </p:nvPr>
        </p:nvSpPr>
        <p:spPr/>
        <p:txBody>
          <a:bodyPr>
            <a:normAutofit fontScale="90000"/>
          </a:bodyPr>
          <a:lstStyle/>
          <a:p>
            <a:pPr marL="864235" lvl="0">
              <a:lnSpc>
                <a:spcPct val="100000"/>
              </a:lnSpc>
              <a:spcBef>
                <a:spcPts val="2740"/>
              </a:spcBef>
            </a:pPr>
            <a:br>
              <a:rPr lang="fr-FR" sz="2400" b="1" kern="0" cap="none" dirty="0">
                <a:solidFill>
                  <a:srgbClr val="FFFFFF"/>
                </a:solidFill>
              </a:rPr>
            </a:br>
            <a:r>
              <a:rPr lang="fr-FR" sz="2400" b="1" kern="0" cap="none" dirty="0">
                <a:solidFill>
                  <a:srgbClr val="FFFFFF"/>
                </a:solidFill>
              </a:rPr>
              <a:t>LA</a:t>
            </a:r>
            <a:r>
              <a:rPr lang="fr-FR" sz="2400" b="1" kern="0" cap="none" spc="-170" dirty="0">
                <a:solidFill>
                  <a:srgbClr val="FFFFFF"/>
                </a:solidFill>
              </a:rPr>
              <a:t> </a:t>
            </a:r>
            <a:r>
              <a:rPr lang="fr-FR" sz="2400" b="1" kern="0" cap="none" dirty="0">
                <a:solidFill>
                  <a:srgbClr val="FFFFFF"/>
                </a:solidFill>
              </a:rPr>
              <a:t>PLACE</a:t>
            </a:r>
            <a:r>
              <a:rPr lang="fr-FR" sz="2400" b="1" kern="0" cap="none" spc="-85" dirty="0">
                <a:solidFill>
                  <a:srgbClr val="FFFFFF"/>
                </a:solidFill>
              </a:rPr>
              <a:t> </a:t>
            </a:r>
            <a:r>
              <a:rPr lang="fr-FR" sz="2400" b="1" kern="0" cap="none" dirty="0">
                <a:solidFill>
                  <a:srgbClr val="FFFFFF"/>
                </a:solidFill>
              </a:rPr>
              <a:t>PRÉPONDÉRANTE</a:t>
            </a:r>
            <a:r>
              <a:rPr lang="fr-FR" sz="2400" b="1" kern="0" cap="none" spc="-50" dirty="0">
                <a:solidFill>
                  <a:srgbClr val="FFFFFF"/>
                </a:solidFill>
              </a:rPr>
              <a:t> </a:t>
            </a:r>
            <a:r>
              <a:rPr lang="fr-FR" sz="2400" b="1" kern="0" cap="none" dirty="0">
                <a:solidFill>
                  <a:srgbClr val="FFFFFF"/>
                </a:solidFill>
              </a:rPr>
              <a:t>DES</a:t>
            </a:r>
            <a:r>
              <a:rPr lang="fr-FR" sz="2400" b="1" kern="0" cap="none" spc="-90" dirty="0">
                <a:solidFill>
                  <a:srgbClr val="FFFFFF"/>
                </a:solidFill>
              </a:rPr>
              <a:t> </a:t>
            </a:r>
            <a:r>
              <a:rPr lang="fr-FR" sz="2400" b="1" kern="0" cap="none" dirty="0">
                <a:solidFill>
                  <a:srgbClr val="FFFFFF"/>
                </a:solidFill>
              </a:rPr>
              <a:t>MALADIES</a:t>
            </a:r>
            <a:r>
              <a:rPr lang="fr-FR" sz="2400" b="1" kern="0" cap="none" spc="-75" dirty="0">
                <a:solidFill>
                  <a:srgbClr val="FFFFFF"/>
                </a:solidFill>
              </a:rPr>
              <a:t> </a:t>
            </a:r>
            <a:r>
              <a:rPr lang="fr-FR" sz="2400" b="1" kern="0" cap="none" spc="-10" dirty="0">
                <a:solidFill>
                  <a:srgbClr val="FFFFFF"/>
                </a:solidFill>
              </a:rPr>
              <a:t>CHRONIQUES</a:t>
            </a:r>
            <a:br>
              <a:rPr lang="fr-FR" sz="2400" kern="0" cap="none" dirty="0">
                <a:solidFill>
                  <a:sysClr val="windowText" lastClr="000000"/>
                </a:solidFill>
              </a:rPr>
            </a:br>
            <a:endParaRPr lang="fr-FR" dirty="0"/>
          </a:p>
        </p:txBody>
      </p:sp>
      <p:sp>
        <p:nvSpPr>
          <p:cNvPr id="46" name="object 9"/>
          <p:cNvSpPr txBox="1"/>
          <p:nvPr/>
        </p:nvSpPr>
        <p:spPr>
          <a:xfrm>
            <a:off x="8316233" y="2448620"/>
            <a:ext cx="1184275" cy="635000"/>
          </a:xfrm>
          <a:prstGeom prst="rect">
            <a:avLst/>
          </a:prstGeom>
        </p:spPr>
        <p:txBody>
          <a:bodyPr vert="horz" wrap="square" lIns="0" tIns="12065" rIns="0" bIns="0" rtlCol="0">
            <a:spAutoFit/>
          </a:bodyPr>
          <a:lstStyle/>
          <a:p>
            <a:pPr marL="12700">
              <a:lnSpc>
                <a:spcPct val="100000"/>
              </a:lnSpc>
              <a:spcBef>
                <a:spcPts val="95"/>
              </a:spcBef>
            </a:pPr>
            <a:r>
              <a:rPr lang="fr-FR" sz="4000" b="1" dirty="0">
                <a:solidFill>
                  <a:srgbClr val="0C419A"/>
                </a:solidFill>
                <a:latin typeface="Arial"/>
                <a:cs typeface="Arial"/>
              </a:rPr>
              <a:t>20</a:t>
            </a:r>
            <a:r>
              <a:rPr sz="4000" b="1" spc="-40" dirty="0">
                <a:solidFill>
                  <a:srgbClr val="0C419A"/>
                </a:solidFill>
                <a:latin typeface="Arial"/>
                <a:cs typeface="Arial"/>
              </a:rPr>
              <a:t> </a:t>
            </a:r>
            <a:r>
              <a:rPr sz="4000" b="1" spc="-50" dirty="0">
                <a:solidFill>
                  <a:srgbClr val="0C419A"/>
                </a:solidFill>
                <a:latin typeface="Arial"/>
                <a:cs typeface="Arial"/>
              </a:rPr>
              <a:t>%</a:t>
            </a:r>
            <a:endParaRPr sz="4000" dirty="0">
              <a:latin typeface="Arial"/>
              <a:cs typeface="Arial"/>
            </a:endParaRPr>
          </a:p>
        </p:txBody>
      </p:sp>
    </p:spTree>
    <p:extLst>
      <p:ext uri="{BB962C8B-B14F-4D97-AF65-F5344CB8AC3E}">
        <p14:creationId xmlns:p14="http://schemas.microsoft.com/office/powerpoint/2010/main" val="1146500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2748" y="1712883"/>
            <a:ext cx="11477625" cy="5061585"/>
            <a:chOff x="222748" y="1712883"/>
            <a:chExt cx="11477625" cy="5061585"/>
          </a:xfrm>
        </p:grpSpPr>
        <p:pic>
          <p:nvPicPr>
            <p:cNvPr id="3" name="object 3"/>
            <p:cNvPicPr/>
            <p:nvPr/>
          </p:nvPicPr>
          <p:blipFill>
            <a:blip r:embed="rId2" cstate="print"/>
            <a:stretch>
              <a:fillRect/>
            </a:stretch>
          </p:blipFill>
          <p:spPr>
            <a:xfrm>
              <a:off x="222748" y="1712883"/>
              <a:ext cx="7740487" cy="5061528"/>
            </a:xfrm>
            <a:prstGeom prst="rect">
              <a:avLst/>
            </a:prstGeom>
          </p:spPr>
        </p:pic>
        <p:sp>
          <p:nvSpPr>
            <p:cNvPr id="4" name="object 4"/>
            <p:cNvSpPr/>
            <p:nvPr/>
          </p:nvSpPr>
          <p:spPr>
            <a:xfrm>
              <a:off x="7917179" y="2260091"/>
              <a:ext cx="3778250" cy="3693160"/>
            </a:xfrm>
            <a:custGeom>
              <a:avLst/>
              <a:gdLst/>
              <a:ahLst/>
              <a:cxnLst/>
              <a:rect l="l" t="t" r="r" b="b"/>
              <a:pathLst>
                <a:path w="3778250" h="3693160">
                  <a:moveTo>
                    <a:pt x="0" y="3692652"/>
                  </a:moveTo>
                  <a:lnTo>
                    <a:pt x="3777996" y="3692652"/>
                  </a:lnTo>
                  <a:lnTo>
                    <a:pt x="3777996" y="0"/>
                  </a:lnTo>
                  <a:lnTo>
                    <a:pt x="0" y="0"/>
                  </a:lnTo>
                  <a:lnTo>
                    <a:pt x="0" y="3692652"/>
                  </a:lnTo>
                  <a:close/>
                </a:path>
              </a:pathLst>
            </a:custGeom>
            <a:ln w="9525">
              <a:solidFill>
                <a:srgbClr val="0C419A"/>
              </a:solidFill>
            </a:ln>
          </p:spPr>
          <p:txBody>
            <a:bodyPr wrap="square" lIns="0" tIns="0" rIns="0" bIns="0" rtlCol="0"/>
            <a:lstStyle/>
            <a:p>
              <a:endParaRPr/>
            </a:p>
          </p:txBody>
        </p:sp>
      </p:grpSp>
      <p:sp>
        <p:nvSpPr>
          <p:cNvPr id="5" name="object 5"/>
          <p:cNvSpPr txBox="1">
            <a:spLocks noGrp="1"/>
          </p:cNvSpPr>
          <p:nvPr>
            <p:ph type="title"/>
          </p:nvPr>
        </p:nvSpPr>
        <p:spPr>
          <a:xfrm>
            <a:off x="498348" y="522880"/>
            <a:ext cx="11196955" cy="1059264"/>
          </a:xfrm>
          <a:prstGeom prst="rect">
            <a:avLst/>
          </a:prstGeom>
          <a:solidFill>
            <a:srgbClr val="0C419A"/>
          </a:solidFill>
        </p:spPr>
        <p:txBody>
          <a:bodyPr vert="horz" wrap="square" lIns="0" tIns="43180" rIns="0" bIns="0" rtlCol="0">
            <a:spAutoFit/>
          </a:bodyPr>
          <a:lstStyle/>
          <a:p>
            <a:pPr>
              <a:lnSpc>
                <a:spcPct val="100000"/>
              </a:lnSpc>
              <a:spcBef>
                <a:spcPts val="340"/>
              </a:spcBef>
            </a:pPr>
            <a:endParaRPr sz="2200" dirty="0">
              <a:latin typeface="Times New Roman"/>
              <a:cs typeface="Times New Roman"/>
            </a:endParaRPr>
          </a:p>
          <a:p>
            <a:pPr marL="864235">
              <a:lnSpc>
                <a:spcPct val="100000"/>
              </a:lnSpc>
            </a:pPr>
            <a:r>
              <a:rPr sz="2200" b="1" dirty="0">
                <a:latin typeface="Arial"/>
                <a:cs typeface="Arial"/>
              </a:rPr>
              <a:t>LE</a:t>
            </a:r>
            <a:r>
              <a:rPr sz="2200" b="1" spc="-60" dirty="0">
                <a:latin typeface="Arial"/>
                <a:cs typeface="Arial"/>
              </a:rPr>
              <a:t> </a:t>
            </a:r>
            <a:r>
              <a:rPr sz="2200" b="1" dirty="0">
                <a:latin typeface="Arial"/>
                <a:cs typeface="Arial"/>
              </a:rPr>
              <a:t>COÛT</a:t>
            </a:r>
            <a:r>
              <a:rPr sz="2200" b="1" spc="-35" dirty="0">
                <a:latin typeface="Arial"/>
                <a:cs typeface="Arial"/>
              </a:rPr>
              <a:t> </a:t>
            </a:r>
            <a:r>
              <a:rPr sz="2200" b="1" dirty="0">
                <a:latin typeface="Arial"/>
                <a:cs typeface="Arial"/>
              </a:rPr>
              <a:t>DES</a:t>
            </a:r>
            <a:r>
              <a:rPr sz="2200" b="1" spc="-55" dirty="0">
                <a:latin typeface="Arial"/>
                <a:cs typeface="Arial"/>
              </a:rPr>
              <a:t> </a:t>
            </a:r>
            <a:r>
              <a:rPr sz="2200" b="1" dirty="0">
                <a:latin typeface="Arial"/>
                <a:cs typeface="Arial"/>
              </a:rPr>
              <a:t>MALADIES</a:t>
            </a:r>
            <a:r>
              <a:rPr sz="2200" b="1" spc="-30" dirty="0">
                <a:latin typeface="Arial"/>
                <a:cs typeface="Arial"/>
              </a:rPr>
              <a:t> </a:t>
            </a:r>
            <a:r>
              <a:rPr sz="2200" b="1" spc="-10" dirty="0">
                <a:latin typeface="Arial"/>
                <a:cs typeface="Arial"/>
              </a:rPr>
              <a:t>CHRONIQUES</a:t>
            </a:r>
            <a:br>
              <a:rPr lang="fr-FR" sz="2200" b="1" spc="-10" dirty="0">
                <a:latin typeface="Arial"/>
                <a:cs typeface="Arial"/>
              </a:rPr>
            </a:br>
            <a:endParaRPr sz="2200" dirty="0">
              <a:latin typeface="Arial"/>
              <a:cs typeface="Arial"/>
            </a:endParaRPr>
          </a:p>
        </p:txBody>
      </p:sp>
      <p:sp>
        <p:nvSpPr>
          <p:cNvPr id="6" name="object 6"/>
          <p:cNvSpPr txBox="1"/>
          <p:nvPr/>
        </p:nvSpPr>
        <p:spPr>
          <a:xfrm>
            <a:off x="7996555" y="2561335"/>
            <a:ext cx="3541395" cy="3043555"/>
          </a:xfrm>
          <a:prstGeom prst="rect">
            <a:avLst/>
          </a:prstGeom>
        </p:spPr>
        <p:txBody>
          <a:bodyPr vert="horz" wrap="square" lIns="0" tIns="12700" rIns="0" bIns="0" rtlCol="0">
            <a:spAutoFit/>
          </a:bodyPr>
          <a:lstStyle/>
          <a:p>
            <a:pPr marL="299085" indent="-286385">
              <a:lnSpc>
                <a:spcPct val="100000"/>
              </a:lnSpc>
              <a:spcBef>
                <a:spcPts val="100"/>
              </a:spcBef>
              <a:buClr>
                <a:srgbClr val="007EAC"/>
              </a:buClr>
              <a:buFont typeface="Wingdings"/>
              <a:buChar char=""/>
              <a:tabLst>
                <a:tab pos="299085" algn="l"/>
              </a:tabLst>
            </a:pPr>
            <a:r>
              <a:rPr sz="1800" u="sng" dirty="0">
                <a:solidFill>
                  <a:srgbClr val="0C419A"/>
                </a:solidFill>
                <a:uFill>
                  <a:solidFill>
                    <a:srgbClr val="0C419A"/>
                  </a:solidFill>
                </a:uFill>
                <a:latin typeface="Arial"/>
                <a:cs typeface="Arial"/>
              </a:rPr>
              <a:t>Coût</a:t>
            </a:r>
            <a:r>
              <a:rPr sz="1800" u="sng" spc="-45" dirty="0">
                <a:solidFill>
                  <a:srgbClr val="0C419A"/>
                </a:solidFill>
                <a:uFill>
                  <a:solidFill>
                    <a:srgbClr val="0C419A"/>
                  </a:solidFill>
                </a:uFill>
                <a:latin typeface="Arial"/>
                <a:cs typeface="Arial"/>
              </a:rPr>
              <a:t> </a:t>
            </a:r>
            <a:r>
              <a:rPr sz="1800" u="sng" dirty="0">
                <a:solidFill>
                  <a:srgbClr val="0C419A"/>
                </a:solidFill>
                <a:uFill>
                  <a:solidFill>
                    <a:srgbClr val="0C419A"/>
                  </a:solidFill>
                </a:uFill>
                <a:latin typeface="Arial"/>
                <a:cs typeface="Arial"/>
              </a:rPr>
              <a:t>des</a:t>
            </a:r>
            <a:r>
              <a:rPr sz="1800" u="sng" spc="-25" dirty="0">
                <a:solidFill>
                  <a:srgbClr val="0C419A"/>
                </a:solidFill>
                <a:uFill>
                  <a:solidFill>
                    <a:srgbClr val="0C419A"/>
                  </a:solidFill>
                </a:uFill>
                <a:latin typeface="Arial"/>
                <a:cs typeface="Arial"/>
              </a:rPr>
              <a:t> </a:t>
            </a:r>
            <a:r>
              <a:rPr sz="1800" u="sng" dirty="0">
                <a:solidFill>
                  <a:srgbClr val="0C419A"/>
                </a:solidFill>
                <a:uFill>
                  <a:solidFill>
                    <a:srgbClr val="0C419A"/>
                  </a:solidFill>
                </a:uFill>
                <a:latin typeface="Arial"/>
                <a:cs typeface="Arial"/>
              </a:rPr>
              <a:t>maladies</a:t>
            </a:r>
            <a:r>
              <a:rPr sz="1800" u="sng" spc="-25" dirty="0">
                <a:solidFill>
                  <a:srgbClr val="0C419A"/>
                </a:solidFill>
                <a:uFill>
                  <a:solidFill>
                    <a:srgbClr val="0C419A"/>
                  </a:solidFill>
                </a:uFill>
                <a:latin typeface="Arial"/>
                <a:cs typeface="Arial"/>
              </a:rPr>
              <a:t> </a:t>
            </a:r>
            <a:r>
              <a:rPr sz="1800" u="sng" dirty="0">
                <a:solidFill>
                  <a:srgbClr val="0C419A"/>
                </a:solidFill>
                <a:uFill>
                  <a:solidFill>
                    <a:srgbClr val="0C419A"/>
                  </a:solidFill>
                </a:uFill>
                <a:latin typeface="Arial"/>
                <a:cs typeface="Arial"/>
              </a:rPr>
              <a:t>chroniques</a:t>
            </a:r>
            <a:r>
              <a:rPr sz="1800" u="sng" spc="-20" dirty="0">
                <a:solidFill>
                  <a:srgbClr val="0C419A"/>
                </a:solidFill>
                <a:uFill>
                  <a:solidFill>
                    <a:srgbClr val="0C419A"/>
                  </a:solidFill>
                </a:uFill>
                <a:latin typeface="Arial"/>
                <a:cs typeface="Arial"/>
              </a:rPr>
              <a:t> </a:t>
            </a:r>
            <a:r>
              <a:rPr sz="1800" spc="-50" dirty="0">
                <a:solidFill>
                  <a:srgbClr val="0C419A"/>
                </a:solidFill>
                <a:latin typeface="Arial"/>
                <a:cs typeface="Arial"/>
              </a:rPr>
              <a:t>:</a:t>
            </a:r>
            <a:endParaRPr sz="1800">
              <a:latin typeface="Arial"/>
              <a:cs typeface="Arial"/>
            </a:endParaRPr>
          </a:p>
          <a:p>
            <a:pPr marL="12700">
              <a:lnSpc>
                <a:spcPct val="100000"/>
              </a:lnSpc>
            </a:pPr>
            <a:r>
              <a:rPr sz="1800" b="1" dirty="0">
                <a:solidFill>
                  <a:srgbClr val="0C419A"/>
                </a:solidFill>
                <a:latin typeface="Arial"/>
                <a:cs typeface="Arial"/>
              </a:rPr>
              <a:t>59%</a:t>
            </a:r>
            <a:r>
              <a:rPr sz="1800" b="1" spc="-20" dirty="0">
                <a:solidFill>
                  <a:srgbClr val="0C419A"/>
                </a:solidFill>
                <a:latin typeface="Arial"/>
                <a:cs typeface="Arial"/>
              </a:rPr>
              <a:t> </a:t>
            </a:r>
            <a:r>
              <a:rPr sz="1800" b="1" dirty="0">
                <a:solidFill>
                  <a:srgbClr val="0C419A"/>
                </a:solidFill>
                <a:latin typeface="Arial"/>
                <a:cs typeface="Arial"/>
              </a:rPr>
              <a:t>des</a:t>
            </a:r>
            <a:r>
              <a:rPr sz="1800" b="1" spc="-35" dirty="0">
                <a:solidFill>
                  <a:srgbClr val="0C419A"/>
                </a:solidFill>
                <a:latin typeface="Arial"/>
                <a:cs typeface="Arial"/>
              </a:rPr>
              <a:t> </a:t>
            </a:r>
            <a:r>
              <a:rPr sz="1800" b="1" dirty="0">
                <a:solidFill>
                  <a:srgbClr val="0C419A"/>
                </a:solidFill>
                <a:latin typeface="Arial"/>
                <a:cs typeface="Arial"/>
              </a:rPr>
              <a:t>dépenses</a:t>
            </a:r>
            <a:r>
              <a:rPr sz="1800" b="1" spc="-90" dirty="0">
                <a:solidFill>
                  <a:srgbClr val="0C419A"/>
                </a:solidFill>
                <a:latin typeface="Arial"/>
                <a:cs typeface="Arial"/>
              </a:rPr>
              <a:t> </a:t>
            </a:r>
            <a:r>
              <a:rPr sz="1800" b="1" spc="-25" dirty="0">
                <a:solidFill>
                  <a:srgbClr val="0C419A"/>
                </a:solidFill>
                <a:latin typeface="Arial"/>
                <a:cs typeface="Arial"/>
              </a:rPr>
              <a:t>AM</a:t>
            </a:r>
            <a:endParaRPr sz="1800">
              <a:latin typeface="Arial"/>
              <a:cs typeface="Arial"/>
            </a:endParaRPr>
          </a:p>
          <a:p>
            <a:pPr marL="12700">
              <a:lnSpc>
                <a:spcPct val="100000"/>
              </a:lnSpc>
            </a:pPr>
            <a:r>
              <a:rPr sz="1800" dirty="0">
                <a:solidFill>
                  <a:srgbClr val="0C419A"/>
                </a:solidFill>
                <a:latin typeface="Arial"/>
                <a:cs typeface="Arial"/>
              </a:rPr>
              <a:t>soit</a:t>
            </a:r>
            <a:r>
              <a:rPr sz="1800" spc="-70" dirty="0">
                <a:solidFill>
                  <a:srgbClr val="0C419A"/>
                </a:solidFill>
                <a:latin typeface="Arial"/>
                <a:cs typeface="Arial"/>
              </a:rPr>
              <a:t> </a:t>
            </a:r>
            <a:r>
              <a:rPr sz="1800" spc="-10" dirty="0">
                <a:solidFill>
                  <a:srgbClr val="0C419A"/>
                </a:solidFill>
                <a:latin typeface="Arial"/>
                <a:cs typeface="Arial"/>
              </a:rPr>
              <a:t>112</a:t>
            </a:r>
            <a:r>
              <a:rPr sz="1800" spc="-65" dirty="0">
                <a:solidFill>
                  <a:srgbClr val="0C419A"/>
                </a:solidFill>
                <a:latin typeface="Arial"/>
                <a:cs typeface="Arial"/>
              </a:rPr>
              <a:t> </a:t>
            </a:r>
            <a:r>
              <a:rPr sz="1800" dirty="0">
                <a:solidFill>
                  <a:srgbClr val="0C419A"/>
                </a:solidFill>
                <a:latin typeface="Arial"/>
                <a:cs typeface="Arial"/>
              </a:rPr>
              <a:t>milliards</a:t>
            </a:r>
            <a:r>
              <a:rPr sz="1800" spc="-60" dirty="0">
                <a:solidFill>
                  <a:srgbClr val="0C419A"/>
                </a:solidFill>
                <a:latin typeface="Arial"/>
                <a:cs typeface="Arial"/>
              </a:rPr>
              <a:t> </a:t>
            </a:r>
            <a:r>
              <a:rPr sz="1800" spc="-10" dirty="0">
                <a:solidFill>
                  <a:srgbClr val="0C419A"/>
                </a:solidFill>
                <a:latin typeface="Arial"/>
                <a:cs typeface="Arial"/>
              </a:rPr>
              <a:t>d’euros/an</a:t>
            </a:r>
            <a:endParaRPr sz="1800">
              <a:latin typeface="Arial"/>
              <a:cs typeface="Arial"/>
            </a:endParaRPr>
          </a:p>
          <a:p>
            <a:pPr>
              <a:lnSpc>
                <a:spcPct val="100000"/>
              </a:lnSpc>
              <a:spcBef>
                <a:spcPts val="90"/>
              </a:spcBef>
            </a:pPr>
            <a:endParaRPr sz="1800">
              <a:latin typeface="Arial"/>
              <a:cs typeface="Arial"/>
            </a:endParaRPr>
          </a:p>
          <a:p>
            <a:pPr marL="299085" indent="-286385">
              <a:lnSpc>
                <a:spcPct val="100000"/>
              </a:lnSpc>
              <a:buClr>
                <a:srgbClr val="007EAC"/>
              </a:buClr>
              <a:buFont typeface="Wingdings"/>
              <a:buChar char=""/>
              <a:tabLst>
                <a:tab pos="299085" algn="l"/>
              </a:tabLst>
            </a:pPr>
            <a:r>
              <a:rPr sz="1800" u="sng" dirty="0">
                <a:solidFill>
                  <a:srgbClr val="0C419A"/>
                </a:solidFill>
                <a:uFill>
                  <a:solidFill>
                    <a:srgbClr val="0C419A"/>
                  </a:solidFill>
                </a:uFill>
                <a:latin typeface="Arial"/>
                <a:cs typeface="Arial"/>
              </a:rPr>
              <a:t>Coût</a:t>
            </a:r>
            <a:r>
              <a:rPr sz="1800" u="sng" spc="-20" dirty="0">
                <a:solidFill>
                  <a:srgbClr val="0C419A"/>
                </a:solidFill>
                <a:uFill>
                  <a:solidFill>
                    <a:srgbClr val="0C419A"/>
                  </a:solidFill>
                </a:uFill>
                <a:latin typeface="Arial"/>
                <a:cs typeface="Arial"/>
              </a:rPr>
              <a:t> </a:t>
            </a:r>
            <a:r>
              <a:rPr sz="1800" u="sng" dirty="0">
                <a:solidFill>
                  <a:srgbClr val="0C419A"/>
                </a:solidFill>
                <a:uFill>
                  <a:solidFill>
                    <a:srgbClr val="0C419A"/>
                  </a:solidFill>
                </a:uFill>
                <a:latin typeface="Arial"/>
                <a:cs typeface="Arial"/>
              </a:rPr>
              <a:t>des</a:t>
            </a:r>
            <a:r>
              <a:rPr sz="1800" u="sng" spc="-110" dirty="0">
                <a:solidFill>
                  <a:srgbClr val="0C419A"/>
                </a:solidFill>
                <a:uFill>
                  <a:solidFill>
                    <a:srgbClr val="0C419A"/>
                  </a:solidFill>
                </a:uFill>
                <a:latin typeface="Arial"/>
                <a:cs typeface="Arial"/>
              </a:rPr>
              <a:t> </a:t>
            </a:r>
            <a:r>
              <a:rPr sz="1800" u="sng" dirty="0">
                <a:solidFill>
                  <a:srgbClr val="0C419A"/>
                </a:solidFill>
                <a:uFill>
                  <a:solidFill>
                    <a:srgbClr val="0C419A"/>
                  </a:solidFill>
                </a:uFill>
                <a:latin typeface="Arial"/>
                <a:cs typeface="Arial"/>
              </a:rPr>
              <a:t>ALD</a:t>
            </a:r>
            <a:r>
              <a:rPr sz="1800" u="sng" spc="-20" dirty="0">
                <a:solidFill>
                  <a:srgbClr val="0C419A"/>
                </a:solidFill>
                <a:uFill>
                  <a:solidFill>
                    <a:srgbClr val="0C419A"/>
                  </a:solidFill>
                </a:uFill>
                <a:latin typeface="Arial"/>
                <a:cs typeface="Arial"/>
              </a:rPr>
              <a:t> </a:t>
            </a:r>
            <a:r>
              <a:rPr sz="1800" spc="-50" dirty="0">
                <a:solidFill>
                  <a:srgbClr val="0C419A"/>
                </a:solidFill>
                <a:latin typeface="Arial"/>
                <a:cs typeface="Arial"/>
              </a:rPr>
              <a:t>:</a:t>
            </a:r>
            <a:endParaRPr sz="1800">
              <a:latin typeface="Arial"/>
              <a:cs typeface="Arial"/>
            </a:endParaRPr>
          </a:p>
          <a:p>
            <a:pPr marL="12700">
              <a:lnSpc>
                <a:spcPct val="100000"/>
              </a:lnSpc>
            </a:pPr>
            <a:r>
              <a:rPr sz="1800" b="1" dirty="0">
                <a:solidFill>
                  <a:srgbClr val="0C419A"/>
                </a:solidFill>
                <a:latin typeface="Arial"/>
                <a:cs typeface="Arial"/>
              </a:rPr>
              <a:t>63%</a:t>
            </a:r>
            <a:r>
              <a:rPr sz="1800" b="1" spc="-20" dirty="0">
                <a:solidFill>
                  <a:srgbClr val="0C419A"/>
                </a:solidFill>
                <a:latin typeface="Arial"/>
                <a:cs typeface="Arial"/>
              </a:rPr>
              <a:t> </a:t>
            </a:r>
            <a:r>
              <a:rPr sz="1800" b="1" dirty="0">
                <a:solidFill>
                  <a:srgbClr val="0C419A"/>
                </a:solidFill>
                <a:latin typeface="Arial"/>
                <a:cs typeface="Arial"/>
              </a:rPr>
              <a:t>des</a:t>
            </a:r>
            <a:r>
              <a:rPr sz="1800" b="1" spc="-35" dirty="0">
                <a:solidFill>
                  <a:srgbClr val="0C419A"/>
                </a:solidFill>
                <a:latin typeface="Arial"/>
                <a:cs typeface="Arial"/>
              </a:rPr>
              <a:t> </a:t>
            </a:r>
            <a:r>
              <a:rPr sz="1800" b="1" dirty="0">
                <a:solidFill>
                  <a:srgbClr val="0C419A"/>
                </a:solidFill>
                <a:latin typeface="Arial"/>
                <a:cs typeface="Arial"/>
              </a:rPr>
              <a:t>dépenses</a:t>
            </a:r>
            <a:r>
              <a:rPr sz="1800" b="1" spc="-95" dirty="0">
                <a:solidFill>
                  <a:srgbClr val="0C419A"/>
                </a:solidFill>
                <a:latin typeface="Arial"/>
                <a:cs typeface="Arial"/>
              </a:rPr>
              <a:t> </a:t>
            </a:r>
            <a:r>
              <a:rPr sz="1800" b="1" spc="-25" dirty="0">
                <a:solidFill>
                  <a:srgbClr val="0C419A"/>
                </a:solidFill>
                <a:latin typeface="Arial"/>
                <a:cs typeface="Arial"/>
              </a:rPr>
              <a:t>AM</a:t>
            </a:r>
            <a:endParaRPr sz="1800">
              <a:latin typeface="Arial"/>
              <a:cs typeface="Arial"/>
            </a:endParaRPr>
          </a:p>
          <a:p>
            <a:pPr marL="12700">
              <a:lnSpc>
                <a:spcPct val="100000"/>
              </a:lnSpc>
            </a:pPr>
            <a:r>
              <a:rPr sz="1800" dirty="0">
                <a:solidFill>
                  <a:srgbClr val="0C419A"/>
                </a:solidFill>
                <a:latin typeface="Arial"/>
                <a:cs typeface="Arial"/>
              </a:rPr>
              <a:t>soit</a:t>
            </a:r>
            <a:r>
              <a:rPr sz="1800" spc="-35" dirty="0">
                <a:solidFill>
                  <a:srgbClr val="0C419A"/>
                </a:solidFill>
                <a:latin typeface="Arial"/>
                <a:cs typeface="Arial"/>
              </a:rPr>
              <a:t> </a:t>
            </a:r>
            <a:r>
              <a:rPr sz="1800" dirty="0">
                <a:solidFill>
                  <a:srgbClr val="0C419A"/>
                </a:solidFill>
                <a:latin typeface="Arial"/>
                <a:cs typeface="Arial"/>
              </a:rPr>
              <a:t>environ</a:t>
            </a:r>
            <a:r>
              <a:rPr sz="1800" spc="-25" dirty="0">
                <a:solidFill>
                  <a:srgbClr val="0C419A"/>
                </a:solidFill>
                <a:latin typeface="Arial"/>
                <a:cs typeface="Arial"/>
              </a:rPr>
              <a:t> </a:t>
            </a:r>
            <a:r>
              <a:rPr sz="1800" dirty="0">
                <a:solidFill>
                  <a:srgbClr val="0C419A"/>
                </a:solidFill>
                <a:latin typeface="Arial"/>
                <a:cs typeface="Arial"/>
              </a:rPr>
              <a:t>90</a:t>
            </a:r>
            <a:r>
              <a:rPr sz="1800" spc="-30" dirty="0">
                <a:solidFill>
                  <a:srgbClr val="0C419A"/>
                </a:solidFill>
                <a:latin typeface="Arial"/>
                <a:cs typeface="Arial"/>
              </a:rPr>
              <a:t> </a:t>
            </a:r>
            <a:r>
              <a:rPr sz="1800" dirty="0">
                <a:solidFill>
                  <a:srgbClr val="0C419A"/>
                </a:solidFill>
                <a:latin typeface="Arial"/>
                <a:cs typeface="Arial"/>
              </a:rPr>
              <a:t>milliards</a:t>
            </a:r>
            <a:r>
              <a:rPr sz="1800" spc="-15" dirty="0">
                <a:solidFill>
                  <a:srgbClr val="0C419A"/>
                </a:solidFill>
                <a:latin typeface="Arial"/>
                <a:cs typeface="Arial"/>
              </a:rPr>
              <a:t> </a:t>
            </a:r>
            <a:r>
              <a:rPr sz="1800" spc="-10" dirty="0">
                <a:solidFill>
                  <a:srgbClr val="0C419A"/>
                </a:solidFill>
                <a:latin typeface="Arial"/>
                <a:cs typeface="Arial"/>
              </a:rPr>
              <a:t>d’euros/an</a:t>
            </a:r>
            <a:endParaRPr sz="1800">
              <a:latin typeface="Arial"/>
              <a:cs typeface="Arial"/>
            </a:endParaRPr>
          </a:p>
          <a:p>
            <a:pPr>
              <a:lnSpc>
                <a:spcPct val="100000"/>
              </a:lnSpc>
              <a:spcBef>
                <a:spcPts val="95"/>
              </a:spcBef>
            </a:pPr>
            <a:endParaRPr sz="1800">
              <a:latin typeface="Arial"/>
              <a:cs typeface="Arial"/>
            </a:endParaRPr>
          </a:p>
          <a:p>
            <a:pPr marL="299085" indent="-286385">
              <a:lnSpc>
                <a:spcPct val="100000"/>
              </a:lnSpc>
              <a:buClr>
                <a:srgbClr val="007EAC"/>
              </a:buClr>
              <a:buFont typeface="Wingdings"/>
              <a:buChar char=""/>
              <a:tabLst>
                <a:tab pos="299085" algn="l"/>
              </a:tabLst>
            </a:pPr>
            <a:r>
              <a:rPr sz="1800" u="sng" dirty="0">
                <a:solidFill>
                  <a:srgbClr val="0C419A"/>
                </a:solidFill>
                <a:uFill>
                  <a:solidFill>
                    <a:srgbClr val="0C419A"/>
                  </a:solidFill>
                </a:uFill>
                <a:latin typeface="Arial"/>
                <a:cs typeface="Arial"/>
              </a:rPr>
              <a:t>Perte</a:t>
            </a:r>
            <a:r>
              <a:rPr sz="1800" u="sng" spc="-40" dirty="0">
                <a:solidFill>
                  <a:srgbClr val="0C419A"/>
                </a:solidFill>
                <a:uFill>
                  <a:solidFill>
                    <a:srgbClr val="0C419A"/>
                  </a:solidFill>
                </a:uFill>
                <a:latin typeface="Arial"/>
                <a:cs typeface="Arial"/>
              </a:rPr>
              <a:t> </a:t>
            </a:r>
            <a:r>
              <a:rPr sz="1800" u="sng" dirty="0">
                <a:solidFill>
                  <a:srgbClr val="0C419A"/>
                </a:solidFill>
                <a:uFill>
                  <a:solidFill>
                    <a:srgbClr val="0C419A"/>
                  </a:solidFill>
                </a:uFill>
                <a:latin typeface="Arial"/>
                <a:cs typeface="Arial"/>
              </a:rPr>
              <a:t>de</a:t>
            </a:r>
            <a:r>
              <a:rPr sz="1800" u="sng" spc="-40" dirty="0">
                <a:solidFill>
                  <a:srgbClr val="0C419A"/>
                </a:solidFill>
                <a:uFill>
                  <a:solidFill>
                    <a:srgbClr val="0C419A"/>
                  </a:solidFill>
                </a:uFill>
                <a:latin typeface="Arial"/>
                <a:cs typeface="Arial"/>
              </a:rPr>
              <a:t> </a:t>
            </a:r>
            <a:r>
              <a:rPr sz="1800" u="sng" dirty="0">
                <a:solidFill>
                  <a:srgbClr val="0C419A"/>
                </a:solidFill>
                <a:uFill>
                  <a:solidFill>
                    <a:srgbClr val="0C419A"/>
                  </a:solidFill>
                </a:uFill>
                <a:latin typeface="Arial"/>
                <a:cs typeface="Arial"/>
              </a:rPr>
              <a:t>productivité</a:t>
            </a:r>
            <a:r>
              <a:rPr sz="1800" u="sng" spc="-30" dirty="0">
                <a:solidFill>
                  <a:srgbClr val="0C419A"/>
                </a:solidFill>
                <a:uFill>
                  <a:solidFill>
                    <a:srgbClr val="0C419A"/>
                  </a:solidFill>
                </a:uFill>
                <a:latin typeface="Arial"/>
                <a:cs typeface="Arial"/>
              </a:rPr>
              <a:t> </a:t>
            </a:r>
            <a:r>
              <a:rPr sz="1800" spc="-50" dirty="0">
                <a:solidFill>
                  <a:srgbClr val="0C419A"/>
                </a:solidFill>
                <a:latin typeface="Arial"/>
                <a:cs typeface="Arial"/>
              </a:rPr>
              <a:t>:</a:t>
            </a:r>
            <a:endParaRPr sz="1800">
              <a:latin typeface="Arial"/>
              <a:cs typeface="Arial"/>
            </a:endParaRPr>
          </a:p>
          <a:p>
            <a:pPr marL="12700" marR="89535">
              <a:lnSpc>
                <a:spcPct val="100000"/>
              </a:lnSpc>
            </a:pPr>
            <a:r>
              <a:rPr sz="1800" dirty="0">
                <a:solidFill>
                  <a:srgbClr val="0C419A"/>
                </a:solidFill>
                <a:latin typeface="Arial"/>
                <a:cs typeface="Arial"/>
              </a:rPr>
              <a:t>en</a:t>
            </a:r>
            <a:r>
              <a:rPr sz="1800" spc="-25" dirty="0">
                <a:solidFill>
                  <a:srgbClr val="0C419A"/>
                </a:solidFill>
                <a:latin typeface="Arial"/>
                <a:cs typeface="Arial"/>
              </a:rPr>
              <a:t> </a:t>
            </a:r>
            <a:r>
              <a:rPr sz="1800" dirty="0">
                <a:solidFill>
                  <a:srgbClr val="0C419A"/>
                </a:solidFill>
                <a:latin typeface="Arial"/>
                <a:cs typeface="Arial"/>
              </a:rPr>
              <a:t>moyenne</a:t>
            </a:r>
            <a:r>
              <a:rPr sz="1800" spc="20" dirty="0">
                <a:solidFill>
                  <a:srgbClr val="0C419A"/>
                </a:solidFill>
                <a:latin typeface="Arial"/>
                <a:cs typeface="Arial"/>
              </a:rPr>
              <a:t> </a:t>
            </a:r>
            <a:r>
              <a:rPr sz="1800" dirty="0">
                <a:solidFill>
                  <a:srgbClr val="0C419A"/>
                </a:solidFill>
                <a:latin typeface="Arial"/>
                <a:cs typeface="Arial"/>
              </a:rPr>
              <a:t>plus</a:t>
            </a:r>
            <a:r>
              <a:rPr sz="1800" spc="-20" dirty="0">
                <a:solidFill>
                  <a:srgbClr val="0C419A"/>
                </a:solidFill>
                <a:latin typeface="Arial"/>
                <a:cs typeface="Arial"/>
              </a:rPr>
              <a:t> </a:t>
            </a:r>
            <a:r>
              <a:rPr sz="1800" dirty="0">
                <a:solidFill>
                  <a:srgbClr val="0C419A"/>
                </a:solidFill>
                <a:latin typeface="Arial"/>
                <a:cs typeface="Arial"/>
              </a:rPr>
              <a:t>de</a:t>
            </a:r>
            <a:r>
              <a:rPr sz="1800" spc="-10" dirty="0">
                <a:solidFill>
                  <a:srgbClr val="0C419A"/>
                </a:solidFill>
                <a:latin typeface="Arial"/>
                <a:cs typeface="Arial"/>
              </a:rPr>
              <a:t> </a:t>
            </a:r>
            <a:r>
              <a:rPr sz="1800" b="1" dirty="0">
                <a:solidFill>
                  <a:srgbClr val="0C419A"/>
                </a:solidFill>
                <a:latin typeface="Arial"/>
                <a:cs typeface="Arial"/>
              </a:rPr>
              <a:t>100</a:t>
            </a:r>
            <a:r>
              <a:rPr sz="1800" b="1" spc="-15" dirty="0">
                <a:solidFill>
                  <a:srgbClr val="0C419A"/>
                </a:solidFill>
                <a:latin typeface="Arial"/>
                <a:cs typeface="Arial"/>
              </a:rPr>
              <a:t> </a:t>
            </a:r>
            <a:r>
              <a:rPr sz="1800" b="1" spc="-10" dirty="0">
                <a:solidFill>
                  <a:srgbClr val="0C419A"/>
                </a:solidFill>
                <a:latin typeface="Arial"/>
                <a:cs typeface="Arial"/>
              </a:rPr>
              <a:t>millions </a:t>
            </a:r>
            <a:r>
              <a:rPr sz="1800" b="1" dirty="0">
                <a:solidFill>
                  <a:srgbClr val="0C419A"/>
                </a:solidFill>
                <a:latin typeface="Arial"/>
                <a:cs typeface="Arial"/>
              </a:rPr>
              <a:t>de</a:t>
            </a:r>
            <a:r>
              <a:rPr sz="1800" b="1" spc="-20" dirty="0">
                <a:solidFill>
                  <a:srgbClr val="0C419A"/>
                </a:solidFill>
                <a:latin typeface="Arial"/>
                <a:cs typeface="Arial"/>
              </a:rPr>
              <a:t> </a:t>
            </a:r>
            <a:r>
              <a:rPr sz="1800" b="1" dirty="0">
                <a:solidFill>
                  <a:srgbClr val="0C419A"/>
                </a:solidFill>
                <a:latin typeface="Arial"/>
                <a:cs typeface="Arial"/>
              </a:rPr>
              <a:t>jours</a:t>
            </a:r>
            <a:r>
              <a:rPr sz="1800" b="1" spc="-40" dirty="0">
                <a:solidFill>
                  <a:srgbClr val="0C419A"/>
                </a:solidFill>
                <a:latin typeface="Arial"/>
                <a:cs typeface="Arial"/>
              </a:rPr>
              <a:t> </a:t>
            </a:r>
            <a:r>
              <a:rPr sz="1800" b="1" dirty="0">
                <a:solidFill>
                  <a:srgbClr val="0C419A"/>
                </a:solidFill>
                <a:latin typeface="Arial"/>
                <a:cs typeface="Arial"/>
              </a:rPr>
              <a:t>d’arrêt</a:t>
            </a:r>
            <a:r>
              <a:rPr sz="1800" b="1" spc="-20" dirty="0">
                <a:solidFill>
                  <a:srgbClr val="0C419A"/>
                </a:solidFill>
                <a:latin typeface="Arial"/>
                <a:cs typeface="Arial"/>
              </a:rPr>
              <a:t> </a:t>
            </a:r>
            <a:r>
              <a:rPr sz="1800" b="1" dirty="0">
                <a:solidFill>
                  <a:srgbClr val="0C419A"/>
                </a:solidFill>
                <a:latin typeface="Arial"/>
                <a:cs typeface="Arial"/>
              </a:rPr>
              <a:t>de</a:t>
            </a:r>
            <a:r>
              <a:rPr sz="1800" b="1" spc="-10" dirty="0">
                <a:solidFill>
                  <a:srgbClr val="0C419A"/>
                </a:solidFill>
                <a:latin typeface="Arial"/>
                <a:cs typeface="Arial"/>
              </a:rPr>
              <a:t> travail</a:t>
            </a:r>
            <a:endParaRPr sz="1800">
              <a:latin typeface="Arial"/>
              <a:cs typeface="Arial"/>
            </a:endParaRPr>
          </a:p>
        </p:txBody>
      </p:sp>
      <p:pic>
        <p:nvPicPr>
          <p:cNvPr id="7" name="object 7"/>
          <p:cNvPicPr/>
          <p:nvPr/>
        </p:nvPicPr>
        <p:blipFill>
          <a:blip r:embed="rId3" cstate="print"/>
          <a:stretch>
            <a:fillRect/>
          </a:stretch>
        </p:blipFill>
        <p:spPr>
          <a:xfrm>
            <a:off x="10992611" y="1711451"/>
            <a:ext cx="902207" cy="902208"/>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39</a:t>
            </a:fld>
            <a:endParaRPr spc="-25" dirty="0"/>
          </a:p>
        </p:txBody>
      </p:sp>
    </p:spTree>
    <p:extLst>
      <p:ext uri="{BB962C8B-B14F-4D97-AF65-F5344CB8AC3E}">
        <p14:creationId xmlns:p14="http://schemas.microsoft.com/office/powerpoint/2010/main" val="185951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4</a:t>
            </a:fld>
            <a:endParaRPr lang="fr-FR" dirty="0"/>
          </a:p>
        </p:txBody>
      </p:sp>
      <p:sp>
        <p:nvSpPr>
          <p:cNvPr id="7" name="Titre 6"/>
          <p:cNvSpPr txBox="1">
            <a:spLocks/>
          </p:cNvSpPr>
          <p:nvPr/>
        </p:nvSpPr>
        <p:spPr>
          <a:xfrm>
            <a:off x="803460" y="799578"/>
            <a:ext cx="11196000" cy="940617"/>
          </a:xfrm>
          <a:prstGeom prst="rect">
            <a:avLst/>
          </a:prstGeom>
          <a:solidFill>
            <a:schemeClr val="tx1"/>
          </a:solidFill>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endParaRPr lang="fr-FR" sz="2400" dirty="0">
              <a:latin typeface="+mn-lt"/>
            </a:endParaRPr>
          </a:p>
          <a:p>
            <a:r>
              <a:rPr lang="fr-FR" sz="2400" dirty="0">
                <a:latin typeface="+mn-lt"/>
              </a:rPr>
              <a:t>      Le service social de l’assurance maladie</a:t>
            </a:r>
            <a:br>
              <a:rPr lang="fr-FR" sz="2400" dirty="0"/>
            </a:br>
            <a:r>
              <a:rPr lang="fr-FR" sz="2400" dirty="0"/>
              <a:t> </a:t>
            </a:r>
            <a:endParaRPr lang="fr-FR" dirty="0"/>
          </a:p>
        </p:txBody>
      </p:sp>
      <p:pic>
        <p:nvPicPr>
          <p:cNvPr id="6" name="Image 5">
            <a:extLst>
              <a:ext uri="{FF2B5EF4-FFF2-40B4-BE49-F238E27FC236}">
                <a16:creationId xmlns:a16="http://schemas.microsoft.com/office/drawing/2014/main" id="{080AF261-B32B-55BF-2A9A-F249190D7617}"/>
              </a:ext>
            </a:extLst>
          </p:cNvPr>
          <p:cNvPicPr>
            <a:picLocks noChangeAspect="1"/>
          </p:cNvPicPr>
          <p:nvPr/>
        </p:nvPicPr>
        <p:blipFill>
          <a:blip r:embed="rId3"/>
          <a:stretch>
            <a:fillRect/>
          </a:stretch>
        </p:blipFill>
        <p:spPr>
          <a:xfrm>
            <a:off x="4374426" y="2630014"/>
            <a:ext cx="3153215" cy="2333951"/>
          </a:xfrm>
          <a:prstGeom prst="rect">
            <a:avLst/>
          </a:prstGeom>
        </p:spPr>
      </p:pic>
    </p:spTree>
    <p:extLst>
      <p:ext uri="{BB962C8B-B14F-4D97-AF65-F5344CB8AC3E}">
        <p14:creationId xmlns:p14="http://schemas.microsoft.com/office/powerpoint/2010/main" val="942249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8348" y="522880"/>
            <a:ext cx="11196955" cy="1059264"/>
          </a:xfrm>
          <a:prstGeom prst="rect">
            <a:avLst/>
          </a:prstGeom>
          <a:solidFill>
            <a:srgbClr val="0C419A"/>
          </a:solidFill>
        </p:spPr>
        <p:txBody>
          <a:bodyPr vert="horz" wrap="square" lIns="0" tIns="43180" rIns="0" bIns="0" rtlCol="0">
            <a:spAutoFit/>
          </a:bodyPr>
          <a:lstStyle/>
          <a:p>
            <a:pPr>
              <a:lnSpc>
                <a:spcPct val="100000"/>
              </a:lnSpc>
              <a:spcBef>
                <a:spcPts val="340"/>
              </a:spcBef>
            </a:pPr>
            <a:endParaRPr sz="2200" dirty="0">
              <a:latin typeface="Times New Roman"/>
              <a:cs typeface="Times New Roman"/>
            </a:endParaRPr>
          </a:p>
          <a:p>
            <a:pPr marL="864235">
              <a:lnSpc>
                <a:spcPct val="100000"/>
              </a:lnSpc>
            </a:pPr>
            <a:r>
              <a:rPr sz="2200" b="1" dirty="0">
                <a:latin typeface="Arial"/>
                <a:cs typeface="Arial"/>
              </a:rPr>
              <a:t>DEUX</a:t>
            </a:r>
            <a:r>
              <a:rPr sz="2200" b="1" spc="-35" dirty="0">
                <a:latin typeface="Arial"/>
                <a:cs typeface="Arial"/>
              </a:rPr>
              <a:t> </a:t>
            </a:r>
            <a:r>
              <a:rPr sz="2200" b="1" dirty="0">
                <a:latin typeface="Arial"/>
                <a:cs typeface="Arial"/>
              </a:rPr>
              <a:t>PHÉNOMÈNES </a:t>
            </a:r>
            <a:r>
              <a:rPr sz="2200" b="1" spc="-10" dirty="0">
                <a:latin typeface="Arial"/>
                <a:cs typeface="Arial"/>
              </a:rPr>
              <a:t>PRÉOCCUPANTS</a:t>
            </a:r>
            <a:br>
              <a:rPr lang="fr-FR" sz="2200" b="1" spc="-10" dirty="0">
                <a:latin typeface="Arial"/>
                <a:cs typeface="Arial"/>
              </a:rPr>
            </a:br>
            <a:endParaRPr sz="2200" dirty="0">
              <a:latin typeface="Arial"/>
              <a:cs typeface="Arial"/>
            </a:endParaRPr>
          </a:p>
        </p:txBody>
      </p:sp>
      <p:sp>
        <p:nvSpPr>
          <p:cNvPr id="3" name="object 3"/>
          <p:cNvSpPr/>
          <p:nvPr/>
        </p:nvSpPr>
        <p:spPr>
          <a:xfrm>
            <a:off x="6850380" y="2735579"/>
            <a:ext cx="4814570" cy="2985770"/>
          </a:xfrm>
          <a:custGeom>
            <a:avLst/>
            <a:gdLst/>
            <a:ahLst/>
            <a:cxnLst/>
            <a:rect l="l" t="t" r="r" b="b"/>
            <a:pathLst>
              <a:path w="4814570" h="2985770">
                <a:moveTo>
                  <a:pt x="0" y="2985516"/>
                </a:moveTo>
                <a:lnTo>
                  <a:pt x="4814316" y="2985516"/>
                </a:lnTo>
                <a:lnTo>
                  <a:pt x="4814316" y="0"/>
                </a:lnTo>
                <a:lnTo>
                  <a:pt x="0" y="0"/>
                </a:lnTo>
                <a:lnTo>
                  <a:pt x="0" y="2985516"/>
                </a:lnTo>
                <a:close/>
              </a:path>
            </a:pathLst>
          </a:custGeom>
          <a:ln w="9525">
            <a:solidFill>
              <a:srgbClr val="0C419A"/>
            </a:solidFill>
          </a:ln>
        </p:spPr>
        <p:txBody>
          <a:bodyPr wrap="square" lIns="0" tIns="0" rIns="0" bIns="0" rtlCol="0"/>
          <a:lstStyle/>
          <a:p>
            <a:endParaRPr/>
          </a:p>
        </p:txBody>
      </p:sp>
      <p:sp>
        <p:nvSpPr>
          <p:cNvPr id="4" name="object 4"/>
          <p:cNvSpPr txBox="1"/>
          <p:nvPr/>
        </p:nvSpPr>
        <p:spPr>
          <a:xfrm>
            <a:off x="6929755" y="3099053"/>
            <a:ext cx="4620260" cy="2281555"/>
          </a:xfrm>
          <a:prstGeom prst="rect">
            <a:avLst/>
          </a:prstGeom>
        </p:spPr>
        <p:txBody>
          <a:bodyPr vert="horz" wrap="square" lIns="0" tIns="12700" rIns="0" bIns="0" rtlCol="0">
            <a:spAutoFit/>
          </a:bodyPr>
          <a:lstStyle/>
          <a:p>
            <a:pPr marL="34290" algn="ctr">
              <a:lnSpc>
                <a:spcPct val="100000"/>
              </a:lnSpc>
              <a:spcBef>
                <a:spcPts val="100"/>
              </a:spcBef>
            </a:pPr>
            <a:r>
              <a:rPr sz="1800" b="1" dirty="0">
                <a:solidFill>
                  <a:srgbClr val="0C419A"/>
                </a:solidFill>
                <a:latin typeface="Arial"/>
                <a:cs typeface="Arial"/>
              </a:rPr>
              <a:t>Le</a:t>
            </a:r>
            <a:r>
              <a:rPr sz="1800" b="1" spc="-10" dirty="0">
                <a:solidFill>
                  <a:srgbClr val="0C419A"/>
                </a:solidFill>
                <a:latin typeface="Arial"/>
                <a:cs typeface="Arial"/>
              </a:rPr>
              <a:t> </a:t>
            </a:r>
            <a:r>
              <a:rPr sz="1800" b="1" dirty="0">
                <a:solidFill>
                  <a:srgbClr val="0C419A"/>
                </a:solidFill>
                <a:latin typeface="Arial"/>
                <a:cs typeface="Arial"/>
              </a:rPr>
              <a:t>coût</a:t>
            </a:r>
            <a:r>
              <a:rPr sz="1800" b="1" spc="-15" dirty="0">
                <a:solidFill>
                  <a:srgbClr val="0C419A"/>
                </a:solidFill>
                <a:latin typeface="Arial"/>
                <a:cs typeface="Arial"/>
              </a:rPr>
              <a:t> </a:t>
            </a:r>
            <a:r>
              <a:rPr sz="1800" b="1" dirty="0">
                <a:solidFill>
                  <a:srgbClr val="0C419A"/>
                </a:solidFill>
                <a:latin typeface="Arial"/>
                <a:cs typeface="Arial"/>
              </a:rPr>
              <a:t>de</a:t>
            </a:r>
            <a:r>
              <a:rPr sz="1800" b="1" spc="-5" dirty="0">
                <a:solidFill>
                  <a:srgbClr val="0C419A"/>
                </a:solidFill>
                <a:latin typeface="Arial"/>
                <a:cs typeface="Arial"/>
              </a:rPr>
              <a:t> </a:t>
            </a:r>
            <a:r>
              <a:rPr sz="1800" b="1" dirty="0">
                <a:solidFill>
                  <a:srgbClr val="0C419A"/>
                </a:solidFill>
                <a:latin typeface="Arial"/>
                <a:cs typeface="Arial"/>
              </a:rPr>
              <a:t>la</a:t>
            </a:r>
            <a:r>
              <a:rPr sz="1800" b="1" spc="-20" dirty="0">
                <a:solidFill>
                  <a:srgbClr val="0C419A"/>
                </a:solidFill>
                <a:latin typeface="Arial"/>
                <a:cs typeface="Arial"/>
              </a:rPr>
              <a:t> </a:t>
            </a:r>
            <a:r>
              <a:rPr sz="1800" b="1" dirty="0">
                <a:solidFill>
                  <a:srgbClr val="0C419A"/>
                </a:solidFill>
                <a:latin typeface="Arial"/>
                <a:cs typeface="Arial"/>
              </a:rPr>
              <a:t>santé </a:t>
            </a:r>
            <a:r>
              <a:rPr sz="1800" b="1" spc="-10" dirty="0">
                <a:solidFill>
                  <a:srgbClr val="0C419A"/>
                </a:solidFill>
                <a:latin typeface="Arial"/>
                <a:cs typeface="Arial"/>
              </a:rPr>
              <a:t>mentale</a:t>
            </a:r>
            <a:endParaRPr sz="1800">
              <a:latin typeface="Arial"/>
              <a:cs typeface="Arial"/>
            </a:endParaRPr>
          </a:p>
          <a:p>
            <a:pPr>
              <a:lnSpc>
                <a:spcPct val="100000"/>
              </a:lnSpc>
              <a:spcBef>
                <a:spcPts val="75"/>
              </a:spcBef>
            </a:pPr>
            <a:endParaRPr sz="1800">
              <a:latin typeface="Arial"/>
              <a:cs typeface="Arial"/>
            </a:endParaRPr>
          </a:p>
          <a:p>
            <a:pPr marL="12700" marR="5080" indent="285750">
              <a:lnSpc>
                <a:spcPct val="100200"/>
              </a:lnSpc>
              <a:buFont typeface="Wingdings"/>
              <a:buChar char=""/>
              <a:tabLst>
                <a:tab pos="298450" algn="l"/>
              </a:tabLst>
            </a:pPr>
            <a:r>
              <a:rPr sz="2000" b="1" dirty="0">
                <a:solidFill>
                  <a:srgbClr val="0C419A"/>
                </a:solidFill>
                <a:latin typeface="Arial"/>
                <a:cs typeface="Arial"/>
              </a:rPr>
              <a:t>14</a:t>
            </a:r>
            <a:r>
              <a:rPr sz="2000" b="1" spc="-20" dirty="0">
                <a:solidFill>
                  <a:srgbClr val="0C419A"/>
                </a:solidFill>
                <a:latin typeface="Arial"/>
                <a:cs typeface="Arial"/>
              </a:rPr>
              <a:t> </a:t>
            </a:r>
            <a:r>
              <a:rPr sz="2000" b="1" dirty="0">
                <a:solidFill>
                  <a:srgbClr val="0C419A"/>
                </a:solidFill>
                <a:latin typeface="Arial"/>
                <a:cs typeface="Arial"/>
              </a:rPr>
              <a:t>%</a:t>
            </a:r>
            <a:r>
              <a:rPr sz="2000" b="1" spc="-15" dirty="0">
                <a:solidFill>
                  <a:srgbClr val="0C419A"/>
                </a:solidFill>
                <a:latin typeface="Arial"/>
                <a:cs typeface="Arial"/>
              </a:rPr>
              <a:t> </a:t>
            </a:r>
            <a:r>
              <a:rPr sz="2000" b="1" dirty="0">
                <a:solidFill>
                  <a:srgbClr val="0C419A"/>
                </a:solidFill>
                <a:latin typeface="Arial"/>
                <a:cs typeface="Arial"/>
              </a:rPr>
              <a:t>des</a:t>
            </a:r>
            <a:r>
              <a:rPr sz="2000" b="1" spc="-20" dirty="0">
                <a:solidFill>
                  <a:srgbClr val="0C419A"/>
                </a:solidFill>
                <a:latin typeface="Arial"/>
                <a:cs typeface="Arial"/>
              </a:rPr>
              <a:t> </a:t>
            </a:r>
            <a:r>
              <a:rPr sz="2000" b="1" dirty="0">
                <a:solidFill>
                  <a:srgbClr val="0C419A"/>
                </a:solidFill>
                <a:latin typeface="Arial"/>
                <a:cs typeface="Arial"/>
              </a:rPr>
              <a:t>dépenses</a:t>
            </a:r>
            <a:r>
              <a:rPr sz="2000" b="1" spc="-15" dirty="0">
                <a:solidFill>
                  <a:srgbClr val="0C419A"/>
                </a:solidFill>
                <a:latin typeface="Arial"/>
                <a:cs typeface="Arial"/>
              </a:rPr>
              <a:t> </a:t>
            </a:r>
            <a:r>
              <a:rPr sz="2000" b="1" spc="-10" dirty="0">
                <a:solidFill>
                  <a:srgbClr val="0C419A"/>
                </a:solidFill>
                <a:latin typeface="Arial"/>
                <a:cs typeface="Arial"/>
              </a:rPr>
              <a:t>totales</a:t>
            </a:r>
            <a:r>
              <a:rPr sz="2000" b="1" spc="-120" dirty="0">
                <a:solidFill>
                  <a:srgbClr val="0C419A"/>
                </a:solidFill>
                <a:latin typeface="Arial"/>
                <a:cs typeface="Arial"/>
              </a:rPr>
              <a:t> </a:t>
            </a:r>
            <a:r>
              <a:rPr sz="2000" b="1" spc="-25" dirty="0">
                <a:solidFill>
                  <a:srgbClr val="0C419A"/>
                </a:solidFill>
                <a:latin typeface="Arial"/>
                <a:cs typeface="Arial"/>
              </a:rPr>
              <a:t>AM </a:t>
            </a:r>
            <a:r>
              <a:rPr sz="1800" dirty="0">
                <a:solidFill>
                  <a:srgbClr val="0C419A"/>
                </a:solidFill>
                <a:latin typeface="Arial"/>
                <a:cs typeface="Arial"/>
              </a:rPr>
              <a:t>davantage</a:t>
            </a:r>
            <a:r>
              <a:rPr sz="1800" spc="-10" dirty="0">
                <a:solidFill>
                  <a:srgbClr val="0C419A"/>
                </a:solidFill>
                <a:latin typeface="Arial"/>
                <a:cs typeface="Arial"/>
              </a:rPr>
              <a:t> </a:t>
            </a:r>
            <a:r>
              <a:rPr sz="1800" dirty="0">
                <a:solidFill>
                  <a:srgbClr val="0C419A"/>
                </a:solidFill>
                <a:latin typeface="Arial"/>
                <a:cs typeface="Arial"/>
              </a:rPr>
              <a:t>que</a:t>
            </a:r>
            <a:r>
              <a:rPr sz="1800" spc="-20" dirty="0">
                <a:solidFill>
                  <a:srgbClr val="0C419A"/>
                </a:solidFill>
                <a:latin typeface="Arial"/>
                <a:cs typeface="Arial"/>
              </a:rPr>
              <a:t> </a:t>
            </a:r>
            <a:r>
              <a:rPr sz="1800" dirty="0">
                <a:solidFill>
                  <a:srgbClr val="0C419A"/>
                </a:solidFill>
                <a:latin typeface="Arial"/>
                <a:cs typeface="Arial"/>
              </a:rPr>
              <a:t>le</a:t>
            </a:r>
            <a:r>
              <a:rPr sz="1800" spc="-15" dirty="0">
                <a:solidFill>
                  <a:srgbClr val="0C419A"/>
                </a:solidFill>
                <a:latin typeface="Arial"/>
                <a:cs typeface="Arial"/>
              </a:rPr>
              <a:t> </a:t>
            </a:r>
            <a:r>
              <a:rPr sz="1800" dirty="0">
                <a:solidFill>
                  <a:srgbClr val="0C419A"/>
                </a:solidFill>
                <a:latin typeface="Arial"/>
                <a:cs typeface="Arial"/>
              </a:rPr>
              <a:t>cancer</a:t>
            </a:r>
            <a:r>
              <a:rPr sz="1800" spc="-20" dirty="0">
                <a:solidFill>
                  <a:srgbClr val="0C419A"/>
                </a:solidFill>
                <a:latin typeface="Arial"/>
                <a:cs typeface="Arial"/>
              </a:rPr>
              <a:t> </a:t>
            </a:r>
            <a:r>
              <a:rPr sz="1800" dirty="0">
                <a:solidFill>
                  <a:srgbClr val="0C419A"/>
                </a:solidFill>
                <a:latin typeface="Arial"/>
                <a:cs typeface="Arial"/>
              </a:rPr>
              <a:t>ou</a:t>
            </a:r>
            <a:r>
              <a:rPr sz="1800" spc="-15" dirty="0">
                <a:solidFill>
                  <a:srgbClr val="0C419A"/>
                </a:solidFill>
                <a:latin typeface="Arial"/>
                <a:cs typeface="Arial"/>
              </a:rPr>
              <a:t> </a:t>
            </a:r>
            <a:r>
              <a:rPr sz="1800" dirty="0">
                <a:solidFill>
                  <a:srgbClr val="0C419A"/>
                </a:solidFill>
                <a:latin typeface="Arial"/>
                <a:cs typeface="Arial"/>
              </a:rPr>
              <a:t>que</a:t>
            </a:r>
            <a:r>
              <a:rPr sz="1800" spc="-20" dirty="0">
                <a:solidFill>
                  <a:srgbClr val="0C419A"/>
                </a:solidFill>
                <a:latin typeface="Arial"/>
                <a:cs typeface="Arial"/>
              </a:rPr>
              <a:t> </a:t>
            </a:r>
            <a:r>
              <a:rPr sz="1800" dirty="0">
                <a:solidFill>
                  <a:srgbClr val="0C419A"/>
                </a:solidFill>
                <a:latin typeface="Arial"/>
                <a:cs typeface="Arial"/>
              </a:rPr>
              <a:t>les</a:t>
            </a:r>
            <a:r>
              <a:rPr sz="1800" spc="-5" dirty="0">
                <a:solidFill>
                  <a:srgbClr val="0C419A"/>
                </a:solidFill>
                <a:latin typeface="Arial"/>
                <a:cs typeface="Arial"/>
              </a:rPr>
              <a:t> </a:t>
            </a:r>
            <a:r>
              <a:rPr sz="1800" spc="-10" dirty="0">
                <a:solidFill>
                  <a:srgbClr val="0C419A"/>
                </a:solidFill>
                <a:latin typeface="Arial"/>
                <a:cs typeface="Arial"/>
              </a:rPr>
              <a:t>maladies cardio-vasculaires.</a:t>
            </a:r>
            <a:endParaRPr sz="1800">
              <a:latin typeface="Arial"/>
              <a:cs typeface="Arial"/>
            </a:endParaRPr>
          </a:p>
          <a:p>
            <a:pPr>
              <a:lnSpc>
                <a:spcPct val="100000"/>
              </a:lnSpc>
              <a:spcBef>
                <a:spcPts val="80"/>
              </a:spcBef>
              <a:buClr>
                <a:srgbClr val="0C419A"/>
              </a:buClr>
              <a:buFont typeface="Wingdings"/>
              <a:buChar char=""/>
            </a:pPr>
            <a:endParaRPr sz="1800">
              <a:latin typeface="Arial"/>
              <a:cs typeface="Arial"/>
            </a:endParaRPr>
          </a:p>
          <a:p>
            <a:pPr marL="298450" indent="-285750">
              <a:lnSpc>
                <a:spcPct val="100000"/>
              </a:lnSpc>
              <a:spcBef>
                <a:spcPts val="5"/>
              </a:spcBef>
              <a:buFont typeface="Wingdings"/>
              <a:buChar char=""/>
              <a:tabLst>
                <a:tab pos="298450" algn="l"/>
              </a:tabLst>
            </a:pPr>
            <a:r>
              <a:rPr sz="2000" b="1" dirty="0">
                <a:solidFill>
                  <a:srgbClr val="0C419A"/>
                </a:solidFill>
                <a:latin typeface="Arial"/>
                <a:cs typeface="Arial"/>
              </a:rPr>
              <a:t>Plus</a:t>
            </a:r>
            <a:r>
              <a:rPr sz="2000" b="1" spc="-10" dirty="0">
                <a:solidFill>
                  <a:srgbClr val="0C419A"/>
                </a:solidFill>
                <a:latin typeface="Arial"/>
                <a:cs typeface="Arial"/>
              </a:rPr>
              <a:t> </a:t>
            </a:r>
            <a:r>
              <a:rPr sz="2000" b="1" dirty="0">
                <a:solidFill>
                  <a:srgbClr val="0C419A"/>
                </a:solidFill>
                <a:latin typeface="Arial"/>
                <a:cs typeface="Arial"/>
              </a:rPr>
              <a:t>d’1</a:t>
            </a:r>
            <a:r>
              <a:rPr sz="2000" b="1" spc="-20" dirty="0">
                <a:solidFill>
                  <a:srgbClr val="0C419A"/>
                </a:solidFill>
                <a:latin typeface="Arial"/>
                <a:cs typeface="Arial"/>
              </a:rPr>
              <a:t> </a:t>
            </a:r>
            <a:r>
              <a:rPr sz="2000" b="1" dirty="0">
                <a:solidFill>
                  <a:srgbClr val="0C419A"/>
                </a:solidFill>
                <a:latin typeface="Arial"/>
                <a:cs typeface="Arial"/>
              </a:rPr>
              <a:t>arrêt</a:t>
            </a:r>
            <a:r>
              <a:rPr sz="2000" b="1" spc="-30" dirty="0">
                <a:solidFill>
                  <a:srgbClr val="0C419A"/>
                </a:solidFill>
                <a:latin typeface="Arial"/>
                <a:cs typeface="Arial"/>
              </a:rPr>
              <a:t> </a:t>
            </a:r>
            <a:r>
              <a:rPr sz="2000" b="1" dirty="0">
                <a:solidFill>
                  <a:srgbClr val="0C419A"/>
                </a:solidFill>
                <a:latin typeface="Arial"/>
                <a:cs typeface="Arial"/>
              </a:rPr>
              <a:t>long</a:t>
            </a:r>
            <a:r>
              <a:rPr sz="2000" b="1" spc="-10" dirty="0">
                <a:solidFill>
                  <a:srgbClr val="0C419A"/>
                </a:solidFill>
                <a:latin typeface="Arial"/>
                <a:cs typeface="Arial"/>
              </a:rPr>
              <a:t> </a:t>
            </a:r>
            <a:r>
              <a:rPr sz="2000" b="1" dirty="0">
                <a:solidFill>
                  <a:srgbClr val="0C419A"/>
                </a:solidFill>
                <a:latin typeface="Arial"/>
                <a:cs typeface="Arial"/>
              </a:rPr>
              <a:t>sur</a:t>
            </a:r>
            <a:r>
              <a:rPr sz="2000" b="1" spc="-25" dirty="0">
                <a:solidFill>
                  <a:srgbClr val="0C419A"/>
                </a:solidFill>
                <a:latin typeface="Arial"/>
                <a:cs typeface="Arial"/>
              </a:rPr>
              <a:t> </a:t>
            </a:r>
            <a:r>
              <a:rPr sz="2000" b="1" dirty="0">
                <a:solidFill>
                  <a:srgbClr val="0C419A"/>
                </a:solidFill>
                <a:latin typeface="Arial"/>
                <a:cs typeface="Arial"/>
              </a:rPr>
              <a:t>4</a:t>
            </a:r>
            <a:r>
              <a:rPr sz="2000" b="1" spc="-5" dirty="0">
                <a:solidFill>
                  <a:srgbClr val="0C419A"/>
                </a:solidFill>
                <a:latin typeface="Arial"/>
                <a:cs typeface="Arial"/>
              </a:rPr>
              <a:t> </a:t>
            </a:r>
            <a:r>
              <a:rPr sz="1800" dirty="0">
                <a:solidFill>
                  <a:srgbClr val="0C419A"/>
                </a:solidFill>
                <a:latin typeface="Arial"/>
                <a:cs typeface="Arial"/>
              </a:rPr>
              <a:t>est</a:t>
            </a:r>
            <a:r>
              <a:rPr sz="1800" spc="-10" dirty="0">
                <a:solidFill>
                  <a:srgbClr val="0C419A"/>
                </a:solidFill>
                <a:latin typeface="Arial"/>
                <a:cs typeface="Arial"/>
              </a:rPr>
              <a:t> </a:t>
            </a:r>
            <a:r>
              <a:rPr sz="1800" spc="-25" dirty="0">
                <a:solidFill>
                  <a:srgbClr val="0C419A"/>
                </a:solidFill>
                <a:latin typeface="Arial"/>
                <a:cs typeface="Arial"/>
              </a:rPr>
              <a:t>lié</a:t>
            </a:r>
            <a:endParaRPr sz="1800">
              <a:latin typeface="Arial"/>
              <a:cs typeface="Arial"/>
            </a:endParaRPr>
          </a:p>
          <a:p>
            <a:pPr marL="12700">
              <a:lnSpc>
                <a:spcPct val="100000"/>
              </a:lnSpc>
              <a:spcBef>
                <a:spcPts val="5"/>
              </a:spcBef>
            </a:pPr>
            <a:r>
              <a:rPr sz="1800" dirty="0">
                <a:solidFill>
                  <a:srgbClr val="0C419A"/>
                </a:solidFill>
                <a:latin typeface="Arial"/>
                <a:cs typeface="Arial"/>
              </a:rPr>
              <a:t>à</a:t>
            </a:r>
            <a:r>
              <a:rPr sz="1800" spc="-35" dirty="0">
                <a:solidFill>
                  <a:srgbClr val="0C419A"/>
                </a:solidFill>
                <a:latin typeface="Arial"/>
                <a:cs typeface="Arial"/>
              </a:rPr>
              <a:t> </a:t>
            </a:r>
            <a:r>
              <a:rPr sz="1800" dirty="0">
                <a:solidFill>
                  <a:srgbClr val="0C419A"/>
                </a:solidFill>
                <a:latin typeface="Arial"/>
                <a:cs typeface="Arial"/>
              </a:rPr>
              <a:t>troubles</a:t>
            </a:r>
            <a:r>
              <a:rPr sz="1800" spc="-15" dirty="0">
                <a:solidFill>
                  <a:srgbClr val="0C419A"/>
                </a:solidFill>
                <a:latin typeface="Arial"/>
                <a:cs typeface="Arial"/>
              </a:rPr>
              <a:t> </a:t>
            </a:r>
            <a:r>
              <a:rPr sz="1800" spc="-10" dirty="0">
                <a:solidFill>
                  <a:srgbClr val="0C419A"/>
                </a:solidFill>
                <a:latin typeface="Arial"/>
                <a:cs typeface="Arial"/>
              </a:rPr>
              <a:t>psychologiques</a:t>
            </a:r>
            <a:endParaRPr sz="1800">
              <a:latin typeface="Arial"/>
              <a:cs typeface="Arial"/>
            </a:endParaRPr>
          </a:p>
        </p:txBody>
      </p:sp>
      <p:pic>
        <p:nvPicPr>
          <p:cNvPr id="5" name="object 5"/>
          <p:cNvPicPr/>
          <p:nvPr/>
        </p:nvPicPr>
        <p:blipFill>
          <a:blip r:embed="rId2" cstate="print"/>
          <a:stretch>
            <a:fillRect/>
          </a:stretch>
        </p:blipFill>
        <p:spPr>
          <a:xfrm>
            <a:off x="10945368" y="2209800"/>
            <a:ext cx="902207" cy="902208"/>
          </a:xfrm>
          <a:prstGeom prst="rect">
            <a:avLst/>
          </a:prstGeom>
        </p:spPr>
      </p:pic>
      <p:sp>
        <p:nvSpPr>
          <p:cNvPr id="6" name="object 6"/>
          <p:cNvSpPr/>
          <p:nvPr/>
        </p:nvSpPr>
        <p:spPr>
          <a:xfrm>
            <a:off x="691895" y="2459735"/>
            <a:ext cx="5463540" cy="3538854"/>
          </a:xfrm>
          <a:custGeom>
            <a:avLst/>
            <a:gdLst/>
            <a:ahLst/>
            <a:cxnLst/>
            <a:rect l="l" t="t" r="r" b="b"/>
            <a:pathLst>
              <a:path w="5463540" h="3538854">
                <a:moveTo>
                  <a:pt x="0" y="3538728"/>
                </a:moveTo>
                <a:lnTo>
                  <a:pt x="5463540" y="3538728"/>
                </a:lnTo>
                <a:lnTo>
                  <a:pt x="5463540" y="0"/>
                </a:lnTo>
                <a:lnTo>
                  <a:pt x="0" y="0"/>
                </a:lnTo>
                <a:lnTo>
                  <a:pt x="0" y="3538728"/>
                </a:lnTo>
                <a:close/>
              </a:path>
            </a:pathLst>
          </a:custGeom>
          <a:ln w="12700">
            <a:solidFill>
              <a:srgbClr val="0C419A"/>
            </a:solidFill>
          </a:ln>
        </p:spPr>
        <p:txBody>
          <a:bodyPr wrap="square" lIns="0" tIns="0" rIns="0" bIns="0" rtlCol="0"/>
          <a:lstStyle/>
          <a:p>
            <a:endParaRPr/>
          </a:p>
        </p:txBody>
      </p:sp>
      <p:sp>
        <p:nvSpPr>
          <p:cNvPr id="7" name="object 7"/>
          <p:cNvSpPr txBox="1"/>
          <p:nvPr/>
        </p:nvSpPr>
        <p:spPr>
          <a:xfrm>
            <a:off x="770636" y="2760979"/>
            <a:ext cx="5167630" cy="3164840"/>
          </a:xfrm>
          <a:prstGeom prst="rect">
            <a:avLst/>
          </a:prstGeom>
        </p:spPr>
        <p:txBody>
          <a:bodyPr vert="horz" wrap="square" lIns="0" tIns="12700" rIns="0" bIns="0" rtlCol="0">
            <a:spAutoFit/>
          </a:bodyPr>
          <a:lstStyle/>
          <a:p>
            <a:pPr marL="134620" algn="ctr">
              <a:lnSpc>
                <a:spcPct val="100000"/>
              </a:lnSpc>
              <a:spcBef>
                <a:spcPts val="100"/>
              </a:spcBef>
            </a:pPr>
            <a:r>
              <a:rPr sz="1800" b="1" dirty="0">
                <a:solidFill>
                  <a:srgbClr val="0C419A"/>
                </a:solidFill>
                <a:latin typeface="Arial"/>
                <a:cs typeface="Arial"/>
              </a:rPr>
              <a:t>Le</a:t>
            </a:r>
            <a:r>
              <a:rPr sz="1800" b="1" spc="-20" dirty="0">
                <a:solidFill>
                  <a:srgbClr val="0C419A"/>
                </a:solidFill>
                <a:latin typeface="Arial"/>
                <a:cs typeface="Arial"/>
              </a:rPr>
              <a:t> </a:t>
            </a:r>
            <a:r>
              <a:rPr sz="1800" b="1" dirty="0">
                <a:solidFill>
                  <a:srgbClr val="0C419A"/>
                </a:solidFill>
                <a:latin typeface="Arial"/>
                <a:cs typeface="Arial"/>
              </a:rPr>
              <a:t>vieillissement</a:t>
            </a:r>
            <a:r>
              <a:rPr sz="1800" b="1" spc="10" dirty="0">
                <a:solidFill>
                  <a:srgbClr val="0C419A"/>
                </a:solidFill>
                <a:latin typeface="Arial"/>
                <a:cs typeface="Arial"/>
              </a:rPr>
              <a:t> </a:t>
            </a:r>
            <a:r>
              <a:rPr sz="1800" b="1" dirty="0">
                <a:solidFill>
                  <a:srgbClr val="0C419A"/>
                </a:solidFill>
                <a:latin typeface="Arial"/>
                <a:cs typeface="Arial"/>
              </a:rPr>
              <a:t>de</a:t>
            </a:r>
            <a:r>
              <a:rPr sz="1800" b="1" spc="-30" dirty="0">
                <a:solidFill>
                  <a:srgbClr val="0C419A"/>
                </a:solidFill>
                <a:latin typeface="Arial"/>
                <a:cs typeface="Arial"/>
              </a:rPr>
              <a:t> </a:t>
            </a:r>
            <a:r>
              <a:rPr sz="1800" b="1" dirty="0">
                <a:solidFill>
                  <a:srgbClr val="0C419A"/>
                </a:solidFill>
                <a:latin typeface="Arial"/>
                <a:cs typeface="Arial"/>
              </a:rPr>
              <a:t>la</a:t>
            </a:r>
            <a:r>
              <a:rPr sz="1800" b="1" spc="-15" dirty="0">
                <a:solidFill>
                  <a:srgbClr val="0C419A"/>
                </a:solidFill>
                <a:latin typeface="Arial"/>
                <a:cs typeface="Arial"/>
              </a:rPr>
              <a:t> </a:t>
            </a:r>
            <a:r>
              <a:rPr sz="1800" b="1" spc="-10" dirty="0">
                <a:solidFill>
                  <a:srgbClr val="0C419A"/>
                </a:solidFill>
                <a:latin typeface="Arial"/>
                <a:cs typeface="Arial"/>
              </a:rPr>
              <a:t>population</a:t>
            </a:r>
            <a:endParaRPr sz="1800">
              <a:latin typeface="Arial"/>
              <a:cs typeface="Arial"/>
            </a:endParaRPr>
          </a:p>
          <a:p>
            <a:pPr>
              <a:lnSpc>
                <a:spcPct val="100000"/>
              </a:lnSpc>
              <a:spcBef>
                <a:spcPts val="90"/>
              </a:spcBef>
            </a:pPr>
            <a:endParaRPr sz="1800">
              <a:latin typeface="Arial"/>
              <a:cs typeface="Arial"/>
            </a:endParaRPr>
          </a:p>
          <a:p>
            <a:pPr marL="12700">
              <a:lnSpc>
                <a:spcPts val="2155"/>
              </a:lnSpc>
            </a:pPr>
            <a:r>
              <a:rPr sz="1800" dirty="0">
                <a:solidFill>
                  <a:srgbClr val="0C419A"/>
                </a:solidFill>
                <a:latin typeface="Arial"/>
                <a:cs typeface="Arial"/>
              </a:rPr>
              <a:t>Aujourd’hui,</a:t>
            </a:r>
            <a:r>
              <a:rPr sz="1800" spc="5" dirty="0">
                <a:solidFill>
                  <a:srgbClr val="0C419A"/>
                </a:solidFill>
                <a:latin typeface="Arial"/>
                <a:cs typeface="Arial"/>
              </a:rPr>
              <a:t> </a:t>
            </a:r>
            <a:r>
              <a:rPr sz="1800" b="1" dirty="0">
                <a:solidFill>
                  <a:srgbClr val="0C419A"/>
                </a:solidFill>
                <a:latin typeface="Arial"/>
                <a:cs typeface="Arial"/>
              </a:rPr>
              <a:t>la</a:t>
            </a:r>
            <a:r>
              <a:rPr sz="1800" b="1" spc="-20" dirty="0">
                <a:solidFill>
                  <a:srgbClr val="0C419A"/>
                </a:solidFill>
                <a:latin typeface="Arial"/>
                <a:cs typeface="Arial"/>
              </a:rPr>
              <a:t> </a:t>
            </a:r>
            <a:r>
              <a:rPr sz="1800" b="1" dirty="0">
                <a:solidFill>
                  <a:srgbClr val="0C419A"/>
                </a:solidFill>
                <a:latin typeface="Arial"/>
                <a:cs typeface="Arial"/>
              </a:rPr>
              <a:t>part</a:t>
            </a:r>
            <a:r>
              <a:rPr sz="1800" b="1" spc="-15" dirty="0">
                <a:solidFill>
                  <a:srgbClr val="0C419A"/>
                </a:solidFill>
                <a:latin typeface="Arial"/>
                <a:cs typeface="Arial"/>
              </a:rPr>
              <a:t> </a:t>
            </a:r>
            <a:r>
              <a:rPr sz="1800" b="1" dirty="0">
                <a:solidFill>
                  <a:srgbClr val="0C419A"/>
                </a:solidFill>
                <a:latin typeface="Arial"/>
                <a:cs typeface="Arial"/>
              </a:rPr>
              <a:t>des</a:t>
            </a:r>
            <a:r>
              <a:rPr sz="1800" b="1" spc="-30" dirty="0">
                <a:solidFill>
                  <a:srgbClr val="0C419A"/>
                </a:solidFill>
                <a:latin typeface="Arial"/>
                <a:cs typeface="Arial"/>
              </a:rPr>
              <a:t> </a:t>
            </a:r>
            <a:r>
              <a:rPr sz="1800" b="1" dirty="0">
                <a:solidFill>
                  <a:srgbClr val="0C419A"/>
                </a:solidFill>
                <a:latin typeface="Arial"/>
                <a:cs typeface="Arial"/>
              </a:rPr>
              <a:t>60</a:t>
            </a:r>
            <a:r>
              <a:rPr sz="1800" b="1" spc="-30" dirty="0">
                <a:solidFill>
                  <a:srgbClr val="0C419A"/>
                </a:solidFill>
                <a:latin typeface="Arial"/>
                <a:cs typeface="Arial"/>
              </a:rPr>
              <a:t> </a:t>
            </a:r>
            <a:r>
              <a:rPr sz="1800" b="1" dirty="0">
                <a:solidFill>
                  <a:srgbClr val="0C419A"/>
                </a:solidFill>
                <a:latin typeface="Arial"/>
                <a:cs typeface="Arial"/>
              </a:rPr>
              <a:t>ans</a:t>
            </a:r>
            <a:r>
              <a:rPr sz="1800" b="1" spc="-20" dirty="0">
                <a:solidFill>
                  <a:srgbClr val="0C419A"/>
                </a:solidFill>
                <a:latin typeface="Arial"/>
                <a:cs typeface="Arial"/>
              </a:rPr>
              <a:t> </a:t>
            </a:r>
            <a:r>
              <a:rPr sz="1800" b="1" dirty="0">
                <a:solidFill>
                  <a:srgbClr val="0C419A"/>
                </a:solidFill>
                <a:latin typeface="Arial"/>
                <a:cs typeface="Arial"/>
              </a:rPr>
              <a:t>et</a:t>
            </a:r>
            <a:r>
              <a:rPr sz="1800" b="1" spc="-20" dirty="0">
                <a:solidFill>
                  <a:srgbClr val="0C419A"/>
                </a:solidFill>
                <a:latin typeface="Arial"/>
                <a:cs typeface="Arial"/>
              </a:rPr>
              <a:t> </a:t>
            </a:r>
            <a:r>
              <a:rPr sz="1800" b="1" dirty="0">
                <a:solidFill>
                  <a:srgbClr val="0C419A"/>
                </a:solidFill>
                <a:latin typeface="Arial"/>
                <a:cs typeface="Arial"/>
              </a:rPr>
              <a:t>plus</a:t>
            </a:r>
            <a:r>
              <a:rPr sz="1800" b="1" spc="-35" dirty="0">
                <a:solidFill>
                  <a:srgbClr val="0C419A"/>
                </a:solidFill>
                <a:latin typeface="Arial"/>
                <a:cs typeface="Arial"/>
              </a:rPr>
              <a:t> </a:t>
            </a:r>
            <a:r>
              <a:rPr sz="1800" spc="-10" dirty="0">
                <a:solidFill>
                  <a:srgbClr val="0C419A"/>
                </a:solidFill>
                <a:latin typeface="Arial"/>
                <a:cs typeface="Arial"/>
              </a:rPr>
              <a:t>représente</a:t>
            </a:r>
            <a:endParaRPr sz="1800">
              <a:latin typeface="Arial"/>
              <a:cs typeface="Arial"/>
            </a:endParaRPr>
          </a:p>
          <a:p>
            <a:pPr marL="12700">
              <a:lnSpc>
                <a:spcPts val="2395"/>
              </a:lnSpc>
            </a:pPr>
            <a:r>
              <a:rPr sz="2000" b="1" dirty="0">
                <a:solidFill>
                  <a:srgbClr val="0C419A"/>
                </a:solidFill>
                <a:latin typeface="Arial"/>
                <a:cs typeface="Arial"/>
              </a:rPr>
              <a:t>1/4</a:t>
            </a:r>
            <a:r>
              <a:rPr sz="2000" b="1" spc="-25" dirty="0">
                <a:solidFill>
                  <a:srgbClr val="0C419A"/>
                </a:solidFill>
                <a:latin typeface="Arial"/>
                <a:cs typeface="Arial"/>
              </a:rPr>
              <a:t> </a:t>
            </a:r>
            <a:r>
              <a:rPr sz="2000" b="1" dirty="0">
                <a:solidFill>
                  <a:srgbClr val="0C419A"/>
                </a:solidFill>
                <a:latin typeface="Arial"/>
                <a:cs typeface="Arial"/>
              </a:rPr>
              <a:t>de</a:t>
            </a:r>
            <a:r>
              <a:rPr sz="2000" b="1" spc="-5" dirty="0">
                <a:solidFill>
                  <a:srgbClr val="0C419A"/>
                </a:solidFill>
                <a:latin typeface="Arial"/>
                <a:cs typeface="Arial"/>
              </a:rPr>
              <a:t> </a:t>
            </a:r>
            <a:r>
              <a:rPr sz="2000" b="1" dirty="0">
                <a:solidFill>
                  <a:srgbClr val="0C419A"/>
                </a:solidFill>
                <a:latin typeface="Arial"/>
                <a:cs typeface="Arial"/>
              </a:rPr>
              <a:t>la</a:t>
            </a:r>
            <a:r>
              <a:rPr sz="2000" b="1" spc="-15" dirty="0">
                <a:solidFill>
                  <a:srgbClr val="0C419A"/>
                </a:solidFill>
                <a:latin typeface="Arial"/>
                <a:cs typeface="Arial"/>
              </a:rPr>
              <a:t> </a:t>
            </a:r>
            <a:r>
              <a:rPr sz="2000" b="1" spc="-10" dirty="0">
                <a:solidFill>
                  <a:srgbClr val="0C419A"/>
                </a:solidFill>
                <a:latin typeface="Arial"/>
                <a:cs typeface="Arial"/>
              </a:rPr>
              <a:t>population</a:t>
            </a:r>
            <a:r>
              <a:rPr sz="1800" spc="-10" dirty="0">
                <a:solidFill>
                  <a:srgbClr val="0C419A"/>
                </a:solidFill>
                <a:latin typeface="Arial"/>
                <a:cs typeface="Arial"/>
              </a:rPr>
              <a:t>.</a:t>
            </a:r>
            <a:endParaRPr sz="1800">
              <a:latin typeface="Arial"/>
              <a:cs typeface="Arial"/>
            </a:endParaRPr>
          </a:p>
          <a:p>
            <a:pPr marL="12700">
              <a:lnSpc>
                <a:spcPts val="2155"/>
              </a:lnSpc>
              <a:spcBef>
                <a:spcPts val="2165"/>
              </a:spcBef>
            </a:pPr>
            <a:r>
              <a:rPr sz="1800" dirty="0">
                <a:solidFill>
                  <a:srgbClr val="0C419A"/>
                </a:solidFill>
                <a:latin typeface="Arial"/>
                <a:cs typeface="Arial"/>
              </a:rPr>
              <a:t>A</a:t>
            </a:r>
            <a:r>
              <a:rPr sz="1800" spc="-125" dirty="0">
                <a:solidFill>
                  <a:srgbClr val="0C419A"/>
                </a:solidFill>
                <a:latin typeface="Arial"/>
                <a:cs typeface="Arial"/>
              </a:rPr>
              <a:t> </a:t>
            </a:r>
            <a:r>
              <a:rPr sz="1800" dirty="0">
                <a:solidFill>
                  <a:srgbClr val="0C419A"/>
                </a:solidFill>
                <a:latin typeface="Arial"/>
                <a:cs typeface="Arial"/>
              </a:rPr>
              <a:t>horizon</a:t>
            </a:r>
            <a:r>
              <a:rPr sz="1800" spc="-10" dirty="0">
                <a:solidFill>
                  <a:srgbClr val="0C419A"/>
                </a:solidFill>
                <a:latin typeface="Arial"/>
                <a:cs typeface="Arial"/>
              </a:rPr>
              <a:t> </a:t>
            </a:r>
            <a:r>
              <a:rPr sz="1800" b="1" dirty="0">
                <a:solidFill>
                  <a:srgbClr val="0C419A"/>
                </a:solidFill>
                <a:latin typeface="Arial"/>
                <a:cs typeface="Arial"/>
              </a:rPr>
              <a:t>2050</a:t>
            </a:r>
            <a:r>
              <a:rPr sz="1800" dirty="0">
                <a:solidFill>
                  <a:srgbClr val="0C419A"/>
                </a:solidFill>
                <a:latin typeface="Arial"/>
                <a:cs typeface="Arial"/>
              </a:rPr>
              <a:t>,</a:t>
            </a:r>
            <a:r>
              <a:rPr sz="1800" spc="-20" dirty="0">
                <a:solidFill>
                  <a:srgbClr val="0C419A"/>
                </a:solidFill>
                <a:latin typeface="Arial"/>
                <a:cs typeface="Arial"/>
              </a:rPr>
              <a:t> </a:t>
            </a:r>
            <a:r>
              <a:rPr sz="1800" dirty="0">
                <a:solidFill>
                  <a:srgbClr val="0C419A"/>
                </a:solidFill>
                <a:latin typeface="Arial"/>
                <a:cs typeface="Arial"/>
              </a:rPr>
              <a:t>on</a:t>
            </a:r>
            <a:r>
              <a:rPr sz="1800" spc="-20" dirty="0">
                <a:solidFill>
                  <a:srgbClr val="0C419A"/>
                </a:solidFill>
                <a:latin typeface="Arial"/>
                <a:cs typeface="Arial"/>
              </a:rPr>
              <a:t> </a:t>
            </a:r>
            <a:r>
              <a:rPr sz="1800" dirty="0">
                <a:solidFill>
                  <a:srgbClr val="0C419A"/>
                </a:solidFill>
                <a:latin typeface="Arial"/>
                <a:cs typeface="Arial"/>
              </a:rPr>
              <a:t>estime</a:t>
            </a:r>
            <a:r>
              <a:rPr sz="1800" spc="-35" dirty="0">
                <a:solidFill>
                  <a:srgbClr val="0C419A"/>
                </a:solidFill>
                <a:latin typeface="Arial"/>
                <a:cs typeface="Arial"/>
              </a:rPr>
              <a:t> </a:t>
            </a:r>
            <a:r>
              <a:rPr sz="1800" dirty="0">
                <a:solidFill>
                  <a:srgbClr val="0C419A"/>
                </a:solidFill>
                <a:latin typeface="Arial"/>
                <a:cs typeface="Arial"/>
              </a:rPr>
              <a:t>qu’elle</a:t>
            </a:r>
            <a:r>
              <a:rPr sz="1800" spc="-5" dirty="0">
                <a:solidFill>
                  <a:srgbClr val="0C419A"/>
                </a:solidFill>
                <a:latin typeface="Arial"/>
                <a:cs typeface="Arial"/>
              </a:rPr>
              <a:t> </a:t>
            </a:r>
            <a:r>
              <a:rPr sz="1800" spc="-10" dirty="0">
                <a:solidFill>
                  <a:srgbClr val="0C419A"/>
                </a:solidFill>
                <a:latin typeface="Arial"/>
                <a:cs typeface="Arial"/>
              </a:rPr>
              <a:t>représentera</a:t>
            </a:r>
            <a:endParaRPr sz="1800">
              <a:latin typeface="Arial"/>
              <a:cs typeface="Arial"/>
            </a:endParaRPr>
          </a:p>
          <a:p>
            <a:pPr marL="12700">
              <a:lnSpc>
                <a:spcPts val="2395"/>
              </a:lnSpc>
            </a:pPr>
            <a:r>
              <a:rPr sz="2000" b="1" dirty="0">
                <a:solidFill>
                  <a:srgbClr val="0C419A"/>
                </a:solidFill>
                <a:latin typeface="Arial"/>
                <a:cs typeface="Arial"/>
              </a:rPr>
              <a:t>1/3</a:t>
            </a:r>
            <a:r>
              <a:rPr sz="2000" b="1" spc="-25" dirty="0">
                <a:solidFill>
                  <a:srgbClr val="0C419A"/>
                </a:solidFill>
                <a:latin typeface="Arial"/>
                <a:cs typeface="Arial"/>
              </a:rPr>
              <a:t> </a:t>
            </a:r>
            <a:r>
              <a:rPr sz="2000" b="1" dirty="0">
                <a:solidFill>
                  <a:srgbClr val="0C419A"/>
                </a:solidFill>
                <a:latin typeface="Arial"/>
                <a:cs typeface="Arial"/>
              </a:rPr>
              <a:t>de</a:t>
            </a:r>
            <a:r>
              <a:rPr sz="2000" b="1" spc="-5" dirty="0">
                <a:solidFill>
                  <a:srgbClr val="0C419A"/>
                </a:solidFill>
                <a:latin typeface="Arial"/>
                <a:cs typeface="Arial"/>
              </a:rPr>
              <a:t> </a:t>
            </a:r>
            <a:r>
              <a:rPr sz="2000" b="1" dirty="0">
                <a:solidFill>
                  <a:srgbClr val="0C419A"/>
                </a:solidFill>
                <a:latin typeface="Arial"/>
                <a:cs typeface="Arial"/>
              </a:rPr>
              <a:t>la</a:t>
            </a:r>
            <a:r>
              <a:rPr sz="2000" b="1" spc="-15" dirty="0">
                <a:solidFill>
                  <a:srgbClr val="0C419A"/>
                </a:solidFill>
                <a:latin typeface="Arial"/>
                <a:cs typeface="Arial"/>
              </a:rPr>
              <a:t> </a:t>
            </a:r>
            <a:r>
              <a:rPr sz="2000" b="1" spc="-10" dirty="0">
                <a:solidFill>
                  <a:srgbClr val="0C419A"/>
                </a:solidFill>
                <a:latin typeface="Arial"/>
                <a:cs typeface="Arial"/>
              </a:rPr>
              <a:t>population</a:t>
            </a:r>
            <a:r>
              <a:rPr sz="1800" spc="-10" dirty="0">
                <a:solidFill>
                  <a:srgbClr val="0C419A"/>
                </a:solidFill>
                <a:latin typeface="Arial"/>
                <a:cs typeface="Arial"/>
              </a:rPr>
              <a:t>.</a:t>
            </a:r>
            <a:endParaRPr sz="1800">
              <a:latin typeface="Arial"/>
              <a:cs typeface="Arial"/>
            </a:endParaRPr>
          </a:p>
          <a:p>
            <a:pPr marL="12700" marR="426720">
              <a:lnSpc>
                <a:spcPct val="100000"/>
              </a:lnSpc>
              <a:spcBef>
                <a:spcPts val="2175"/>
              </a:spcBef>
            </a:pPr>
            <a:r>
              <a:rPr sz="1800" dirty="0">
                <a:solidFill>
                  <a:srgbClr val="0C419A"/>
                </a:solidFill>
                <a:latin typeface="Arial"/>
                <a:cs typeface="Arial"/>
              </a:rPr>
              <a:t>À</a:t>
            </a:r>
            <a:r>
              <a:rPr sz="1800" spc="-25" dirty="0">
                <a:solidFill>
                  <a:srgbClr val="0C419A"/>
                </a:solidFill>
                <a:latin typeface="Arial"/>
                <a:cs typeface="Arial"/>
              </a:rPr>
              <a:t> </a:t>
            </a:r>
            <a:r>
              <a:rPr sz="1800" dirty="0">
                <a:solidFill>
                  <a:srgbClr val="0C419A"/>
                </a:solidFill>
                <a:latin typeface="Arial"/>
                <a:cs typeface="Arial"/>
              </a:rPr>
              <a:t>la</a:t>
            </a:r>
            <a:r>
              <a:rPr sz="1800" spc="-30" dirty="0">
                <a:solidFill>
                  <a:srgbClr val="0C419A"/>
                </a:solidFill>
                <a:latin typeface="Arial"/>
                <a:cs typeface="Arial"/>
              </a:rPr>
              <a:t> </a:t>
            </a:r>
            <a:r>
              <a:rPr sz="1800" dirty="0">
                <a:solidFill>
                  <a:srgbClr val="0C419A"/>
                </a:solidFill>
                <a:latin typeface="Arial"/>
                <a:cs typeface="Arial"/>
              </a:rPr>
              <a:t>naissance, </a:t>
            </a:r>
            <a:r>
              <a:rPr sz="1800" b="1" dirty="0">
                <a:solidFill>
                  <a:srgbClr val="0C419A"/>
                </a:solidFill>
                <a:latin typeface="Arial"/>
                <a:cs typeface="Arial"/>
              </a:rPr>
              <a:t>en</a:t>
            </a:r>
            <a:r>
              <a:rPr sz="1800" b="1" spc="-25" dirty="0">
                <a:solidFill>
                  <a:srgbClr val="0C419A"/>
                </a:solidFill>
                <a:latin typeface="Arial"/>
                <a:cs typeface="Arial"/>
              </a:rPr>
              <a:t> </a:t>
            </a:r>
            <a:r>
              <a:rPr sz="1800" b="1" dirty="0">
                <a:solidFill>
                  <a:srgbClr val="0C419A"/>
                </a:solidFill>
                <a:latin typeface="Arial"/>
                <a:cs typeface="Arial"/>
              </a:rPr>
              <a:t>2023</a:t>
            </a:r>
            <a:r>
              <a:rPr sz="1800" dirty="0">
                <a:solidFill>
                  <a:srgbClr val="0C419A"/>
                </a:solidFill>
                <a:latin typeface="Arial"/>
                <a:cs typeface="Arial"/>
              </a:rPr>
              <a:t>,</a:t>
            </a:r>
            <a:r>
              <a:rPr sz="1800" spc="-5" dirty="0">
                <a:solidFill>
                  <a:srgbClr val="0C419A"/>
                </a:solidFill>
                <a:latin typeface="Arial"/>
                <a:cs typeface="Arial"/>
              </a:rPr>
              <a:t> </a:t>
            </a:r>
            <a:r>
              <a:rPr sz="1800" dirty="0">
                <a:solidFill>
                  <a:srgbClr val="0C419A"/>
                </a:solidFill>
                <a:latin typeface="Arial"/>
                <a:cs typeface="Arial"/>
              </a:rPr>
              <a:t>hommes</a:t>
            </a:r>
            <a:r>
              <a:rPr sz="1800" spc="-25" dirty="0">
                <a:solidFill>
                  <a:srgbClr val="0C419A"/>
                </a:solidFill>
                <a:latin typeface="Arial"/>
                <a:cs typeface="Arial"/>
              </a:rPr>
              <a:t> </a:t>
            </a:r>
            <a:r>
              <a:rPr sz="1800" dirty="0">
                <a:solidFill>
                  <a:srgbClr val="0C419A"/>
                </a:solidFill>
                <a:latin typeface="Arial"/>
                <a:cs typeface="Arial"/>
              </a:rPr>
              <a:t>et</a:t>
            </a:r>
            <a:r>
              <a:rPr sz="1800" spc="-20" dirty="0">
                <a:solidFill>
                  <a:srgbClr val="0C419A"/>
                </a:solidFill>
                <a:latin typeface="Arial"/>
                <a:cs typeface="Arial"/>
              </a:rPr>
              <a:t> </a:t>
            </a:r>
            <a:r>
              <a:rPr sz="1800" spc="-10" dirty="0">
                <a:solidFill>
                  <a:srgbClr val="0C419A"/>
                </a:solidFill>
                <a:latin typeface="Arial"/>
                <a:cs typeface="Arial"/>
              </a:rPr>
              <a:t>femmes </a:t>
            </a:r>
            <a:r>
              <a:rPr sz="1800" dirty="0">
                <a:solidFill>
                  <a:srgbClr val="0C419A"/>
                </a:solidFill>
                <a:latin typeface="Arial"/>
                <a:cs typeface="Arial"/>
              </a:rPr>
              <a:t>peuvent</a:t>
            </a:r>
            <a:r>
              <a:rPr sz="1800" spc="-25" dirty="0">
                <a:solidFill>
                  <a:srgbClr val="0C419A"/>
                </a:solidFill>
                <a:latin typeface="Arial"/>
                <a:cs typeface="Arial"/>
              </a:rPr>
              <a:t> </a:t>
            </a:r>
            <a:r>
              <a:rPr sz="1800" dirty="0">
                <a:solidFill>
                  <a:srgbClr val="0C419A"/>
                </a:solidFill>
                <a:latin typeface="Arial"/>
                <a:cs typeface="Arial"/>
              </a:rPr>
              <a:t>espérer</a:t>
            </a:r>
            <a:r>
              <a:rPr sz="1800" spc="-20" dirty="0">
                <a:solidFill>
                  <a:srgbClr val="0C419A"/>
                </a:solidFill>
                <a:latin typeface="Arial"/>
                <a:cs typeface="Arial"/>
              </a:rPr>
              <a:t> </a:t>
            </a:r>
            <a:r>
              <a:rPr sz="2000" b="1" dirty="0">
                <a:solidFill>
                  <a:srgbClr val="0C419A"/>
                </a:solidFill>
                <a:latin typeface="Arial"/>
                <a:cs typeface="Arial"/>
              </a:rPr>
              <a:t>vivre</a:t>
            </a:r>
            <a:r>
              <a:rPr sz="2000" b="1" spc="-20" dirty="0">
                <a:solidFill>
                  <a:srgbClr val="0C419A"/>
                </a:solidFill>
                <a:latin typeface="Arial"/>
                <a:cs typeface="Arial"/>
              </a:rPr>
              <a:t> </a:t>
            </a:r>
            <a:r>
              <a:rPr sz="2000" b="1" dirty="0">
                <a:solidFill>
                  <a:srgbClr val="0C419A"/>
                </a:solidFill>
                <a:latin typeface="Arial"/>
                <a:cs typeface="Arial"/>
              </a:rPr>
              <a:t>en</a:t>
            </a:r>
            <a:r>
              <a:rPr sz="2000" b="1" spc="-35" dirty="0">
                <a:solidFill>
                  <a:srgbClr val="0C419A"/>
                </a:solidFill>
                <a:latin typeface="Arial"/>
                <a:cs typeface="Arial"/>
              </a:rPr>
              <a:t> </a:t>
            </a:r>
            <a:r>
              <a:rPr sz="2000" b="1" dirty="0">
                <a:solidFill>
                  <a:srgbClr val="0C419A"/>
                </a:solidFill>
                <a:latin typeface="Arial"/>
                <a:cs typeface="Arial"/>
              </a:rPr>
              <a:t>moyenne</a:t>
            </a:r>
            <a:r>
              <a:rPr sz="2000" b="1" spc="-15" dirty="0">
                <a:solidFill>
                  <a:srgbClr val="0C419A"/>
                </a:solidFill>
                <a:latin typeface="Arial"/>
                <a:cs typeface="Arial"/>
              </a:rPr>
              <a:t> </a:t>
            </a:r>
            <a:r>
              <a:rPr sz="2000" b="1" dirty="0">
                <a:solidFill>
                  <a:srgbClr val="0C419A"/>
                </a:solidFill>
                <a:latin typeface="Arial"/>
                <a:cs typeface="Arial"/>
              </a:rPr>
              <a:t>64</a:t>
            </a:r>
            <a:r>
              <a:rPr sz="2000" b="1" spc="-45" dirty="0">
                <a:solidFill>
                  <a:srgbClr val="0C419A"/>
                </a:solidFill>
                <a:latin typeface="Arial"/>
                <a:cs typeface="Arial"/>
              </a:rPr>
              <a:t> </a:t>
            </a:r>
            <a:r>
              <a:rPr sz="2000" b="1" spc="-25" dirty="0">
                <a:solidFill>
                  <a:srgbClr val="0C419A"/>
                </a:solidFill>
                <a:latin typeface="Arial"/>
                <a:cs typeface="Arial"/>
              </a:rPr>
              <a:t>ans </a:t>
            </a:r>
            <a:r>
              <a:rPr sz="2000" b="1" dirty="0">
                <a:solidFill>
                  <a:srgbClr val="0C419A"/>
                </a:solidFill>
                <a:latin typeface="Arial"/>
                <a:cs typeface="Arial"/>
              </a:rPr>
              <a:t>sans</a:t>
            </a:r>
            <a:r>
              <a:rPr sz="2000" b="1" spc="-30" dirty="0">
                <a:solidFill>
                  <a:srgbClr val="0C419A"/>
                </a:solidFill>
                <a:latin typeface="Arial"/>
                <a:cs typeface="Arial"/>
              </a:rPr>
              <a:t> </a:t>
            </a:r>
            <a:r>
              <a:rPr sz="2000" b="1" spc="-10" dirty="0">
                <a:solidFill>
                  <a:srgbClr val="0C419A"/>
                </a:solidFill>
                <a:latin typeface="Arial"/>
                <a:cs typeface="Arial"/>
              </a:rPr>
              <a:t>incapacité</a:t>
            </a:r>
            <a:r>
              <a:rPr sz="1800" b="1" spc="-10" dirty="0">
                <a:solidFill>
                  <a:srgbClr val="0C419A"/>
                </a:solidFill>
                <a:latin typeface="Arial"/>
                <a:cs typeface="Arial"/>
              </a:rPr>
              <a:t>.</a:t>
            </a:r>
            <a:endParaRPr sz="1800">
              <a:latin typeface="Arial"/>
              <a:cs typeface="Arial"/>
            </a:endParaRPr>
          </a:p>
        </p:txBody>
      </p:sp>
      <p:pic>
        <p:nvPicPr>
          <p:cNvPr id="8" name="object 8"/>
          <p:cNvPicPr/>
          <p:nvPr/>
        </p:nvPicPr>
        <p:blipFill>
          <a:blip r:embed="rId3" cstate="print"/>
          <a:stretch>
            <a:fillRect/>
          </a:stretch>
        </p:blipFill>
        <p:spPr>
          <a:xfrm>
            <a:off x="484631" y="2109216"/>
            <a:ext cx="902208" cy="902208"/>
          </a:xfrm>
          <a:prstGeom prst="rect">
            <a:avLst/>
          </a:prstGeom>
        </p:spPr>
      </p:pic>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40</a:t>
            </a:fld>
            <a:endParaRPr spc="-25" dirty="0"/>
          </a:p>
        </p:txBody>
      </p:sp>
    </p:spTree>
    <p:extLst>
      <p:ext uri="{BB962C8B-B14F-4D97-AF65-F5344CB8AC3E}">
        <p14:creationId xmlns:p14="http://schemas.microsoft.com/office/powerpoint/2010/main" val="3645105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643116" y="3416808"/>
            <a:ext cx="4465320" cy="3360417"/>
          </a:xfrm>
          <a:prstGeom prst="rect">
            <a:avLst/>
          </a:prstGeom>
        </p:spPr>
      </p:pic>
      <p:sp>
        <p:nvSpPr>
          <p:cNvPr id="3" name="object 3"/>
          <p:cNvSpPr txBox="1"/>
          <p:nvPr/>
        </p:nvSpPr>
        <p:spPr>
          <a:xfrm>
            <a:off x="527405" y="2102358"/>
            <a:ext cx="4678680" cy="3317875"/>
          </a:xfrm>
          <a:prstGeom prst="rect">
            <a:avLst/>
          </a:prstGeom>
        </p:spPr>
        <p:txBody>
          <a:bodyPr vert="horz" wrap="square" lIns="0" tIns="12700" rIns="0" bIns="0" rtlCol="0">
            <a:spAutoFit/>
          </a:bodyPr>
          <a:lstStyle/>
          <a:p>
            <a:pPr marL="109220" algn="ctr">
              <a:lnSpc>
                <a:spcPct val="100000"/>
              </a:lnSpc>
              <a:spcBef>
                <a:spcPts val="100"/>
              </a:spcBef>
            </a:pPr>
            <a:r>
              <a:rPr sz="1800" b="1" dirty="0">
                <a:solidFill>
                  <a:srgbClr val="0C419A"/>
                </a:solidFill>
                <a:latin typeface="Arial"/>
                <a:cs typeface="Arial"/>
              </a:rPr>
              <a:t>Des</a:t>
            </a:r>
            <a:r>
              <a:rPr sz="1800" b="1" spc="-20" dirty="0">
                <a:solidFill>
                  <a:srgbClr val="0C419A"/>
                </a:solidFill>
                <a:latin typeface="Arial"/>
                <a:cs typeface="Arial"/>
              </a:rPr>
              <a:t> </a:t>
            </a:r>
            <a:r>
              <a:rPr sz="1800" b="1" dirty="0">
                <a:solidFill>
                  <a:srgbClr val="0C419A"/>
                </a:solidFill>
                <a:latin typeface="Arial"/>
                <a:cs typeface="Arial"/>
              </a:rPr>
              <a:t>facteurs</a:t>
            </a:r>
            <a:r>
              <a:rPr sz="1800" b="1" spc="-20" dirty="0">
                <a:solidFill>
                  <a:srgbClr val="0C419A"/>
                </a:solidFill>
                <a:latin typeface="Arial"/>
                <a:cs typeface="Arial"/>
              </a:rPr>
              <a:t> </a:t>
            </a:r>
            <a:r>
              <a:rPr sz="1800" b="1" dirty="0">
                <a:solidFill>
                  <a:srgbClr val="0C419A"/>
                </a:solidFill>
                <a:latin typeface="Arial"/>
                <a:cs typeface="Arial"/>
              </a:rPr>
              <a:t>de</a:t>
            </a:r>
            <a:r>
              <a:rPr sz="1800" b="1" spc="-35" dirty="0">
                <a:solidFill>
                  <a:srgbClr val="0C419A"/>
                </a:solidFill>
                <a:latin typeface="Arial"/>
                <a:cs typeface="Arial"/>
              </a:rPr>
              <a:t> </a:t>
            </a:r>
            <a:r>
              <a:rPr sz="1800" b="1" dirty="0">
                <a:solidFill>
                  <a:srgbClr val="0C419A"/>
                </a:solidFill>
                <a:latin typeface="Arial"/>
                <a:cs typeface="Arial"/>
              </a:rPr>
              <a:t>risque</a:t>
            </a:r>
            <a:r>
              <a:rPr sz="1800" b="1" spc="-25" dirty="0">
                <a:solidFill>
                  <a:srgbClr val="0C419A"/>
                </a:solidFill>
                <a:latin typeface="Arial"/>
                <a:cs typeface="Arial"/>
              </a:rPr>
              <a:t> </a:t>
            </a:r>
            <a:r>
              <a:rPr sz="1800" b="1" spc="-10" dirty="0">
                <a:solidFill>
                  <a:srgbClr val="0C419A"/>
                </a:solidFill>
                <a:latin typeface="Arial"/>
                <a:cs typeface="Arial"/>
              </a:rPr>
              <a:t>évitables</a:t>
            </a:r>
            <a:endParaRPr sz="1800">
              <a:latin typeface="Arial"/>
              <a:cs typeface="Arial"/>
            </a:endParaRPr>
          </a:p>
          <a:p>
            <a:pPr>
              <a:lnSpc>
                <a:spcPct val="100000"/>
              </a:lnSpc>
              <a:spcBef>
                <a:spcPts val="305"/>
              </a:spcBef>
            </a:pPr>
            <a:endParaRPr sz="1800">
              <a:latin typeface="Arial"/>
              <a:cs typeface="Arial"/>
            </a:endParaRPr>
          </a:p>
          <a:p>
            <a:pPr marL="299085" marR="5080" indent="-287020">
              <a:lnSpc>
                <a:spcPct val="110000"/>
              </a:lnSpc>
              <a:buClr>
                <a:srgbClr val="007EAC"/>
              </a:buClr>
              <a:buFont typeface="Wingdings"/>
              <a:buChar char=""/>
              <a:tabLst>
                <a:tab pos="299085" algn="l"/>
              </a:tabLst>
            </a:pPr>
            <a:r>
              <a:rPr sz="1800" b="1" dirty="0">
                <a:solidFill>
                  <a:srgbClr val="0C419A"/>
                </a:solidFill>
                <a:latin typeface="Arial"/>
                <a:cs typeface="Arial"/>
              </a:rPr>
              <a:t>30%</a:t>
            </a:r>
            <a:r>
              <a:rPr sz="1800" b="1" spc="-30" dirty="0">
                <a:solidFill>
                  <a:srgbClr val="0C419A"/>
                </a:solidFill>
                <a:latin typeface="Arial"/>
                <a:cs typeface="Arial"/>
              </a:rPr>
              <a:t> </a:t>
            </a:r>
            <a:r>
              <a:rPr sz="1800" b="1" dirty="0">
                <a:solidFill>
                  <a:srgbClr val="0C419A"/>
                </a:solidFill>
                <a:latin typeface="Arial"/>
                <a:cs typeface="Arial"/>
              </a:rPr>
              <a:t>des</a:t>
            </a:r>
            <a:r>
              <a:rPr sz="1800" b="1" spc="-30" dirty="0">
                <a:solidFill>
                  <a:srgbClr val="0C419A"/>
                </a:solidFill>
                <a:latin typeface="Arial"/>
                <a:cs typeface="Arial"/>
              </a:rPr>
              <a:t> </a:t>
            </a:r>
            <a:r>
              <a:rPr sz="1800" b="1" dirty="0">
                <a:solidFill>
                  <a:srgbClr val="0C419A"/>
                </a:solidFill>
                <a:latin typeface="Arial"/>
                <a:cs typeface="Arial"/>
              </a:rPr>
              <a:t>décès</a:t>
            </a:r>
            <a:r>
              <a:rPr sz="1800" b="1" spc="-35" dirty="0">
                <a:solidFill>
                  <a:srgbClr val="0C419A"/>
                </a:solidFill>
                <a:latin typeface="Arial"/>
                <a:cs typeface="Arial"/>
              </a:rPr>
              <a:t> </a:t>
            </a:r>
            <a:r>
              <a:rPr sz="1800" b="1" dirty="0">
                <a:solidFill>
                  <a:srgbClr val="0C419A"/>
                </a:solidFill>
                <a:latin typeface="Arial"/>
                <a:cs typeface="Arial"/>
              </a:rPr>
              <a:t>prématurés</a:t>
            </a:r>
            <a:r>
              <a:rPr sz="1800" b="1" spc="-15" dirty="0">
                <a:solidFill>
                  <a:srgbClr val="0C419A"/>
                </a:solidFill>
                <a:latin typeface="Arial"/>
                <a:cs typeface="Arial"/>
              </a:rPr>
              <a:t> </a:t>
            </a:r>
            <a:r>
              <a:rPr sz="1800" b="1" dirty="0">
                <a:solidFill>
                  <a:srgbClr val="0C419A"/>
                </a:solidFill>
                <a:latin typeface="Arial"/>
                <a:cs typeface="Arial"/>
              </a:rPr>
              <a:t>avant</a:t>
            </a:r>
            <a:r>
              <a:rPr sz="1800" b="1" spc="10" dirty="0">
                <a:solidFill>
                  <a:srgbClr val="0C419A"/>
                </a:solidFill>
                <a:latin typeface="Arial"/>
                <a:cs typeface="Arial"/>
              </a:rPr>
              <a:t> </a:t>
            </a:r>
            <a:r>
              <a:rPr sz="1800" b="1" dirty="0">
                <a:solidFill>
                  <a:srgbClr val="0C419A"/>
                </a:solidFill>
                <a:latin typeface="Arial"/>
                <a:cs typeface="Arial"/>
              </a:rPr>
              <a:t>65</a:t>
            </a:r>
            <a:r>
              <a:rPr sz="1800" b="1" spc="-35" dirty="0">
                <a:solidFill>
                  <a:srgbClr val="0C419A"/>
                </a:solidFill>
                <a:latin typeface="Arial"/>
                <a:cs typeface="Arial"/>
              </a:rPr>
              <a:t> </a:t>
            </a:r>
            <a:r>
              <a:rPr sz="1800" b="1" spc="-25" dirty="0">
                <a:solidFill>
                  <a:srgbClr val="0C419A"/>
                </a:solidFill>
                <a:latin typeface="Arial"/>
                <a:cs typeface="Arial"/>
              </a:rPr>
              <a:t>ans </a:t>
            </a:r>
            <a:r>
              <a:rPr sz="1800" b="1" dirty="0">
                <a:solidFill>
                  <a:srgbClr val="0C419A"/>
                </a:solidFill>
                <a:latin typeface="Arial"/>
                <a:cs typeface="Arial"/>
              </a:rPr>
              <a:t>pourraient</a:t>
            </a:r>
            <a:r>
              <a:rPr sz="1800" b="1" spc="-35" dirty="0">
                <a:solidFill>
                  <a:srgbClr val="0C419A"/>
                </a:solidFill>
                <a:latin typeface="Arial"/>
                <a:cs typeface="Arial"/>
              </a:rPr>
              <a:t> </a:t>
            </a:r>
            <a:r>
              <a:rPr sz="1800" b="1" dirty="0">
                <a:solidFill>
                  <a:srgbClr val="0C419A"/>
                </a:solidFill>
                <a:latin typeface="Arial"/>
                <a:cs typeface="Arial"/>
              </a:rPr>
              <a:t>être</a:t>
            </a:r>
            <a:r>
              <a:rPr sz="1800" b="1" spc="-25" dirty="0">
                <a:solidFill>
                  <a:srgbClr val="0C419A"/>
                </a:solidFill>
                <a:latin typeface="Arial"/>
                <a:cs typeface="Arial"/>
              </a:rPr>
              <a:t> </a:t>
            </a:r>
            <a:r>
              <a:rPr sz="1800" b="1" dirty="0">
                <a:solidFill>
                  <a:srgbClr val="0C419A"/>
                </a:solidFill>
                <a:latin typeface="Arial"/>
                <a:cs typeface="Arial"/>
              </a:rPr>
              <a:t>évités</a:t>
            </a:r>
            <a:r>
              <a:rPr sz="1800" b="1" spc="15" dirty="0">
                <a:solidFill>
                  <a:srgbClr val="0C419A"/>
                </a:solidFill>
                <a:latin typeface="Arial"/>
                <a:cs typeface="Arial"/>
              </a:rPr>
              <a:t> </a:t>
            </a:r>
            <a:r>
              <a:rPr sz="1800" dirty="0">
                <a:solidFill>
                  <a:srgbClr val="0C419A"/>
                </a:solidFill>
                <a:latin typeface="Arial"/>
                <a:cs typeface="Arial"/>
              </a:rPr>
              <a:t>grâce</a:t>
            </a:r>
            <a:r>
              <a:rPr sz="1800" spc="-30" dirty="0">
                <a:solidFill>
                  <a:srgbClr val="0C419A"/>
                </a:solidFill>
                <a:latin typeface="Arial"/>
                <a:cs typeface="Arial"/>
              </a:rPr>
              <a:t> </a:t>
            </a:r>
            <a:r>
              <a:rPr sz="1800" dirty="0">
                <a:solidFill>
                  <a:srgbClr val="0C419A"/>
                </a:solidFill>
                <a:latin typeface="Arial"/>
                <a:cs typeface="Arial"/>
              </a:rPr>
              <a:t>à</a:t>
            </a:r>
            <a:r>
              <a:rPr sz="1800" spc="-40" dirty="0">
                <a:solidFill>
                  <a:srgbClr val="0C419A"/>
                </a:solidFill>
                <a:latin typeface="Arial"/>
                <a:cs typeface="Arial"/>
              </a:rPr>
              <a:t> </a:t>
            </a:r>
            <a:r>
              <a:rPr sz="1800" spc="-25" dirty="0">
                <a:solidFill>
                  <a:srgbClr val="0C419A"/>
                </a:solidFill>
                <a:latin typeface="Arial"/>
                <a:cs typeface="Arial"/>
              </a:rPr>
              <a:t>la </a:t>
            </a:r>
            <a:r>
              <a:rPr sz="1800" dirty="0">
                <a:solidFill>
                  <a:srgbClr val="0C419A"/>
                </a:solidFill>
                <a:latin typeface="Arial"/>
                <a:cs typeface="Arial"/>
              </a:rPr>
              <a:t>prévention</a:t>
            </a:r>
            <a:r>
              <a:rPr sz="1800" spc="-30" dirty="0">
                <a:solidFill>
                  <a:srgbClr val="0C419A"/>
                </a:solidFill>
                <a:latin typeface="Arial"/>
                <a:cs typeface="Arial"/>
              </a:rPr>
              <a:t> </a:t>
            </a:r>
            <a:r>
              <a:rPr sz="1800" dirty="0">
                <a:solidFill>
                  <a:srgbClr val="0C419A"/>
                </a:solidFill>
                <a:latin typeface="Arial"/>
                <a:cs typeface="Arial"/>
              </a:rPr>
              <a:t>et</a:t>
            </a:r>
            <a:r>
              <a:rPr sz="1800" spc="-40" dirty="0">
                <a:solidFill>
                  <a:srgbClr val="0C419A"/>
                </a:solidFill>
                <a:latin typeface="Arial"/>
                <a:cs typeface="Arial"/>
              </a:rPr>
              <a:t> </a:t>
            </a:r>
            <a:r>
              <a:rPr sz="1800" dirty="0">
                <a:solidFill>
                  <a:srgbClr val="0C419A"/>
                </a:solidFill>
                <a:latin typeface="Arial"/>
                <a:cs typeface="Arial"/>
              </a:rPr>
              <a:t>à</a:t>
            </a:r>
            <a:r>
              <a:rPr sz="1800" spc="-40" dirty="0">
                <a:solidFill>
                  <a:srgbClr val="0C419A"/>
                </a:solidFill>
                <a:latin typeface="Arial"/>
                <a:cs typeface="Arial"/>
              </a:rPr>
              <a:t> </a:t>
            </a:r>
            <a:r>
              <a:rPr sz="1800" dirty="0">
                <a:solidFill>
                  <a:srgbClr val="0C419A"/>
                </a:solidFill>
                <a:latin typeface="Arial"/>
                <a:cs typeface="Arial"/>
              </a:rPr>
              <a:t>des</a:t>
            </a:r>
            <a:r>
              <a:rPr sz="1800" spc="-25" dirty="0">
                <a:solidFill>
                  <a:srgbClr val="0C419A"/>
                </a:solidFill>
                <a:latin typeface="Arial"/>
                <a:cs typeface="Arial"/>
              </a:rPr>
              <a:t> </a:t>
            </a:r>
            <a:r>
              <a:rPr sz="1800" dirty="0">
                <a:solidFill>
                  <a:srgbClr val="0C419A"/>
                </a:solidFill>
                <a:latin typeface="Arial"/>
                <a:cs typeface="Arial"/>
              </a:rPr>
              <a:t>comportements</a:t>
            </a:r>
            <a:r>
              <a:rPr sz="1800" spc="-20" dirty="0">
                <a:solidFill>
                  <a:srgbClr val="0C419A"/>
                </a:solidFill>
                <a:latin typeface="Arial"/>
                <a:cs typeface="Arial"/>
              </a:rPr>
              <a:t> </a:t>
            </a:r>
            <a:r>
              <a:rPr sz="1800" spc="-25" dirty="0">
                <a:solidFill>
                  <a:srgbClr val="0C419A"/>
                </a:solidFill>
                <a:latin typeface="Arial"/>
                <a:cs typeface="Arial"/>
              </a:rPr>
              <a:t>de </a:t>
            </a:r>
            <a:r>
              <a:rPr sz="1800" dirty="0">
                <a:solidFill>
                  <a:srgbClr val="0C419A"/>
                </a:solidFill>
                <a:latin typeface="Arial"/>
                <a:cs typeface="Arial"/>
              </a:rPr>
              <a:t>santé</a:t>
            </a:r>
            <a:r>
              <a:rPr sz="1800" spc="-25" dirty="0">
                <a:solidFill>
                  <a:srgbClr val="0C419A"/>
                </a:solidFill>
                <a:latin typeface="Arial"/>
                <a:cs typeface="Arial"/>
              </a:rPr>
              <a:t> </a:t>
            </a:r>
            <a:r>
              <a:rPr sz="1800" spc="-10" dirty="0">
                <a:solidFill>
                  <a:srgbClr val="0C419A"/>
                </a:solidFill>
                <a:latin typeface="Arial"/>
                <a:cs typeface="Arial"/>
              </a:rPr>
              <a:t>adaptés</a:t>
            </a:r>
            <a:endParaRPr sz="1800">
              <a:latin typeface="Arial"/>
              <a:cs typeface="Arial"/>
            </a:endParaRPr>
          </a:p>
          <a:p>
            <a:pPr>
              <a:lnSpc>
                <a:spcPct val="100000"/>
              </a:lnSpc>
              <a:spcBef>
                <a:spcPts val="305"/>
              </a:spcBef>
              <a:buClr>
                <a:srgbClr val="007EAC"/>
              </a:buClr>
              <a:buFont typeface="Wingdings"/>
              <a:buChar char=""/>
            </a:pPr>
            <a:endParaRPr sz="1800">
              <a:latin typeface="Arial"/>
              <a:cs typeface="Arial"/>
            </a:endParaRPr>
          </a:p>
          <a:p>
            <a:pPr marL="299085" marR="42545" indent="-287020">
              <a:lnSpc>
                <a:spcPct val="110000"/>
              </a:lnSpc>
              <a:buClr>
                <a:srgbClr val="007EAC"/>
              </a:buClr>
              <a:buFont typeface="Wingdings"/>
              <a:buChar char=""/>
              <a:tabLst>
                <a:tab pos="299085" algn="l"/>
              </a:tabLst>
            </a:pPr>
            <a:r>
              <a:rPr sz="1800" b="1" dirty="0">
                <a:solidFill>
                  <a:srgbClr val="0C419A"/>
                </a:solidFill>
                <a:latin typeface="Arial"/>
                <a:cs typeface="Arial"/>
              </a:rPr>
              <a:t>40%</a:t>
            </a:r>
            <a:r>
              <a:rPr sz="1800" b="1" spc="-20" dirty="0">
                <a:solidFill>
                  <a:srgbClr val="0C419A"/>
                </a:solidFill>
                <a:latin typeface="Arial"/>
                <a:cs typeface="Arial"/>
              </a:rPr>
              <a:t> </a:t>
            </a:r>
            <a:r>
              <a:rPr sz="1800" b="1" dirty="0">
                <a:solidFill>
                  <a:srgbClr val="0C419A"/>
                </a:solidFill>
                <a:latin typeface="Arial"/>
                <a:cs typeface="Arial"/>
              </a:rPr>
              <a:t>des</a:t>
            </a:r>
            <a:r>
              <a:rPr sz="1800" b="1" spc="-35" dirty="0">
                <a:solidFill>
                  <a:srgbClr val="0C419A"/>
                </a:solidFill>
                <a:latin typeface="Arial"/>
                <a:cs typeface="Arial"/>
              </a:rPr>
              <a:t> </a:t>
            </a:r>
            <a:r>
              <a:rPr sz="1800" b="1" dirty="0">
                <a:solidFill>
                  <a:srgbClr val="0C419A"/>
                </a:solidFill>
                <a:latin typeface="Arial"/>
                <a:cs typeface="Arial"/>
              </a:rPr>
              <a:t>cancers</a:t>
            </a:r>
            <a:r>
              <a:rPr sz="1800" b="1" spc="-20" dirty="0">
                <a:solidFill>
                  <a:srgbClr val="0C419A"/>
                </a:solidFill>
                <a:latin typeface="Arial"/>
                <a:cs typeface="Arial"/>
              </a:rPr>
              <a:t> </a:t>
            </a:r>
            <a:r>
              <a:rPr sz="1800" b="1" dirty="0">
                <a:solidFill>
                  <a:srgbClr val="0C419A"/>
                </a:solidFill>
                <a:latin typeface="Arial"/>
                <a:cs typeface="Arial"/>
              </a:rPr>
              <a:t>pourraient</a:t>
            </a:r>
            <a:r>
              <a:rPr sz="1800" b="1" spc="-25" dirty="0">
                <a:solidFill>
                  <a:srgbClr val="0C419A"/>
                </a:solidFill>
                <a:latin typeface="Arial"/>
                <a:cs typeface="Arial"/>
              </a:rPr>
              <a:t> </a:t>
            </a:r>
            <a:r>
              <a:rPr sz="1800" b="1" dirty="0">
                <a:solidFill>
                  <a:srgbClr val="0C419A"/>
                </a:solidFill>
                <a:latin typeface="Arial"/>
                <a:cs typeface="Arial"/>
              </a:rPr>
              <a:t>être</a:t>
            </a:r>
            <a:r>
              <a:rPr sz="1800" b="1" spc="-10" dirty="0">
                <a:solidFill>
                  <a:srgbClr val="0C419A"/>
                </a:solidFill>
                <a:latin typeface="Arial"/>
                <a:cs typeface="Arial"/>
              </a:rPr>
              <a:t> évités </a:t>
            </a:r>
            <a:r>
              <a:rPr sz="1800" dirty="0">
                <a:solidFill>
                  <a:srgbClr val="0C419A"/>
                </a:solidFill>
                <a:latin typeface="Arial"/>
                <a:cs typeface="Arial"/>
              </a:rPr>
              <a:t>en</a:t>
            </a:r>
            <a:r>
              <a:rPr sz="1800" spc="-40" dirty="0">
                <a:solidFill>
                  <a:srgbClr val="0C419A"/>
                </a:solidFill>
                <a:latin typeface="Arial"/>
                <a:cs typeface="Arial"/>
              </a:rPr>
              <a:t> </a:t>
            </a:r>
            <a:r>
              <a:rPr sz="1800" dirty="0">
                <a:solidFill>
                  <a:srgbClr val="0C419A"/>
                </a:solidFill>
                <a:latin typeface="Arial"/>
                <a:cs typeface="Arial"/>
              </a:rPr>
              <a:t>agissant</a:t>
            </a:r>
            <a:r>
              <a:rPr sz="1800" spc="-10" dirty="0">
                <a:solidFill>
                  <a:srgbClr val="0C419A"/>
                </a:solidFill>
                <a:latin typeface="Arial"/>
                <a:cs typeface="Arial"/>
              </a:rPr>
              <a:t> </a:t>
            </a:r>
            <a:r>
              <a:rPr sz="1800" dirty="0">
                <a:solidFill>
                  <a:srgbClr val="0C419A"/>
                </a:solidFill>
                <a:latin typeface="Arial"/>
                <a:cs typeface="Arial"/>
              </a:rPr>
              <a:t>sur</a:t>
            </a:r>
            <a:r>
              <a:rPr sz="1800" spc="-25" dirty="0">
                <a:solidFill>
                  <a:srgbClr val="0C419A"/>
                </a:solidFill>
                <a:latin typeface="Arial"/>
                <a:cs typeface="Arial"/>
              </a:rPr>
              <a:t> </a:t>
            </a:r>
            <a:r>
              <a:rPr sz="1800" dirty="0">
                <a:solidFill>
                  <a:srgbClr val="0C419A"/>
                </a:solidFill>
                <a:latin typeface="Arial"/>
                <a:cs typeface="Arial"/>
              </a:rPr>
              <a:t>les</a:t>
            </a:r>
            <a:r>
              <a:rPr sz="1800" spc="-10" dirty="0">
                <a:solidFill>
                  <a:srgbClr val="0C419A"/>
                </a:solidFill>
                <a:latin typeface="Arial"/>
                <a:cs typeface="Arial"/>
              </a:rPr>
              <a:t> </a:t>
            </a:r>
            <a:r>
              <a:rPr sz="1800" dirty="0">
                <a:solidFill>
                  <a:srgbClr val="0C419A"/>
                </a:solidFill>
                <a:latin typeface="Arial"/>
                <a:cs typeface="Arial"/>
              </a:rPr>
              <a:t>facteurs</a:t>
            </a:r>
            <a:r>
              <a:rPr sz="1800" spc="-25" dirty="0">
                <a:solidFill>
                  <a:srgbClr val="0C419A"/>
                </a:solidFill>
                <a:latin typeface="Arial"/>
                <a:cs typeface="Arial"/>
              </a:rPr>
              <a:t> </a:t>
            </a:r>
            <a:r>
              <a:rPr sz="1800" dirty="0">
                <a:solidFill>
                  <a:srgbClr val="0C419A"/>
                </a:solidFill>
                <a:latin typeface="Arial"/>
                <a:cs typeface="Arial"/>
              </a:rPr>
              <a:t>de</a:t>
            </a:r>
            <a:r>
              <a:rPr sz="1800" spc="-40" dirty="0">
                <a:solidFill>
                  <a:srgbClr val="0C419A"/>
                </a:solidFill>
                <a:latin typeface="Arial"/>
                <a:cs typeface="Arial"/>
              </a:rPr>
              <a:t> </a:t>
            </a:r>
            <a:r>
              <a:rPr sz="1800" dirty="0">
                <a:solidFill>
                  <a:srgbClr val="0C419A"/>
                </a:solidFill>
                <a:latin typeface="Arial"/>
                <a:cs typeface="Arial"/>
              </a:rPr>
              <a:t>risque</a:t>
            </a:r>
            <a:r>
              <a:rPr sz="1800" spc="-15" dirty="0">
                <a:solidFill>
                  <a:srgbClr val="0C419A"/>
                </a:solidFill>
                <a:latin typeface="Arial"/>
                <a:cs typeface="Arial"/>
              </a:rPr>
              <a:t> </a:t>
            </a:r>
            <a:r>
              <a:rPr sz="1800" spc="-25" dirty="0">
                <a:solidFill>
                  <a:srgbClr val="0C419A"/>
                </a:solidFill>
                <a:latin typeface="Arial"/>
                <a:cs typeface="Arial"/>
              </a:rPr>
              <a:t>et </a:t>
            </a:r>
            <a:r>
              <a:rPr sz="1800" dirty="0">
                <a:solidFill>
                  <a:srgbClr val="0C419A"/>
                </a:solidFill>
                <a:latin typeface="Arial"/>
                <a:cs typeface="Arial"/>
              </a:rPr>
              <a:t>notamment</a:t>
            </a:r>
            <a:r>
              <a:rPr sz="1800" spc="-20" dirty="0">
                <a:solidFill>
                  <a:srgbClr val="0C419A"/>
                </a:solidFill>
                <a:latin typeface="Arial"/>
                <a:cs typeface="Arial"/>
              </a:rPr>
              <a:t> </a:t>
            </a:r>
            <a:r>
              <a:rPr sz="1800" dirty="0">
                <a:solidFill>
                  <a:srgbClr val="0C419A"/>
                </a:solidFill>
                <a:latin typeface="Arial"/>
                <a:cs typeface="Arial"/>
              </a:rPr>
              <a:t>les</a:t>
            </a:r>
            <a:r>
              <a:rPr sz="1800" spc="-25" dirty="0">
                <a:solidFill>
                  <a:srgbClr val="0C419A"/>
                </a:solidFill>
                <a:latin typeface="Arial"/>
                <a:cs typeface="Arial"/>
              </a:rPr>
              <a:t> </a:t>
            </a:r>
            <a:r>
              <a:rPr sz="1800" dirty="0">
                <a:solidFill>
                  <a:srgbClr val="0C419A"/>
                </a:solidFill>
                <a:latin typeface="Arial"/>
                <a:cs typeface="Arial"/>
              </a:rPr>
              <a:t>4</a:t>
            </a:r>
            <a:r>
              <a:rPr sz="1800" spc="-20" dirty="0">
                <a:solidFill>
                  <a:srgbClr val="0C419A"/>
                </a:solidFill>
                <a:latin typeface="Arial"/>
                <a:cs typeface="Arial"/>
              </a:rPr>
              <a:t> </a:t>
            </a:r>
            <a:r>
              <a:rPr sz="1800" dirty="0">
                <a:solidFill>
                  <a:srgbClr val="0C419A"/>
                </a:solidFill>
                <a:latin typeface="Arial"/>
                <a:cs typeface="Arial"/>
              </a:rPr>
              <a:t>principaux</a:t>
            </a:r>
            <a:r>
              <a:rPr sz="1800" spc="-5" dirty="0">
                <a:solidFill>
                  <a:srgbClr val="0C419A"/>
                </a:solidFill>
                <a:latin typeface="Arial"/>
                <a:cs typeface="Arial"/>
              </a:rPr>
              <a:t> </a:t>
            </a:r>
            <a:r>
              <a:rPr sz="1800" dirty="0">
                <a:solidFill>
                  <a:srgbClr val="0C419A"/>
                </a:solidFill>
                <a:latin typeface="Arial"/>
                <a:cs typeface="Arial"/>
              </a:rPr>
              <a:t>:</a:t>
            </a:r>
            <a:r>
              <a:rPr sz="1800" spc="-25" dirty="0">
                <a:solidFill>
                  <a:srgbClr val="0C419A"/>
                </a:solidFill>
                <a:latin typeface="Arial"/>
                <a:cs typeface="Arial"/>
              </a:rPr>
              <a:t> </a:t>
            </a:r>
            <a:r>
              <a:rPr sz="1800" dirty="0">
                <a:solidFill>
                  <a:srgbClr val="0C419A"/>
                </a:solidFill>
                <a:latin typeface="Arial"/>
                <a:cs typeface="Arial"/>
              </a:rPr>
              <a:t>tabac,</a:t>
            </a:r>
            <a:r>
              <a:rPr sz="1800" spc="-20" dirty="0">
                <a:solidFill>
                  <a:srgbClr val="0C419A"/>
                </a:solidFill>
                <a:latin typeface="Arial"/>
                <a:cs typeface="Arial"/>
              </a:rPr>
              <a:t> </a:t>
            </a:r>
            <a:r>
              <a:rPr sz="1800" spc="-10" dirty="0">
                <a:solidFill>
                  <a:srgbClr val="0C419A"/>
                </a:solidFill>
                <a:latin typeface="Arial"/>
                <a:cs typeface="Arial"/>
              </a:rPr>
              <a:t>alcool, </a:t>
            </a:r>
            <a:r>
              <a:rPr sz="1800" dirty="0">
                <a:solidFill>
                  <a:srgbClr val="0C419A"/>
                </a:solidFill>
                <a:latin typeface="Arial"/>
                <a:cs typeface="Arial"/>
              </a:rPr>
              <a:t>obésité,</a:t>
            </a:r>
            <a:r>
              <a:rPr sz="1800" spc="-40" dirty="0">
                <a:solidFill>
                  <a:srgbClr val="0C419A"/>
                </a:solidFill>
                <a:latin typeface="Arial"/>
                <a:cs typeface="Arial"/>
              </a:rPr>
              <a:t> </a:t>
            </a:r>
            <a:r>
              <a:rPr sz="1800" dirty="0">
                <a:solidFill>
                  <a:srgbClr val="0C419A"/>
                </a:solidFill>
                <a:latin typeface="Arial"/>
                <a:cs typeface="Arial"/>
              </a:rPr>
              <a:t>alimentation</a:t>
            </a:r>
            <a:r>
              <a:rPr sz="1800" spc="-30" dirty="0">
                <a:solidFill>
                  <a:srgbClr val="0C419A"/>
                </a:solidFill>
                <a:latin typeface="Arial"/>
                <a:cs typeface="Arial"/>
              </a:rPr>
              <a:t> </a:t>
            </a:r>
            <a:r>
              <a:rPr sz="1800" spc="-10" dirty="0">
                <a:solidFill>
                  <a:srgbClr val="0C419A"/>
                </a:solidFill>
                <a:latin typeface="Arial"/>
                <a:cs typeface="Arial"/>
              </a:rPr>
              <a:t>déséquilibrée</a:t>
            </a:r>
            <a:endParaRPr sz="18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41</a:t>
            </a:fld>
            <a:endParaRPr spc="-25" dirty="0"/>
          </a:p>
        </p:txBody>
      </p:sp>
      <p:sp>
        <p:nvSpPr>
          <p:cNvPr id="4" name="object 4"/>
          <p:cNvSpPr txBox="1">
            <a:spLocks noGrp="1"/>
          </p:cNvSpPr>
          <p:nvPr>
            <p:ph type="title"/>
          </p:nvPr>
        </p:nvSpPr>
        <p:spPr>
          <a:xfrm>
            <a:off x="498348" y="522880"/>
            <a:ext cx="11196955" cy="1059264"/>
          </a:xfrm>
          <a:prstGeom prst="rect">
            <a:avLst/>
          </a:prstGeom>
          <a:solidFill>
            <a:srgbClr val="0C419A"/>
          </a:solidFill>
        </p:spPr>
        <p:txBody>
          <a:bodyPr vert="horz" wrap="square" lIns="0" tIns="43180" rIns="0" bIns="0" rtlCol="0">
            <a:spAutoFit/>
          </a:bodyPr>
          <a:lstStyle/>
          <a:p>
            <a:pPr>
              <a:lnSpc>
                <a:spcPct val="100000"/>
              </a:lnSpc>
              <a:spcBef>
                <a:spcPts val="340"/>
              </a:spcBef>
            </a:pPr>
            <a:endParaRPr sz="2200" dirty="0">
              <a:latin typeface="Times New Roman"/>
              <a:cs typeface="Times New Roman"/>
            </a:endParaRPr>
          </a:p>
          <a:p>
            <a:pPr marL="864235">
              <a:lnSpc>
                <a:spcPct val="100000"/>
              </a:lnSpc>
            </a:pPr>
            <a:r>
              <a:rPr sz="2200" b="1" spc="-20" dirty="0">
                <a:latin typeface="Arial"/>
                <a:cs typeface="Arial"/>
              </a:rPr>
              <a:t>FACTEURS</a:t>
            </a:r>
            <a:r>
              <a:rPr sz="2200" b="1" spc="-30" dirty="0">
                <a:latin typeface="Arial"/>
                <a:cs typeface="Arial"/>
              </a:rPr>
              <a:t> </a:t>
            </a:r>
            <a:r>
              <a:rPr sz="2200" b="1" dirty="0">
                <a:latin typeface="Arial"/>
                <a:cs typeface="Arial"/>
              </a:rPr>
              <a:t>DE</a:t>
            </a:r>
            <a:r>
              <a:rPr sz="2200" b="1" spc="-45" dirty="0">
                <a:latin typeface="Arial"/>
                <a:cs typeface="Arial"/>
              </a:rPr>
              <a:t> </a:t>
            </a:r>
            <a:r>
              <a:rPr sz="2200" b="1" dirty="0">
                <a:latin typeface="Arial"/>
                <a:cs typeface="Arial"/>
              </a:rPr>
              <a:t>RISQUE</a:t>
            </a:r>
            <a:r>
              <a:rPr sz="2200" b="1" spc="-35" dirty="0">
                <a:latin typeface="Arial"/>
                <a:cs typeface="Arial"/>
              </a:rPr>
              <a:t> </a:t>
            </a:r>
            <a:r>
              <a:rPr sz="2200" b="1" dirty="0">
                <a:latin typeface="Arial"/>
                <a:cs typeface="Arial"/>
              </a:rPr>
              <a:t>ET</a:t>
            </a:r>
            <a:r>
              <a:rPr sz="2200" b="1" spc="-30" dirty="0">
                <a:latin typeface="Arial"/>
                <a:cs typeface="Arial"/>
              </a:rPr>
              <a:t> </a:t>
            </a:r>
            <a:r>
              <a:rPr sz="2200" b="1" spc="-10" dirty="0">
                <a:latin typeface="Arial"/>
                <a:cs typeface="Arial"/>
              </a:rPr>
              <a:t>DÉTERMINANTS</a:t>
            </a:r>
            <a:r>
              <a:rPr sz="2200" b="1" spc="-15" dirty="0">
                <a:latin typeface="Arial"/>
                <a:cs typeface="Arial"/>
              </a:rPr>
              <a:t> </a:t>
            </a:r>
            <a:r>
              <a:rPr sz="2200" b="1" dirty="0">
                <a:latin typeface="Arial"/>
                <a:cs typeface="Arial"/>
              </a:rPr>
              <a:t>DE</a:t>
            </a:r>
            <a:r>
              <a:rPr sz="2200" b="1" spc="-45" dirty="0">
                <a:latin typeface="Arial"/>
                <a:cs typeface="Arial"/>
              </a:rPr>
              <a:t> </a:t>
            </a:r>
            <a:r>
              <a:rPr sz="2200" b="1" spc="-20" dirty="0">
                <a:latin typeface="Arial"/>
                <a:cs typeface="Arial"/>
              </a:rPr>
              <a:t>SANTÉ</a:t>
            </a:r>
            <a:br>
              <a:rPr lang="fr-FR" sz="2200" b="1" spc="-20" dirty="0">
                <a:latin typeface="Arial"/>
                <a:cs typeface="Arial"/>
              </a:rPr>
            </a:br>
            <a:endParaRPr sz="2200" dirty="0">
              <a:latin typeface="Arial"/>
              <a:cs typeface="Arial"/>
            </a:endParaRPr>
          </a:p>
        </p:txBody>
      </p:sp>
      <p:sp>
        <p:nvSpPr>
          <p:cNvPr id="5" name="object 5"/>
          <p:cNvSpPr txBox="1"/>
          <p:nvPr/>
        </p:nvSpPr>
        <p:spPr>
          <a:xfrm>
            <a:off x="6419850" y="2065782"/>
            <a:ext cx="5102860" cy="1702435"/>
          </a:xfrm>
          <a:prstGeom prst="rect">
            <a:avLst/>
          </a:prstGeom>
        </p:spPr>
        <p:txBody>
          <a:bodyPr vert="horz" wrap="square" lIns="0" tIns="12700" rIns="0" bIns="0" rtlCol="0">
            <a:spAutoFit/>
          </a:bodyPr>
          <a:lstStyle/>
          <a:p>
            <a:pPr marL="357505">
              <a:lnSpc>
                <a:spcPct val="100000"/>
              </a:lnSpc>
              <a:spcBef>
                <a:spcPts val="100"/>
              </a:spcBef>
            </a:pPr>
            <a:r>
              <a:rPr sz="1800" b="1" spc="-10" dirty="0">
                <a:solidFill>
                  <a:srgbClr val="0C419A"/>
                </a:solidFill>
                <a:latin typeface="Arial"/>
                <a:cs typeface="Arial"/>
              </a:rPr>
              <a:t>L’importance</a:t>
            </a:r>
            <a:r>
              <a:rPr sz="1800" b="1" spc="-45" dirty="0">
                <a:solidFill>
                  <a:srgbClr val="0C419A"/>
                </a:solidFill>
                <a:latin typeface="Arial"/>
                <a:cs typeface="Arial"/>
              </a:rPr>
              <a:t> </a:t>
            </a:r>
            <a:r>
              <a:rPr sz="1800" b="1" dirty="0">
                <a:solidFill>
                  <a:srgbClr val="0C419A"/>
                </a:solidFill>
                <a:latin typeface="Arial"/>
                <a:cs typeface="Arial"/>
              </a:rPr>
              <a:t>des</a:t>
            </a:r>
            <a:r>
              <a:rPr sz="1800" b="1" spc="-35" dirty="0">
                <a:solidFill>
                  <a:srgbClr val="0C419A"/>
                </a:solidFill>
                <a:latin typeface="Arial"/>
                <a:cs typeface="Arial"/>
              </a:rPr>
              <a:t> </a:t>
            </a:r>
            <a:r>
              <a:rPr sz="1800" b="1" dirty="0">
                <a:solidFill>
                  <a:srgbClr val="0C419A"/>
                </a:solidFill>
                <a:latin typeface="Arial"/>
                <a:cs typeface="Arial"/>
              </a:rPr>
              <a:t>déterminants</a:t>
            </a:r>
            <a:r>
              <a:rPr sz="1800" b="1" spc="-25" dirty="0">
                <a:solidFill>
                  <a:srgbClr val="0C419A"/>
                </a:solidFill>
                <a:latin typeface="Arial"/>
                <a:cs typeface="Arial"/>
              </a:rPr>
              <a:t> </a:t>
            </a:r>
            <a:r>
              <a:rPr sz="1800" b="1" dirty="0">
                <a:solidFill>
                  <a:srgbClr val="0C419A"/>
                </a:solidFill>
                <a:latin typeface="Arial"/>
                <a:cs typeface="Arial"/>
              </a:rPr>
              <a:t>de</a:t>
            </a:r>
            <a:r>
              <a:rPr sz="1800" b="1" spc="-25" dirty="0">
                <a:solidFill>
                  <a:srgbClr val="0C419A"/>
                </a:solidFill>
                <a:latin typeface="Arial"/>
                <a:cs typeface="Arial"/>
              </a:rPr>
              <a:t> </a:t>
            </a:r>
            <a:r>
              <a:rPr sz="1800" b="1" spc="-10" dirty="0">
                <a:solidFill>
                  <a:srgbClr val="0C419A"/>
                </a:solidFill>
                <a:latin typeface="Arial"/>
                <a:cs typeface="Arial"/>
              </a:rPr>
              <a:t>santé</a:t>
            </a:r>
            <a:endParaRPr sz="1800">
              <a:latin typeface="Arial"/>
              <a:cs typeface="Arial"/>
            </a:endParaRPr>
          </a:p>
          <a:p>
            <a:pPr>
              <a:lnSpc>
                <a:spcPct val="100000"/>
              </a:lnSpc>
              <a:spcBef>
                <a:spcPts val="330"/>
              </a:spcBef>
            </a:pPr>
            <a:endParaRPr sz="1800">
              <a:latin typeface="Arial"/>
              <a:cs typeface="Arial"/>
            </a:endParaRPr>
          </a:p>
          <a:p>
            <a:pPr marL="12700" marR="5080">
              <a:lnSpc>
                <a:spcPct val="100000"/>
              </a:lnSpc>
              <a:spcBef>
                <a:spcPts val="5"/>
              </a:spcBef>
            </a:pPr>
            <a:r>
              <a:rPr sz="1800" dirty="0">
                <a:solidFill>
                  <a:srgbClr val="0C419A"/>
                </a:solidFill>
                <a:latin typeface="Arial"/>
                <a:cs typeface="Arial"/>
              </a:rPr>
              <a:t>L’OMS</a:t>
            </a:r>
            <a:r>
              <a:rPr sz="1800" spc="-40" dirty="0">
                <a:solidFill>
                  <a:srgbClr val="0C419A"/>
                </a:solidFill>
                <a:latin typeface="Arial"/>
                <a:cs typeface="Arial"/>
              </a:rPr>
              <a:t> </a:t>
            </a:r>
            <a:r>
              <a:rPr sz="1800" dirty="0">
                <a:solidFill>
                  <a:srgbClr val="0C419A"/>
                </a:solidFill>
                <a:latin typeface="Arial"/>
                <a:cs typeface="Arial"/>
              </a:rPr>
              <a:t>les</a:t>
            </a:r>
            <a:r>
              <a:rPr sz="1800" spc="-35" dirty="0">
                <a:solidFill>
                  <a:srgbClr val="0C419A"/>
                </a:solidFill>
                <a:latin typeface="Arial"/>
                <a:cs typeface="Arial"/>
              </a:rPr>
              <a:t> </a:t>
            </a:r>
            <a:r>
              <a:rPr sz="1800" dirty="0">
                <a:solidFill>
                  <a:srgbClr val="0C419A"/>
                </a:solidFill>
                <a:latin typeface="Arial"/>
                <a:cs typeface="Arial"/>
              </a:rPr>
              <a:t>définit</a:t>
            </a:r>
            <a:r>
              <a:rPr sz="1800" spc="-25" dirty="0">
                <a:solidFill>
                  <a:srgbClr val="0C419A"/>
                </a:solidFill>
                <a:latin typeface="Arial"/>
                <a:cs typeface="Arial"/>
              </a:rPr>
              <a:t> </a:t>
            </a:r>
            <a:r>
              <a:rPr sz="1800" dirty="0">
                <a:solidFill>
                  <a:srgbClr val="0C419A"/>
                </a:solidFill>
                <a:latin typeface="Arial"/>
                <a:cs typeface="Arial"/>
              </a:rPr>
              <a:t>comme</a:t>
            </a:r>
            <a:r>
              <a:rPr sz="1800" spc="-45" dirty="0">
                <a:solidFill>
                  <a:srgbClr val="0C419A"/>
                </a:solidFill>
                <a:latin typeface="Arial"/>
                <a:cs typeface="Arial"/>
              </a:rPr>
              <a:t> </a:t>
            </a:r>
            <a:r>
              <a:rPr sz="1800" dirty="0">
                <a:solidFill>
                  <a:srgbClr val="0C419A"/>
                </a:solidFill>
                <a:latin typeface="Arial"/>
                <a:cs typeface="Arial"/>
              </a:rPr>
              <a:t>les</a:t>
            </a:r>
            <a:r>
              <a:rPr sz="1800" spc="-35" dirty="0">
                <a:solidFill>
                  <a:srgbClr val="0C419A"/>
                </a:solidFill>
                <a:latin typeface="Arial"/>
                <a:cs typeface="Arial"/>
              </a:rPr>
              <a:t> </a:t>
            </a:r>
            <a:r>
              <a:rPr sz="1800" dirty="0">
                <a:solidFill>
                  <a:srgbClr val="0C419A"/>
                </a:solidFill>
                <a:latin typeface="Arial"/>
                <a:cs typeface="Arial"/>
              </a:rPr>
              <a:t>“facteurs</a:t>
            </a:r>
            <a:r>
              <a:rPr sz="1800" spc="-30" dirty="0">
                <a:solidFill>
                  <a:srgbClr val="0C419A"/>
                </a:solidFill>
                <a:latin typeface="Arial"/>
                <a:cs typeface="Arial"/>
              </a:rPr>
              <a:t> </a:t>
            </a:r>
            <a:r>
              <a:rPr sz="1800" spc="-10" dirty="0">
                <a:solidFill>
                  <a:srgbClr val="0C419A"/>
                </a:solidFill>
                <a:latin typeface="Arial"/>
                <a:cs typeface="Arial"/>
              </a:rPr>
              <a:t>personnels, </a:t>
            </a:r>
            <a:r>
              <a:rPr sz="1800" dirty="0">
                <a:solidFill>
                  <a:srgbClr val="0C419A"/>
                </a:solidFill>
                <a:latin typeface="Arial"/>
                <a:cs typeface="Arial"/>
              </a:rPr>
              <a:t>sociaux,</a:t>
            </a:r>
            <a:r>
              <a:rPr sz="1800" spc="-45" dirty="0">
                <a:solidFill>
                  <a:srgbClr val="0C419A"/>
                </a:solidFill>
                <a:latin typeface="Arial"/>
                <a:cs typeface="Arial"/>
              </a:rPr>
              <a:t> </a:t>
            </a:r>
            <a:r>
              <a:rPr sz="1800" dirty="0">
                <a:solidFill>
                  <a:srgbClr val="0C419A"/>
                </a:solidFill>
                <a:latin typeface="Arial"/>
                <a:cs typeface="Arial"/>
              </a:rPr>
              <a:t>économiques</a:t>
            </a:r>
            <a:r>
              <a:rPr sz="1800" spc="-30" dirty="0">
                <a:solidFill>
                  <a:srgbClr val="0C419A"/>
                </a:solidFill>
                <a:latin typeface="Arial"/>
                <a:cs typeface="Arial"/>
              </a:rPr>
              <a:t> </a:t>
            </a:r>
            <a:r>
              <a:rPr sz="1800" dirty="0">
                <a:solidFill>
                  <a:srgbClr val="0C419A"/>
                </a:solidFill>
                <a:latin typeface="Arial"/>
                <a:cs typeface="Arial"/>
              </a:rPr>
              <a:t>et</a:t>
            </a:r>
            <a:r>
              <a:rPr sz="1800" spc="-50" dirty="0">
                <a:solidFill>
                  <a:srgbClr val="0C419A"/>
                </a:solidFill>
                <a:latin typeface="Arial"/>
                <a:cs typeface="Arial"/>
              </a:rPr>
              <a:t> </a:t>
            </a:r>
            <a:r>
              <a:rPr sz="1800" dirty="0">
                <a:solidFill>
                  <a:srgbClr val="0C419A"/>
                </a:solidFill>
                <a:latin typeface="Arial"/>
                <a:cs typeface="Arial"/>
              </a:rPr>
              <a:t>environnementaux</a:t>
            </a:r>
            <a:r>
              <a:rPr sz="1800" spc="-25" dirty="0">
                <a:solidFill>
                  <a:srgbClr val="0C419A"/>
                </a:solidFill>
                <a:latin typeface="Arial"/>
                <a:cs typeface="Arial"/>
              </a:rPr>
              <a:t> qui </a:t>
            </a:r>
            <a:r>
              <a:rPr sz="1800" dirty="0">
                <a:solidFill>
                  <a:srgbClr val="0C419A"/>
                </a:solidFill>
                <a:latin typeface="Arial"/>
                <a:cs typeface="Arial"/>
              </a:rPr>
              <a:t>déterminent</a:t>
            </a:r>
            <a:r>
              <a:rPr sz="1800" spc="-15" dirty="0">
                <a:solidFill>
                  <a:srgbClr val="0C419A"/>
                </a:solidFill>
                <a:latin typeface="Arial"/>
                <a:cs typeface="Arial"/>
              </a:rPr>
              <a:t> </a:t>
            </a:r>
            <a:r>
              <a:rPr sz="1800" dirty="0">
                <a:solidFill>
                  <a:srgbClr val="0C419A"/>
                </a:solidFill>
                <a:latin typeface="Arial"/>
                <a:cs typeface="Arial"/>
              </a:rPr>
              <a:t>l'état</a:t>
            </a:r>
            <a:r>
              <a:rPr sz="1800" spc="-30" dirty="0">
                <a:solidFill>
                  <a:srgbClr val="0C419A"/>
                </a:solidFill>
                <a:latin typeface="Arial"/>
                <a:cs typeface="Arial"/>
              </a:rPr>
              <a:t> </a:t>
            </a:r>
            <a:r>
              <a:rPr sz="1800" dirty="0">
                <a:solidFill>
                  <a:srgbClr val="0C419A"/>
                </a:solidFill>
                <a:latin typeface="Arial"/>
                <a:cs typeface="Arial"/>
              </a:rPr>
              <a:t>de</a:t>
            </a:r>
            <a:r>
              <a:rPr sz="1800" spc="-30" dirty="0">
                <a:solidFill>
                  <a:srgbClr val="0C419A"/>
                </a:solidFill>
                <a:latin typeface="Arial"/>
                <a:cs typeface="Arial"/>
              </a:rPr>
              <a:t> </a:t>
            </a:r>
            <a:r>
              <a:rPr sz="1800" dirty="0">
                <a:solidFill>
                  <a:srgbClr val="0C419A"/>
                </a:solidFill>
                <a:latin typeface="Arial"/>
                <a:cs typeface="Arial"/>
              </a:rPr>
              <a:t>santé</a:t>
            </a:r>
            <a:r>
              <a:rPr sz="1800" spc="-30" dirty="0">
                <a:solidFill>
                  <a:srgbClr val="0C419A"/>
                </a:solidFill>
                <a:latin typeface="Arial"/>
                <a:cs typeface="Arial"/>
              </a:rPr>
              <a:t> </a:t>
            </a:r>
            <a:r>
              <a:rPr sz="1800" dirty="0">
                <a:solidFill>
                  <a:srgbClr val="0C419A"/>
                </a:solidFill>
                <a:latin typeface="Arial"/>
                <a:cs typeface="Arial"/>
              </a:rPr>
              <a:t>des</a:t>
            </a:r>
            <a:r>
              <a:rPr sz="1800" spc="-30" dirty="0">
                <a:solidFill>
                  <a:srgbClr val="0C419A"/>
                </a:solidFill>
                <a:latin typeface="Arial"/>
                <a:cs typeface="Arial"/>
              </a:rPr>
              <a:t> </a:t>
            </a:r>
            <a:r>
              <a:rPr sz="1800" dirty="0">
                <a:solidFill>
                  <a:srgbClr val="0C419A"/>
                </a:solidFill>
                <a:latin typeface="Arial"/>
                <a:cs typeface="Arial"/>
              </a:rPr>
              <a:t>individus</a:t>
            </a:r>
            <a:r>
              <a:rPr sz="1800" spc="-10" dirty="0">
                <a:solidFill>
                  <a:srgbClr val="0C419A"/>
                </a:solidFill>
                <a:latin typeface="Arial"/>
                <a:cs typeface="Arial"/>
              </a:rPr>
              <a:t> </a:t>
            </a:r>
            <a:r>
              <a:rPr sz="1800" dirty="0">
                <a:solidFill>
                  <a:srgbClr val="0C419A"/>
                </a:solidFill>
                <a:latin typeface="Arial"/>
                <a:cs typeface="Arial"/>
              </a:rPr>
              <a:t>ou</a:t>
            </a:r>
            <a:r>
              <a:rPr sz="1800" spc="-25" dirty="0">
                <a:solidFill>
                  <a:srgbClr val="0C419A"/>
                </a:solidFill>
                <a:latin typeface="Arial"/>
                <a:cs typeface="Arial"/>
              </a:rPr>
              <a:t> des </a:t>
            </a:r>
            <a:r>
              <a:rPr sz="1800" spc="-10" dirty="0">
                <a:solidFill>
                  <a:srgbClr val="0C419A"/>
                </a:solidFill>
                <a:latin typeface="Arial"/>
                <a:cs typeface="Arial"/>
              </a:rPr>
              <a:t>populations”</a:t>
            </a:r>
            <a:endParaRPr sz="1800">
              <a:latin typeface="Arial"/>
              <a:cs typeface="Arial"/>
            </a:endParaRPr>
          </a:p>
        </p:txBody>
      </p:sp>
    </p:spTree>
    <p:extLst>
      <p:ext uri="{BB962C8B-B14F-4D97-AF65-F5344CB8AC3E}">
        <p14:creationId xmlns:p14="http://schemas.microsoft.com/office/powerpoint/2010/main" val="1596325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Place de la prévention dans les dépenses de santé</a:t>
            </a:r>
          </a:p>
        </p:txBody>
      </p:sp>
      <p:sp>
        <p:nvSpPr>
          <p:cNvPr id="3" name="Espace réservé de la date 2"/>
          <p:cNvSpPr>
            <a:spLocks noGrp="1"/>
          </p:cNvSpPr>
          <p:nvPr>
            <p:ph type="dt" sz="half" idx="4294967295"/>
          </p:nvPr>
        </p:nvSpPr>
        <p:spPr>
          <a:xfrm>
            <a:off x="10391775" y="6372225"/>
            <a:ext cx="1800225" cy="287338"/>
          </a:xfrm>
        </p:spPr>
        <p:txBody>
          <a:bodyPr/>
          <a:lstStyle/>
          <a:p>
            <a:fld id="{283CFBEF-98C3-6C4D-AECE-A89E43EA2455}" type="datetime1">
              <a:rPr lang="fr-FR" smtClean="0"/>
              <a:t>30/04/2026</a:t>
            </a:fld>
            <a:endParaRPr lang="fr-FR" dirty="0"/>
          </a:p>
        </p:txBody>
      </p:sp>
      <p:sp>
        <p:nvSpPr>
          <p:cNvPr id="7" name="Espace réservé du texte 6"/>
          <p:cNvSpPr>
            <a:spLocks noGrp="1"/>
          </p:cNvSpPr>
          <p:nvPr>
            <p:ph type="body" sz="quarter" idx="16"/>
          </p:nvPr>
        </p:nvSpPr>
        <p:spPr>
          <a:xfrm>
            <a:off x="498661" y="1778695"/>
            <a:ext cx="5760626" cy="4593530"/>
          </a:xfrm>
        </p:spPr>
        <p:txBody>
          <a:bodyPr>
            <a:normAutofit/>
          </a:bodyPr>
          <a:lstStyle/>
          <a:p>
            <a:pPr marL="342900" indent="-342900">
              <a:buFont typeface="Wingdings" panose="05000000000000000000" pitchFamily="2" charset="2"/>
              <a:buChar char="q"/>
            </a:pPr>
            <a:endParaRPr lang="fr-FR" dirty="0"/>
          </a:p>
        </p:txBody>
      </p:sp>
      <p:pic>
        <p:nvPicPr>
          <p:cNvPr id="2" name="Image 1"/>
          <p:cNvPicPr>
            <a:picLocks noChangeAspect="1"/>
          </p:cNvPicPr>
          <p:nvPr/>
        </p:nvPicPr>
        <p:blipFill>
          <a:blip r:embed="rId2"/>
          <a:stretch>
            <a:fillRect/>
          </a:stretch>
        </p:blipFill>
        <p:spPr>
          <a:xfrm>
            <a:off x="442818" y="1656077"/>
            <a:ext cx="5653842" cy="4859817"/>
          </a:xfrm>
          <a:prstGeom prst="rect">
            <a:avLst/>
          </a:prstGeom>
        </p:spPr>
      </p:pic>
      <p:sp>
        <p:nvSpPr>
          <p:cNvPr id="4" name="Rectangle 3"/>
          <p:cNvSpPr/>
          <p:nvPr/>
        </p:nvSpPr>
        <p:spPr>
          <a:xfrm>
            <a:off x="498660" y="5769427"/>
            <a:ext cx="5292540" cy="195943"/>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stretch>
            <a:fillRect/>
          </a:stretch>
        </p:blipFill>
        <p:spPr>
          <a:xfrm>
            <a:off x="6499808" y="1439615"/>
            <a:ext cx="5736846" cy="3981469"/>
          </a:xfrm>
          <a:prstGeom prst="rect">
            <a:avLst/>
          </a:prstGeom>
        </p:spPr>
      </p:pic>
    </p:spTree>
    <p:extLst>
      <p:ext uri="{BB962C8B-B14F-4D97-AF65-F5344CB8AC3E}">
        <p14:creationId xmlns:p14="http://schemas.microsoft.com/office/powerpoint/2010/main" val="4277043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a:solidFill>
            <a:schemeClr val="tx1"/>
          </a:solidFill>
        </p:spPr>
        <p:txBody>
          <a:bodyPr vert="horz" wrap="square" lIns="0" tIns="43180" rIns="0" bIns="0" rtlCol="0">
            <a:spAutoFit/>
          </a:bodyPr>
          <a:lstStyle/>
          <a:p>
            <a:pPr>
              <a:lnSpc>
                <a:spcPct val="100000"/>
              </a:lnSpc>
              <a:spcBef>
                <a:spcPts val="340"/>
              </a:spcBef>
            </a:pPr>
            <a:endParaRPr sz="2200" dirty="0">
              <a:latin typeface="Times New Roman"/>
              <a:cs typeface="Times New Roman"/>
            </a:endParaRPr>
          </a:p>
          <a:p>
            <a:pPr marL="864235">
              <a:lnSpc>
                <a:spcPct val="100000"/>
              </a:lnSpc>
            </a:pPr>
            <a:r>
              <a:rPr sz="2200" b="1" dirty="0">
                <a:latin typeface="Arial"/>
                <a:cs typeface="Arial"/>
              </a:rPr>
              <a:t>LA</a:t>
            </a:r>
            <a:r>
              <a:rPr sz="2200" b="1" spc="-135" dirty="0">
                <a:latin typeface="Arial"/>
                <a:cs typeface="Arial"/>
              </a:rPr>
              <a:t> </a:t>
            </a:r>
            <a:r>
              <a:rPr sz="2200" b="1" spc="-20" dirty="0">
                <a:latin typeface="Arial"/>
                <a:cs typeface="Arial"/>
              </a:rPr>
              <a:t>STRATÉGIE</a:t>
            </a:r>
            <a:r>
              <a:rPr sz="2200" b="1" spc="-45" dirty="0">
                <a:latin typeface="Arial"/>
                <a:cs typeface="Arial"/>
              </a:rPr>
              <a:t> </a:t>
            </a:r>
            <a:r>
              <a:rPr sz="2200" b="1" spc="-20" dirty="0">
                <a:latin typeface="Arial"/>
                <a:cs typeface="Arial"/>
              </a:rPr>
              <a:t>NATIONALE</a:t>
            </a:r>
            <a:r>
              <a:rPr sz="2200" b="1" spc="-25" dirty="0">
                <a:latin typeface="Arial"/>
                <a:cs typeface="Arial"/>
              </a:rPr>
              <a:t> </a:t>
            </a:r>
            <a:r>
              <a:rPr sz="2200" b="1" dirty="0">
                <a:latin typeface="Arial"/>
                <a:cs typeface="Arial"/>
              </a:rPr>
              <a:t>DE</a:t>
            </a:r>
            <a:r>
              <a:rPr sz="2200" b="1" spc="-70" dirty="0">
                <a:latin typeface="Arial"/>
                <a:cs typeface="Arial"/>
              </a:rPr>
              <a:t> </a:t>
            </a:r>
            <a:r>
              <a:rPr sz="2200" b="1" dirty="0">
                <a:latin typeface="Arial"/>
                <a:cs typeface="Arial"/>
              </a:rPr>
              <a:t>SANTÉ</a:t>
            </a:r>
            <a:r>
              <a:rPr sz="2200" b="1" spc="-60" dirty="0">
                <a:latin typeface="Arial"/>
                <a:cs typeface="Arial"/>
              </a:rPr>
              <a:t> </a:t>
            </a:r>
            <a:r>
              <a:rPr sz="2200" b="1" spc="-10" dirty="0">
                <a:latin typeface="Arial"/>
                <a:cs typeface="Arial"/>
              </a:rPr>
              <a:t>2023-</a:t>
            </a:r>
            <a:r>
              <a:rPr sz="2200" b="1" spc="-20" dirty="0">
                <a:latin typeface="Arial"/>
                <a:cs typeface="Arial"/>
              </a:rPr>
              <a:t>2033</a:t>
            </a:r>
            <a:endParaRPr sz="2200" dirty="0">
              <a:latin typeface="Arial"/>
              <a:cs typeface="Arial"/>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43</a:t>
            </a:fld>
            <a:endParaRPr spc="-25" dirty="0"/>
          </a:p>
        </p:txBody>
      </p:sp>
      <p:grpSp>
        <p:nvGrpSpPr>
          <p:cNvPr id="3" name="object 3"/>
          <p:cNvGrpSpPr/>
          <p:nvPr/>
        </p:nvGrpSpPr>
        <p:grpSpPr>
          <a:xfrm>
            <a:off x="3506723" y="1711451"/>
            <a:ext cx="4922520" cy="4924425"/>
            <a:chOff x="3506723" y="1711451"/>
            <a:chExt cx="4922520" cy="4924425"/>
          </a:xfrm>
        </p:grpSpPr>
        <p:sp>
          <p:nvSpPr>
            <p:cNvPr id="4" name="object 4"/>
            <p:cNvSpPr/>
            <p:nvPr/>
          </p:nvSpPr>
          <p:spPr>
            <a:xfrm>
              <a:off x="3506723" y="1711451"/>
              <a:ext cx="4922520" cy="4924425"/>
            </a:xfrm>
            <a:custGeom>
              <a:avLst/>
              <a:gdLst/>
              <a:ahLst/>
              <a:cxnLst/>
              <a:rect l="l" t="t" r="r" b="b"/>
              <a:pathLst>
                <a:path w="4922520" h="4924425">
                  <a:moveTo>
                    <a:pt x="2461260" y="0"/>
                  </a:moveTo>
                  <a:lnTo>
                    <a:pt x="0" y="2462022"/>
                  </a:lnTo>
                  <a:lnTo>
                    <a:pt x="2461260" y="4924044"/>
                  </a:lnTo>
                  <a:lnTo>
                    <a:pt x="4922520" y="2462022"/>
                  </a:lnTo>
                  <a:lnTo>
                    <a:pt x="2461260" y="0"/>
                  </a:lnTo>
                  <a:close/>
                </a:path>
              </a:pathLst>
            </a:custGeom>
            <a:solidFill>
              <a:srgbClr val="BEC6E2"/>
            </a:solidFill>
          </p:spPr>
          <p:txBody>
            <a:bodyPr wrap="square" lIns="0" tIns="0" rIns="0" bIns="0" rtlCol="0"/>
            <a:lstStyle/>
            <a:p>
              <a:endParaRPr/>
            </a:p>
          </p:txBody>
        </p:sp>
        <p:sp>
          <p:nvSpPr>
            <p:cNvPr id="5" name="object 5"/>
            <p:cNvSpPr/>
            <p:nvPr/>
          </p:nvSpPr>
          <p:spPr>
            <a:xfrm>
              <a:off x="3973067" y="2179319"/>
              <a:ext cx="1920239" cy="1920239"/>
            </a:xfrm>
            <a:custGeom>
              <a:avLst/>
              <a:gdLst/>
              <a:ahLst/>
              <a:cxnLst/>
              <a:rect l="l" t="t" r="r" b="b"/>
              <a:pathLst>
                <a:path w="1920239" h="1920239">
                  <a:moveTo>
                    <a:pt x="1600200" y="0"/>
                  </a:moveTo>
                  <a:lnTo>
                    <a:pt x="320040" y="0"/>
                  </a:lnTo>
                  <a:lnTo>
                    <a:pt x="272739" y="3469"/>
                  </a:lnTo>
                  <a:lnTo>
                    <a:pt x="227596" y="13547"/>
                  </a:lnTo>
                  <a:lnTo>
                    <a:pt x="185105" y="29740"/>
                  </a:lnTo>
                  <a:lnTo>
                    <a:pt x="145761" y="51552"/>
                  </a:lnTo>
                  <a:lnTo>
                    <a:pt x="110057" y="78490"/>
                  </a:lnTo>
                  <a:lnTo>
                    <a:pt x="78490" y="110057"/>
                  </a:lnTo>
                  <a:lnTo>
                    <a:pt x="51552" y="145761"/>
                  </a:lnTo>
                  <a:lnTo>
                    <a:pt x="29740" y="185105"/>
                  </a:lnTo>
                  <a:lnTo>
                    <a:pt x="13547" y="227596"/>
                  </a:lnTo>
                  <a:lnTo>
                    <a:pt x="3469" y="272739"/>
                  </a:lnTo>
                  <a:lnTo>
                    <a:pt x="0" y="320039"/>
                  </a:lnTo>
                  <a:lnTo>
                    <a:pt x="0" y="1600199"/>
                  </a:lnTo>
                  <a:lnTo>
                    <a:pt x="3469" y="1647500"/>
                  </a:lnTo>
                  <a:lnTo>
                    <a:pt x="13547" y="1692643"/>
                  </a:lnTo>
                  <a:lnTo>
                    <a:pt x="29740" y="1735134"/>
                  </a:lnTo>
                  <a:lnTo>
                    <a:pt x="51552" y="1774478"/>
                  </a:lnTo>
                  <a:lnTo>
                    <a:pt x="78490" y="1810182"/>
                  </a:lnTo>
                  <a:lnTo>
                    <a:pt x="110057" y="1841749"/>
                  </a:lnTo>
                  <a:lnTo>
                    <a:pt x="145761" y="1868687"/>
                  </a:lnTo>
                  <a:lnTo>
                    <a:pt x="185105" y="1890499"/>
                  </a:lnTo>
                  <a:lnTo>
                    <a:pt x="227596" y="1906692"/>
                  </a:lnTo>
                  <a:lnTo>
                    <a:pt x="272739" y="1916770"/>
                  </a:lnTo>
                  <a:lnTo>
                    <a:pt x="320040" y="1920239"/>
                  </a:lnTo>
                  <a:lnTo>
                    <a:pt x="1600200" y="1920239"/>
                  </a:lnTo>
                  <a:lnTo>
                    <a:pt x="1647500" y="1916770"/>
                  </a:lnTo>
                  <a:lnTo>
                    <a:pt x="1692643" y="1906692"/>
                  </a:lnTo>
                  <a:lnTo>
                    <a:pt x="1735134" y="1890499"/>
                  </a:lnTo>
                  <a:lnTo>
                    <a:pt x="1774478" y="1868687"/>
                  </a:lnTo>
                  <a:lnTo>
                    <a:pt x="1810182" y="1841749"/>
                  </a:lnTo>
                  <a:lnTo>
                    <a:pt x="1841749" y="1810182"/>
                  </a:lnTo>
                  <a:lnTo>
                    <a:pt x="1868687" y="1774478"/>
                  </a:lnTo>
                  <a:lnTo>
                    <a:pt x="1890499" y="1735134"/>
                  </a:lnTo>
                  <a:lnTo>
                    <a:pt x="1906692" y="1692643"/>
                  </a:lnTo>
                  <a:lnTo>
                    <a:pt x="1916770" y="1647500"/>
                  </a:lnTo>
                  <a:lnTo>
                    <a:pt x="1920240" y="1600199"/>
                  </a:lnTo>
                  <a:lnTo>
                    <a:pt x="1920240" y="320039"/>
                  </a:lnTo>
                  <a:lnTo>
                    <a:pt x="1916770" y="272739"/>
                  </a:lnTo>
                  <a:lnTo>
                    <a:pt x="1906692" y="227596"/>
                  </a:lnTo>
                  <a:lnTo>
                    <a:pt x="1890499" y="185105"/>
                  </a:lnTo>
                  <a:lnTo>
                    <a:pt x="1868687" y="145761"/>
                  </a:lnTo>
                  <a:lnTo>
                    <a:pt x="1841749" y="110057"/>
                  </a:lnTo>
                  <a:lnTo>
                    <a:pt x="1810182" y="78490"/>
                  </a:lnTo>
                  <a:lnTo>
                    <a:pt x="1774478" y="51552"/>
                  </a:lnTo>
                  <a:lnTo>
                    <a:pt x="1735134" y="29740"/>
                  </a:lnTo>
                  <a:lnTo>
                    <a:pt x="1692643" y="13547"/>
                  </a:lnTo>
                  <a:lnTo>
                    <a:pt x="1647500" y="3469"/>
                  </a:lnTo>
                  <a:lnTo>
                    <a:pt x="1600200" y="0"/>
                  </a:lnTo>
                  <a:close/>
                </a:path>
              </a:pathLst>
            </a:custGeom>
            <a:solidFill>
              <a:srgbClr val="002060"/>
            </a:solidFill>
          </p:spPr>
          <p:txBody>
            <a:bodyPr wrap="square" lIns="0" tIns="0" rIns="0" bIns="0" rtlCol="0"/>
            <a:lstStyle/>
            <a:p>
              <a:endParaRPr/>
            </a:p>
          </p:txBody>
        </p:sp>
        <p:sp>
          <p:nvSpPr>
            <p:cNvPr id="6" name="object 6"/>
            <p:cNvSpPr/>
            <p:nvPr/>
          </p:nvSpPr>
          <p:spPr>
            <a:xfrm>
              <a:off x="3973067" y="2179319"/>
              <a:ext cx="1920239" cy="1920239"/>
            </a:xfrm>
            <a:custGeom>
              <a:avLst/>
              <a:gdLst/>
              <a:ahLst/>
              <a:cxnLst/>
              <a:rect l="l" t="t" r="r" b="b"/>
              <a:pathLst>
                <a:path w="1920239" h="1920239">
                  <a:moveTo>
                    <a:pt x="0" y="320039"/>
                  </a:moveTo>
                  <a:lnTo>
                    <a:pt x="3469" y="272739"/>
                  </a:lnTo>
                  <a:lnTo>
                    <a:pt x="13547" y="227596"/>
                  </a:lnTo>
                  <a:lnTo>
                    <a:pt x="29740" y="185105"/>
                  </a:lnTo>
                  <a:lnTo>
                    <a:pt x="51552" y="145761"/>
                  </a:lnTo>
                  <a:lnTo>
                    <a:pt x="78490" y="110057"/>
                  </a:lnTo>
                  <a:lnTo>
                    <a:pt x="110057" y="78490"/>
                  </a:lnTo>
                  <a:lnTo>
                    <a:pt x="145761" y="51552"/>
                  </a:lnTo>
                  <a:lnTo>
                    <a:pt x="185105" y="29740"/>
                  </a:lnTo>
                  <a:lnTo>
                    <a:pt x="227596" y="13547"/>
                  </a:lnTo>
                  <a:lnTo>
                    <a:pt x="272739" y="3469"/>
                  </a:lnTo>
                  <a:lnTo>
                    <a:pt x="320040" y="0"/>
                  </a:lnTo>
                  <a:lnTo>
                    <a:pt x="1600200" y="0"/>
                  </a:lnTo>
                  <a:lnTo>
                    <a:pt x="1647500" y="3469"/>
                  </a:lnTo>
                  <a:lnTo>
                    <a:pt x="1692643" y="13547"/>
                  </a:lnTo>
                  <a:lnTo>
                    <a:pt x="1735134" y="29740"/>
                  </a:lnTo>
                  <a:lnTo>
                    <a:pt x="1774478" y="51552"/>
                  </a:lnTo>
                  <a:lnTo>
                    <a:pt x="1810182" y="78490"/>
                  </a:lnTo>
                  <a:lnTo>
                    <a:pt x="1841749" y="110057"/>
                  </a:lnTo>
                  <a:lnTo>
                    <a:pt x="1868687" y="145761"/>
                  </a:lnTo>
                  <a:lnTo>
                    <a:pt x="1890499" y="185105"/>
                  </a:lnTo>
                  <a:lnTo>
                    <a:pt x="1906692" y="227596"/>
                  </a:lnTo>
                  <a:lnTo>
                    <a:pt x="1916770" y="272739"/>
                  </a:lnTo>
                  <a:lnTo>
                    <a:pt x="1920240" y="320039"/>
                  </a:lnTo>
                  <a:lnTo>
                    <a:pt x="1920240" y="1600199"/>
                  </a:lnTo>
                  <a:lnTo>
                    <a:pt x="1916770" y="1647500"/>
                  </a:lnTo>
                  <a:lnTo>
                    <a:pt x="1906692" y="1692643"/>
                  </a:lnTo>
                  <a:lnTo>
                    <a:pt x="1890499" y="1735134"/>
                  </a:lnTo>
                  <a:lnTo>
                    <a:pt x="1868687" y="1774478"/>
                  </a:lnTo>
                  <a:lnTo>
                    <a:pt x="1841749" y="1810182"/>
                  </a:lnTo>
                  <a:lnTo>
                    <a:pt x="1810182" y="1841749"/>
                  </a:lnTo>
                  <a:lnTo>
                    <a:pt x="1774478" y="1868687"/>
                  </a:lnTo>
                  <a:lnTo>
                    <a:pt x="1735134" y="1890499"/>
                  </a:lnTo>
                  <a:lnTo>
                    <a:pt x="1692643" y="1906692"/>
                  </a:lnTo>
                  <a:lnTo>
                    <a:pt x="1647500" y="1916770"/>
                  </a:lnTo>
                  <a:lnTo>
                    <a:pt x="1600200" y="1920239"/>
                  </a:lnTo>
                  <a:lnTo>
                    <a:pt x="320040" y="1920239"/>
                  </a:lnTo>
                  <a:lnTo>
                    <a:pt x="272739" y="1916770"/>
                  </a:lnTo>
                  <a:lnTo>
                    <a:pt x="227596" y="1906692"/>
                  </a:lnTo>
                  <a:lnTo>
                    <a:pt x="185105" y="1890499"/>
                  </a:lnTo>
                  <a:lnTo>
                    <a:pt x="145761" y="1868687"/>
                  </a:lnTo>
                  <a:lnTo>
                    <a:pt x="110057" y="1841749"/>
                  </a:lnTo>
                  <a:lnTo>
                    <a:pt x="78490" y="1810182"/>
                  </a:lnTo>
                  <a:lnTo>
                    <a:pt x="51552" y="1774478"/>
                  </a:lnTo>
                  <a:lnTo>
                    <a:pt x="29740" y="1735134"/>
                  </a:lnTo>
                  <a:lnTo>
                    <a:pt x="13547" y="1692643"/>
                  </a:lnTo>
                  <a:lnTo>
                    <a:pt x="3469" y="1647500"/>
                  </a:lnTo>
                  <a:lnTo>
                    <a:pt x="0" y="1600199"/>
                  </a:lnTo>
                  <a:lnTo>
                    <a:pt x="0" y="320039"/>
                  </a:lnTo>
                  <a:close/>
                </a:path>
              </a:pathLst>
            </a:custGeom>
            <a:ln w="12700">
              <a:solidFill>
                <a:srgbClr val="FFFFFF"/>
              </a:solidFill>
            </a:ln>
          </p:spPr>
          <p:txBody>
            <a:bodyPr wrap="square" lIns="0" tIns="0" rIns="0" bIns="0" rtlCol="0"/>
            <a:lstStyle/>
            <a:p>
              <a:endParaRPr/>
            </a:p>
          </p:txBody>
        </p:sp>
      </p:grpSp>
      <p:sp>
        <p:nvSpPr>
          <p:cNvPr id="7" name="object 7"/>
          <p:cNvSpPr txBox="1"/>
          <p:nvPr/>
        </p:nvSpPr>
        <p:spPr>
          <a:xfrm>
            <a:off x="4152646" y="2494610"/>
            <a:ext cx="1562735" cy="1247140"/>
          </a:xfrm>
          <a:prstGeom prst="rect">
            <a:avLst/>
          </a:prstGeom>
        </p:spPr>
        <p:txBody>
          <a:bodyPr vert="horz" wrap="square" lIns="0" tIns="50165" rIns="0" bIns="0" rtlCol="0">
            <a:spAutoFit/>
          </a:bodyPr>
          <a:lstStyle/>
          <a:p>
            <a:pPr marL="12700" marR="5080" algn="ctr">
              <a:lnSpc>
                <a:spcPct val="86300"/>
              </a:lnSpc>
              <a:spcBef>
                <a:spcPts val="395"/>
              </a:spcBef>
            </a:pPr>
            <a:r>
              <a:rPr sz="1800" dirty="0">
                <a:solidFill>
                  <a:srgbClr val="FFFFFF"/>
                </a:solidFill>
                <a:latin typeface="Arial"/>
                <a:cs typeface="Arial"/>
              </a:rPr>
              <a:t>Reconstruire</a:t>
            </a:r>
            <a:r>
              <a:rPr sz="1800" spc="-65" dirty="0">
                <a:solidFill>
                  <a:srgbClr val="FFFFFF"/>
                </a:solidFill>
                <a:latin typeface="Arial"/>
                <a:cs typeface="Arial"/>
              </a:rPr>
              <a:t> </a:t>
            </a:r>
            <a:r>
              <a:rPr sz="1800" spc="-25" dirty="0">
                <a:solidFill>
                  <a:srgbClr val="FFFFFF"/>
                </a:solidFill>
                <a:latin typeface="Arial"/>
                <a:cs typeface="Arial"/>
              </a:rPr>
              <a:t>le </a:t>
            </a:r>
            <a:r>
              <a:rPr sz="1800" dirty="0">
                <a:solidFill>
                  <a:srgbClr val="FFFFFF"/>
                </a:solidFill>
                <a:latin typeface="Arial"/>
                <a:cs typeface="Arial"/>
              </a:rPr>
              <a:t>système</a:t>
            </a:r>
            <a:r>
              <a:rPr sz="1800" spc="-30" dirty="0">
                <a:solidFill>
                  <a:srgbClr val="FFFFFF"/>
                </a:solidFill>
                <a:latin typeface="Arial"/>
                <a:cs typeface="Arial"/>
              </a:rPr>
              <a:t> </a:t>
            </a:r>
            <a:r>
              <a:rPr sz="1800" spc="-25" dirty="0">
                <a:solidFill>
                  <a:srgbClr val="FFFFFF"/>
                </a:solidFill>
                <a:latin typeface="Arial"/>
                <a:cs typeface="Arial"/>
              </a:rPr>
              <a:t>de </a:t>
            </a:r>
            <a:r>
              <a:rPr sz="1800" dirty="0">
                <a:solidFill>
                  <a:srgbClr val="FFFFFF"/>
                </a:solidFill>
                <a:latin typeface="Arial"/>
                <a:cs typeface="Arial"/>
              </a:rPr>
              <a:t>santé</a:t>
            </a:r>
            <a:r>
              <a:rPr sz="1800" spc="-25" dirty="0">
                <a:solidFill>
                  <a:srgbClr val="FFFFFF"/>
                </a:solidFill>
                <a:latin typeface="Arial"/>
                <a:cs typeface="Arial"/>
              </a:rPr>
              <a:t> </a:t>
            </a:r>
            <a:r>
              <a:rPr sz="1800" spc="-20" dirty="0">
                <a:solidFill>
                  <a:srgbClr val="FFFFFF"/>
                </a:solidFill>
                <a:latin typeface="Arial"/>
                <a:cs typeface="Arial"/>
              </a:rPr>
              <a:t>pour </a:t>
            </a:r>
            <a:r>
              <a:rPr sz="1800" dirty="0">
                <a:solidFill>
                  <a:srgbClr val="FFFFFF"/>
                </a:solidFill>
                <a:latin typeface="Arial"/>
                <a:cs typeface="Arial"/>
              </a:rPr>
              <a:t>répondre</a:t>
            </a:r>
            <a:r>
              <a:rPr sz="1800" spc="-30" dirty="0">
                <a:solidFill>
                  <a:srgbClr val="FFFFFF"/>
                </a:solidFill>
                <a:latin typeface="Arial"/>
                <a:cs typeface="Arial"/>
              </a:rPr>
              <a:t> </a:t>
            </a:r>
            <a:r>
              <a:rPr sz="1800" spc="-25" dirty="0">
                <a:solidFill>
                  <a:srgbClr val="FFFFFF"/>
                </a:solidFill>
                <a:latin typeface="Arial"/>
                <a:cs typeface="Arial"/>
              </a:rPr>
              <a:t>aux </a:t>
            </a:r>
            <a:r>
              <a:rPr sz="1800" spc="-10" dirty="0">
                <a:solidFill>
                  <a:srgbClr val="FFFFFF"/>
                </a:solidFill>
                <a:latin typeface="Arial"/>
                <a:cs typeface="Arial"/>
              </a:rPr>
              <a:t>enjeux</a:t>
            </a:r>
            <a:endParaRPr sz="1800">
              <a:latin typeface="Arial"/>
              <a:cs typeface="Arial"/>
            </a:endParaRPr>
          </a:p>
        </p:txBody>
      </p:sp>
      <p:grpSp>
        <p:nvGrpSpPr>
          <p:cNvPr id="8" name="object 8"/>
          <p:cNvGrpSpPr/>
          <p:nvPr/>
        </p:nvGrpSpPr>
        <p:grpSpPr>
          <a:xfrm>
            <a:off x="6034785" y="2172970"/>
            <a:ext cx="1932939" cy="1932939"/>
            <a:chOff x="6034785" y="2172970"/>
            <a:chExt cx="1932939" cy="1932939"/>
          </a:xfrm>
          <a:solidFill>
            <a:schemeClr val="accent1"/>
          </a:solidFill>
        </p:grpSpPr>
        <p:sp>
          <p:nvSpPr>
            <p:cNvPr id="9" name="object 9"/>
            <p:cNvSpPr/>
            <p:nvPr/>
          </p:nvSpPr>
          <p:spPr>
            <a:xfrm>
              <a:off x="6041135" y="2179320"/>
              <a:ext cx="1920239" cy="1920239"/>
            </a:xfrm>
            <a:custGeom>
              <a:avLst/>
              <a:gdLst/>
              <a:ahLst/>
              <a:cxnLst/>
              <a:rect l="l" t="t" r="r" b="b"/>
              <a:pathLst>
                <a:path w="1920240" h="1920239">
                  <a:moveTo>
                    <a:pt x="1600199" y="0"/>
                  </a:moveTo>
                  <a:lnTo>
                    <a:pt x="320039" y="0"/>
                  </a:lnTo>
                  <a:lnTo>
                    <a:pt x="272739" y="3469"/>
                  </a:lnTo>
                  <a:lnTo>
                    <a:pt x="227596" y="13547"/>
                  </a:lnTo>
                  <a:lnTo>
                    <a:pt x="185105" y="29740"/>
                  </a:lnTo>
                  <a:lnTo>
                    <a:pt x="145761" y="51552"/>
                  </a:lnTo>
                  <a:lnTo>
                    <a:pt x="110057" y="78490"/>
                  </a:lnTo>
                  <a:lnTo>
                    <a:pt x="78490" y="110057"/>
                  </a:lnTo>
                  <a:lnTo>
                    <a:pt x="51552" y="145761"/>
                  </a:lnTo>
                  <a:lnTo>
                    <a:pt x="29740" y="185105"/>
                  </a:lnTo>
                  <a:lnTo>
                    <a:pt x="13547" y="227596"/>
                  </a:lnTo>
                  <a:lnTo>
                    <a:pt x="3469" y="272739"/>
                  </a:lnTo>
                  <a:lnTo>
                    <a:pt x="0" y="320039"/>
                  </a:lnTo>
                  <a:lnTo>
                    <a:pt x="0" y="1600199"/>
                  </a:lnTo>
                  <a:lnTo>
                    <a:pt x="3469" y="1647500"/>
                  </a:lnTo>
                  <a:lnTo>
                    <a:pt x="13547" y="1692643"/>
                  </a:lnTo>
                  <a:lnTo>
                    <a:pt x="29740" y="1735134"/>
                  </a:lnTo>
                  <a:lnTo>
                    <a:pt x="51552" y="1774478"/>
                  </a:lnTo>
                  <a:lnTo>
                    <a:pt x="78490" y="1810182"/>
                  </a:lnTo>
                  <a:lnTo>
                    <a:pt x="110057" y="1841749"/>
                  </a:lnTo>
                  <a:lnTo>
                    <a:pt x="145761" y="1868687"/>
                  </a:lnTo>
                  <a:lnTo>
                    <a:pt x="185105" y="1890499"/>
                  </a:lnTo>
                  <a:lnTo>
                    <a:pt x="227596" y="1906692"/>
                  </a:lnTo>
                  <a:lnTo>
                    <a:pt x="272739" y="1916770"/>
                  </a:lnTo>
                  <a:lnTo>
                    <a:pt x="320039" y="1920239"/>
                  </a:lnTo>
                  <a:lnTo>
                    <a:pt x="1600199" y="1920239"/>
                  </a:lnTo>
                  <a:lnTo>
                    <a:pt x="1647500" y="1916770"/>
                  </a:lnTo>
                  <a:lnTo>
                    <a:pt x="1692643" y="1906692"/>
                  </a:lnTo>
                  <a:lnTo>
                    <a:pt x="1735134" y="1890499"/>
                  </a:lnTo>
                  <a:lnTo>
                    <a:pt x="1774478" y="1868687"/>
                  </a:lnTo>
                  <a:lnTo>
                    <a:pt x="1810182" y="1841749"/>
                  </a:lnTo>
                  <a:lnTo>
                    <a:pt x="1841749" y="1810182"/>
                  </a:lnTo>
                  <a:lnTo>
                    <a:pt x="1868687" y="1774478"/>
                  </a:lnTo>
                  <a:lnTo>
                    <a:pt x="1890499" y="1735134"/>
                  </a:lnTo>
                  <a:lnTo>
                    <a:pt x="1906692" y="1692643"/>
                  </a:lnTo>
                  <a:lnTo>
                    <a:pt x="1916770" y="1647500"/>
                  </a:lnTo>
                  <a:lnTo>
                    <a:pt x="1920239" y="1600199"/>
                  </a:lnTo>
                  <a:lnTo>
                    <a:pt x="1920239" y="320039"/>
                  </a:lnTo>
                  <a:lnTo>
                    <a:pt x="1916770" y="272739"/>
                  </a:lnTo>
                  <a:lnTo>
                    <a:pt x="1906692" y="227596"/>
                  </a:lnTo>
                  <a:lnTo>
                    <a:pt x="1890499" y="185105"/>
                  </a:lnTo>
                  <a:lnTo>
                    <a:pt x="1868687" y="145761"/>
                  </a:lnTo>
                  <a:lnTo>
                    <a:pt x="1841749" y="110057"/>
                  </a:lnTo>
                  <a:lnTo>
                    <a:pt x="1810182" y="78490"/>
                  </a:lnTo>
                  <a:lnTo>
                    <a:pt x="1774478" y="51552"/>
                  </a:lnTo>
                  <a:lnTo>
                    <a:pt x="1735134" y="29740"/>
                  </a:lnTo>
                  <a:lnTo>
                    <a:pt x="1692643" y="13547"/>
                  </a:lnTo>
                  <a:lnTo>
                    <a:pt x="1647500" y="3469"/>
                  </a:lnTo>
                  <a:lnTo>
                    <a:pt x="1600199" y="0"/>
                  </a:lnTo>
                  <a:close/>
                </a:path>
              </a:pathLst>
            </a:custGeom>
            <a:grpFill/>
          </p:spPr>
          <p:txBody>
            <a:bodyPr wrap="square" lIns="0" tIns="0" rIns="0" bIns="0" rtlCol="0"/>
            <a:lstStyle/>
            <a:p>
              <a:endParaRPr/>
            </a:p>
          </p:txBody>
        </p:sp>
        <p:sp>
          <p:nvSpPr>
            <p:cNvPr id="10" name="object 10"/>
            <p:cNvSpPr/>
            <p:nvPr/>
          </p:nvSpPr>
          <p:spPr>
            <a:xfrm>
              <a:off x="6041135" y="2179320"/>
              <a:ext cx="1920239" cy="1920239"/>
            </a:xfrm>
            <a:custGeom>
              <a:avLst/>
              <a:gdLst/>
              <a:ahLst/>
              <a:cxnLst/>
              <a:rect l="l" t="t" r="r" b="b"/>
              <a:pathLst>
                <a:path w="1920240" h="1920239">
                  <a:moveTo>
                    <a:pt x="0" y="320039"/>
                  </a:moveTo>
                  <a:lnTo>
                    <a:pt x="3469" y="272739"/>
                  </a:lnTo>
                  <a:lnTo>
                    <a:pt x="13547" y="227596"/>
                  </a:lnTo>
                  <a:lnTo>
                    <a:pt x="29740" y="185105"/>
                  </a:lnTo>
                  <a:lnTo>
                    <a:pt x="51552" y="145761"/>
                  </a:lnTo>
                  <a:lnTo>
                    <a:pt x="78490" y="110057"/>
                  </a:lnTo>
                  <a:lnTo>
                    <a:pt x="110057" y="78490"/>
                  </a:lnTo>
                  <a:lnTo>
                    <a:pt x="145761" y="51552"/>
                  </a:lnTo>
                  <a:lnTo>
                    <a:pt x="185105" y="29740"/>
                  </a:lnTo>
                  <a:lnTo>
                    <a:pt x="227596" y="13547"/>
                  </a:lnTo>
                  <a:lnTo>
                    <a:pt x="272739" y="3469"/>
                  </a:lnTo>
                  <a:lnTo>
                    <a:pt x="320039" y="0"/>
                  </a:lnTo>
                  <a:lnTo>
                    <a:pt x="1600199" y="0"/>
                  </a:lnTo>
                  <a:lnTo>
                    <a:pt x="1647500" y="3469"/>
                  </a:lnTo>
                  <a:lnTo>
                    <a:pt x="1692643" y="13547"/>
                  </a:lnTo>
                  <a:lnTo>
                    <a:pt x="1735134" y="29740"/>
                  </a:lnTo>
                  <a:lnTo>
                    <a:pt x="1774478" y="51552"/>
                  </a:lnTo>
                  <a:lnTo>
                    <a:pt x="1810182" y="78490"/>
                  </a:lnTo>
                  <a:lnTo>
                    <a:pt x="1841749" y="110057"/>
                  </a:lnTo>
                  <a:lnTo>
                    <a:pt x="1868687" y="145761"/>
                  </a:lnTo>
                  <a:lnTo>
                    <a:pt x="1890499" y="185105"/>
                  </a:lnTo>
                  <a:lnTo>
                    <a:pt x="1906692" y="227596"/>
                  </a:lnTo>
                  <a:lnTo>
                    <a:pt x="1916770" y="272739"/>
                  </a:lnTo>
                  <a:lnTo>
                    <a:pt x="1920239" y="320039"/>
                  </a:lnTo>
                  <a:lnTo>
                    <a:pt x="1920239" y="1600199"/>
                  </a:lnTo>
                  <a:lnTo>
                    <a:pt x="1916770" y="1647500"/>
                  </a:lnTo>
                  <a:lnTo>
                    <a:pt x="1906692" y="1692643"/>
                  </a:lnTo>
                  <a:lnTo>
                    <a:pt x="1890499" y="1735134"/>
                  </a:lnTo>
                  <a:lnTo>
                    <a:pt x="1868687" y="1774478"/>
                  </a:lnTo>
                  <a:lnTo>
                    <a:pt x="1841749" y="1810182"/>
                  </a:lnTo>
                  <a:lnTo>
                    <a:pt x="1810182" y="1841749"/>
                  </a:lnTo>
                  <a:lnTo>
                    <a:pt x="1774478" y="1868687"/>
                  </a:lnTo>
                  <a:lnTo>
                    <a:pt x="1735134" y="1890499"/>
                  </a:lnTo>
                  <a:lnTo>
                    <a:pt x="1692643" y="1906692"/>
                  </a:lnTo>
                  <a:lnTo>
                    <a:pt x="1647500" y="1916770"/>
                  </a:lnTo>
                  <a:lnTo>
                    <a:pt x="1600199" y="1920239"/>
                  </a:lnTo>
                  <a:lnTo>
                    <a:pt x="320039" y="1920239"/>
                  </a:lnTo>
                  <a:lnTo>
                    <a:pt x="272739" y="1916770"/>
                  </a:lnTo>
                  <a:lnTo>
                    <a:pt x="227596" y="1906692"/>
                  </a:lnTo>
                  <a:lnTo>
                    <a:pt x="185105" y="1890499"/>
                  </a:lnTo>
                  <a:lnTo>
                    <a:pt x="145761" y="1868687"/>
                  </a:lnTo>
                  <a:lnTo>
                    <a:pt x="110057" y="1841749"/>
                  </a:lnTo>
                  <a:lnTo>
                    <a:pt x="78490" y="1810182"/>
                  </a:lnTo>
                  <a:lnTo>
                    <a:pt x="51552" y="1774478"/>
                  </a:lnTo>
                  <a:lnTo>
                    <a:pt x="29740" y="1735134"/>
                  </a:lnTo>
                  <a:lnTo>
                    <a:pt x="13547" y="1692643"/>
                  </a:lnTo>
                  <a:lnTo>
                    <a:pt x="3469" y="1647500"/>
                  </a:lnTo>
                  <a:lnTo>
                    <a:pt x="0" y="1600199"/>
                  </a:lnTo>
                  <a:lnTo>
                    <a:pt x="0" y="320039"/>
                  </a:lnTo>
                  <a:close/>
                </a:path>
              </a:pathLst>
            </a:custGeom>
            <a:grpFill/>
            <a:ln w="12700">
              <a:solidFill>
                <a:srgbClr val="FFFFFF"/>
              </a:solidFill>
            </a:ln>
          </p:spPr>
          <p:txBody>
            <a:bodyPr wrap="square" lIns="0" tIns="0" rIns="0" bIns="0" rtlCol="0"/>
            <a:lstStyle/>
            <a:p>
              <a:endParaRPr/>
            </a:p>
          </p:txBody>
        </p:sp>
      </p:grpSp>
      <p:sp>
        <p:nvSpPr>
          <p:cNvPr id="11" name="object 11"/>
          <p:cNvSpPr txBox="1"/>
          <p:nvPr/>
        </p:nvSpPr>
        <p:spPr>
          <a:xfrm>
            <a:off x="6386576" y="2613405"/>
            <a:ext cx="1231265" cy="1010285"/>
          </a:xfrm>
          <a:prstGeom prst="rect">
            <a:avLst/>
          </a:prstGeom>
        </p:spPr>
        <p:txBody>
          <a:bodyPr vert="horz" wrap="square" lIns="0" tIns="50165" rIns="0" bIns="0" rtlCol="0">
            <a:spAutoFit/>
          </a:bodyPr>
          <a:lstStyle/>
          <a:p>
            <a:pPr marL="12700" marR="5080" indent="-1905" algn="ctr">
              <a:lnSpc>
                <a:spcPct val="86300"/>
              </a:lnSpc>
              <a:spcBef>
                <a:spcPts val="395"/>
              </a:spcBef>
            </a:pPr>
            <a:r>
              <a:rPr sz="1800" spc="-10" dirty="0">
                <a:solidFill>
                  <a:srgbClr val="FFFFFF"/>
                </a:solidFill>
                <a:latin typeface="Arial"/>
                <a:cs typeface="Arial"/>
              </a:rPr>
              <a:t>Diminuer </a:t>
            </a:r>
            <a:r>
              <a:rPr sz="1800" dirty="0">
                <a:solidFill>
                  <a:srgbClr val="FFFFFF"/>
                </a:solidFill>
                <a:latin typeface="Arial"/>
                <a:cs typeface="Arial"/>
              </a:rPr>
              <a:t>l’impact</a:t>
            </a:r>
            <a:r>
              <a:rPr sz="1800" spc="-35" dirty="0">
                <a:solidFill>
                  <a:srgbClr val="FFFFFF"/>
                </a:solidFill>
                <a:latin typeface="Arial"/>
                <a:cs typeface="Arial"/>
              </a:rPr>
              <a:t> </a:t>
            </a:r>
            <a:r>
              <a:rPr sz="1800" spc="-25" dirty="0">
                <a:solidFill>
                  <a:srgbClr val="FFFFFF"/>
                </a:solidFill>
                <a:latin typeface="Arial"/>
                <a:cs typeface="Arial"/>
              </a:rPr>
              <a:t>des </a:t>
            </a:r>
            <a:r>
              <a:rPr sz="1800" spc="-10" dirty="0">
                <a:solidFill>
                  <a:srgbClr val="FFFFFF"/>
                </a:solidFill>
                <a:latin typeface="Arial"/>
                <a:cs typeface="Arial"/>
              </a:rPr>
              <a:t>maladies chroniques</a:t>
            </a:r>
            <a:endParaRPr sz="1800">
              <a:latin typeface="Arial"/>
              <a:cs typeface="Arial"/>
            </a:endParaRPr>
          </a:p>
        </p:txBody>
      </p:sp>
      <p:grpSp>
        <p:nvGrpSpPr>
          <p:cNvPr id="12" name="object 12"/>
          <p:cNvGrpSpPr/>
          <p:nvPr/>
        </p:nvGrpSpPr>
        <p:grpSpPr>
          <a:xfrm>
            <a:off x="3966717" y="4241038"/>
            <a:ext cx="1932939" cy="1932939"/>
            <a:chOff x="3966717" y="4241038"/>
            <a:chExt cx="1932939" cy="1932939"/>
          </a:xfrm>
          <a:solidFill>
            <a:srgbClr val="00B0F0"/>
          </a:solidFill>
        </p:grpSpPr>
        <p:sp>
          <p:nvSpPr>
            <p:cNvPr id="13" name="object 13"/>
            <p:cNvSpPr/>
            <p:nvPr/>
          </p:nvSpPr>
          <p:spPr>
            <a:xfrm>
              <a:off x="3973067" y="4247388"/>
              <a:ext cx="1920239" cy="1920239"/>
            </a:xfrm>
            <a:custGeom>
              <a:avLst/>
              <a:gdLst/>
              <a:ahLst/>
              <a:cxnLst/>
              <a:rect l="l" t="t" r="r" b="b"/>
              <a:pathLst>
                <a:path w="1920239" h="1920239">
                  <a:moveTo>
                    <a:pt x="1600200" y="0"/>
                  </a:moveTo>
                  <a:lnTo>
                    <a:pt x="320040" y="0"/>
                  </a:lnTo>
                  <a:lnTo>
                    <a:pt x="272739" y="3469"/>
                  </a:lnTo>
                  <a:lnTo>
                    <a:pt x="227596" y="13547"/>
                  </a:lnTo>
                  <a:lnTo>
                    <a:pt x="185105" y="29740"/>
                  </a:lnTo>
                  <a:lnTo>
                    <a:pt x="145761" y="51552"/>
                  </a:lnTo>
                  <a:lnTo>
                    <a:pt x="110057" y="78490"/>
                  </a:lnTo>
                  <a:lnTo>
                    <a:pt x="78490" y="110057"/>
                  </a:lnTo>
                  <a:lnTo>
                    <a:pt x="51552" y="145761"/>
                  </a:lnTo>
                  <a:lnTo>
                    <a:pt x="29740" y="185105"/>
                  </a:lnTo>
                  <a:lnTo>
                    <a:pt x="13547" y="227596"/>
                  </a:lnTo>
                  <a:lnTo>
                    <a:pt x="3469" y="272739"/>
                  </a:lnTo>
                  <a:lnTo>
                    <a:pt x="0" y="320039"/>
                  </a:lnTo>
                  <a:lnTo>
                    <a:pt x="0" y="1600187"/>
                  </a:lnTo>
                  <a:lnTo>
                    <a:pt x="3469" y="1647481"/>
                  </a:lnTo>
                  <a:lnTo>
                    <a:pt x="13547" y="1692622"/>
                  </a:lnTo>
                  <a:lnTo>
                    <a:pt x="29740" y="1735112"/>
                  </a:lnTo>
                  <a:lnTo>
                    <a:pt x="51552" y="1774458"/>
                  </a:lnTo>
                  <a:lnTo>
                    <a:pt x="78490" y="1810164"/>
                  </a:lnTo>
                  <a:lnTo>
                    <a:pt x="110057" y="1841735"/>
                  </a:lnTo>
                  <a:lnTo>
                    <a:pt x="145761" y="1868677"/>
                  </a:lnTo>
                  <a:lnTo>
                    <a:pt x="185105" y="1890493"/>
                  </a:lnTo>
                  <a:lnTo>
                    <a:pt x="227596" y="1906689"/>
                  </a:lnTo>
                  <a:lnTo>
                    <a:pt x="272739" y="1916769"/>
                  </a:lnTo>
                  <a:lnTo>
                    <a:pt x="320040" y="1920239"/>
                  </a:lnTo>
                  <a:lnTo>
                    <a:pt x="1600200" y="1920239"/>
                  </a:lnTo>
                  <a:lnTo>
                    <a:pt x="1647500" y="1916769"/>
                  </a:lnTo>
                  <a:lnTo>
                    <a:pt x="1692643" y="1906689"/>
                  </a:lnTo>
                  <a:lnTo>
                    <a:pt x="1735134" y="1890493"/>
                  </a:lnTo>
                  <a:lnTo>
                    <a:pt x="1774478" y="1868677"/>
                  </a:lnTo>
                  <a:lnTo>
                    <a:pt x="1810182" y="1841735"/>
                  </a:lnTo>
                  <a:lnTo>
                    <a:pt x="1841749" y="1810164"/>
                  </a:lnTo>
                  <a:lnTo>
                    <a:pt x="1868687" y="1774458"/>
                  </a:lnTo>
                  <a:lnTo>
                    <a:pt x="1890499" y="1735112"/>
                  </a:lnTo>
                  <a:lnTo>
                    <a:pt x="1906692" y="1692622"/>
                  </a:lnTo>
                  <a:lnTo>
                    <a:pt x="1916770" y="1647481"/>
                  </a:lnTo>
                  <a:lnTo>
                    <a:pt x="1920240" y="1600187"/>
                  </a:lnTo>
                  <a:lnTo>
                    <a:pt x="1920240" y="320039"/>
                  </a:lnTo>
                  <a:lnTo>
                    <a:pt x="1916770" y="272739"/>
                  </a:lnTo>
                  <a:lnTo>
                    <a:pt x="1906692" y="227596"/>
                  </a:lnTo>
                  <a:lnTo>
                    <a:pt x="1890499" y="185105"/>
                  </a:lnTo>
                  <a:lnTo>
                    <a:pt x="1868687" y="145761"/>
                  </a:lnTo>
                  <a:lnTo>
                    <a:pt x="1841749" y="110057"/>
                  </a:lnTo>
                  <a:lnTo>
                    <a:pt x="1810182" y="78490"/>
                  </a:lnTo>
                  <a:lnTo>
                    <a:pt x="1774478" y="51552"/>
                  </a:lnTo>
                  <a:lnTo>
                    <a:pt x="1735134" y="29740"/>
                  </a:lnTo>
                  <a:lnTo>
                    <a:pt x="1692643" y="13547"/>
                  </a:lnTo>
                  <a:lnTo>
                    <a:pt x="1647500" y="3469"/>
                  </a:lnTo>
                  <a:lnTo>
                    <a:pt x="1600200" y="0"/>
                  </a:lnTo>
                  <a:close/>
                </a:path>
              </a:pathLst>
            </a:custGeom>
            <a:grpFill/>
          </p:spPr>
          <p:txBody>
            <a:bodyPr wrap="square" lIns="0" tIns="0" rIns="0" bIns="0" rtlCol="0"/>
            <a:lstStyle/>
            <a:p>
              <a:endParaRPr/>
            </a:p>
          </p:txBody>
        </p:sp>
        <p:sp>
          <p:nvSpPr>
            <p:cNvPr id="14" name="object 14"/>
            <p:cNvSpPr/>
            <p:nvPr/>
          </p:nvSpPr>
          <p:spPr>
            <a:xfrm>
              <a:off x="3973067" y="4247388"/>
              <a:ext cx="1920239" cy="1920239"/>
            </a:xfrm>
            <a:custGeom>
              <a:avLst/>
              <a:gdLst/>
              <a:ahLst/>
              <a:cxnLst/>
              <a:rect l="l" t="t" r="r" b="b"/>
              <a:pathLst>
                <a:path w="1920239" h="1920239">
                  <a:moveTo>
                    <a:pt x="0" y="320039"/>
                  </a:moveTo>
                  <a:lnTo>
                    <a:pt x="3469" y="272739"/>
                  </a:lnTo>
                  <a:lnTo>
                    <a:pt x="13547" y="227596"/>
                  </a:lnTo>
                  <a:lnTo>
                    <a:pt x="29740" y="185105"/>
                  </a:lnTo>
                  <a:lnTo>
                    <a:pt x="51552" y="145761"/>
                  </a:lnTo>
                  <a:lnTo>
                    <a:pt x="78490" y="110057"/>
                  </a:lnTo>
                  <a:lnTo>
                    <a:pt x="110057" y="78490"/>
                  </a:lnTo>
                  <a:lnTo>
                    <a:pt x="145761" y="51552"/>
                  </a:lnTo>
                  <a:lnTo>
                    <a:pt x="185105" y="29740"/>
                  </a:lnTo>
                  <a:lnTo>
                    <a:pt x="227596" y="13547"/>
                  </a:lnTo>
                  <a:lnTo>
                    <a:pt x="272739" y="3469"/>
                  </a:lnTo>
                  <a:lnTo>
                    <a:pt x="320040" y="0"/>
                  </a:lnTo>
                  <a:lnTo>
                    <a:pt x="1600200" y="0"/>
                  </a:lnTo>
                  <a:lnTo>
                    <a:pt x="1647500" y="3469"/>
                  </a:lnTo>
                  <a:lnTo>
                    <a:pt x="1692643" y="13547"/>
                  </a:lnTo>
                  <a:lnTo>
                    <a:pt x="1735134" y="29740"/>
                  </a:lnTo>
                  <a:lnTo>
                    <a:pt x="1774478" y="51552"/>
                  </a:lnTo>
                  <a:lnTo>
                    <a:pt x="1810182" y="78490"/>
                  </a:lnTo>
                  <a:lnTo>
                    <a:pt x="1841749" y="110057"/>
                  </a:lnTo>
                  <a:lnTo>
                    <a:pt x="1868687" y="145761"/>
                  </a:lnTo>
                  <a:lnTo>
                    <a:pt x="1890499" y="185105"/>
                  </a:lnTo>
                  <a:lnTo>
                    <a:pt x="1906692" y="227596"/>
                  </a:lnTo>
                  <a:lnTo>
                    <a:pt x="1916770" y="272739"/>
                  </a:lnTo>
                  <a:lnTo>
                    <a:pt x="1920240" y="320039"/>
                  </a:lnTo>
                  <a:lnTo>
                    <a:pt x="1920240" y="1600187"/>
                  </a:lnTo>
                  <a:lnTo>
                    <a:pt x="1916770" y="1647481"/>
                  </a:lnTo>
                  <a:lnTo>
                    <a:pt x="1906692" y="1692622"/>
                  </a:lnTo>
                  <a:lnTo>
                    <a:pt x="1890499" y="1735112"/>
                  </a:lnTo>
                  <a:lnTo>
                    <a:pt x="1868687" y="1774458"/>
                  </a:lnTo>
                  <a:lnTo>
                    <a:pt x="1841749" y="1810164"/>
                  </a:lnTo>
                  <a:lnTo>
                    <a:pt x="1810182" y="1841735"/>
                  </a:lnTo>
                  <a:lnTo>
                    <a:pt x="1774478" y="1868677"/>
                  </a:lnTo>
                  <a:lnTo>
                    <a:pt x="1735134" y="1890493"/>
                  </a:lnTo>
                  <a:lnTo>
                    <a:pt x="1692643" y="1906689"/>
                  </a:lnTo>
                  <a:lnTo>
                    <a:pt x="1647500" y="1916769"/>
                  </a:lnTo>
                  <a:lnTo>
                    <a:pt x="1600200" y="1920239"/>
                  </a:lnTo>
                  <a:lnTo>
                    <a:pt x="320040" y="1920239"/>
                  </a:lnTo>
                  <a:lnTo>
                    <a:pt x="272739" y="1916769"/>
                  </a:lnTo>
                  <a:lnTo>
                    <a:pt x="227596" y="1906689"/>
                  </a:lnTo>
                  <a:lnTo>
                    <a:pt x="185105" y="1890493"/>
                  </a:lnTo>
                  <a:lnTo>
                    <a:pt x="145761" y="1868677"/>
                  </a:lnTo>
                  <a:lnTo>
                    <a:pt x="110057" y="1841735"/>
                  </a:lnTo>
                  <a:lnTo>
                    <a:pt x="78490" y="1810164"/>
                  </a:lnTo>
                  <a:lnTo>
                    <a:pt x="51552" y="1774458"/>
                  </a:lnTo>
                  <a:lnTo>
                    <a:pt x="29740" y="1735112"/>
                  </a:lnTo>
                  <a:lnTo>
                    <a:pt x="13547" y="1692622"/>
                  </a:lnTo>
                  <a:lnTo>
                    <a:pt x="3469" y="1647481"/>
                  </a:lnTo>
                  <a:lnTo>
                    <a:pt x="0" y="1600187"/>
                  </a:lnTo>
                  <a:lnTo>
                    <a:pt x="0" y="320039"/>
                  </a:lnTo>
                  <a:close/>
                </a:path>
              </a:pathLst>
            </a:custGeom>
            <a:grpFill/>
            <a:ln w="12700">
              <a:solidFill>
                <a:srgbClr val="FFFFFF"/>
              </a:solidFill>
            </a:ln>
          </p:spPr>
          <p:txBody>
            <a:bodyPr wrap="square" lIns="0" tIns="0" rIns="0" bIns="0" rtlCol="0"/>
            <a:lstStyle/>
            <a:p>
              <a:endParaRPr/>
            </a:p>
          </p:txBody>
        </p:sp>
      </p:grpSp>
      <p:sp>
        <p:nvSpPr>
          <p:cNvPr id="15" name="object 15"/>
          <p:cNvSpPr txBox="1"/>
          <p:nvPr/>
        </p:nvSpPr>
        <p:spPr>
          <a:xfrm>
            <a:off x="4134103" y="4799838"/>
            <a:ext cx="1598930" cy="774065"/>
          </a:xfrm>
          <a:prstGeom prst="rect">
            <a:avLst/>
          </a:prstGeom>
        </p:spPr>
        <p:txBody>
          <a:bodyPr vert="horz" wrap="square" lIns="0" tIns="49530" rIns="0" bIns="0" rtlCol="0">
            <a:spAutoFit/>
          </a:bodyPr>
          <a:lstStyle/>
          <a:p>
            <a:pPr marL="12700" marR="5080" indent="107950" algn="just">
              <a:lnSpc>
                <a:spcPct val="86400"/>
              </a:lnSpc>
              <a:spcBef>
                <a:spcPts val="390"/>
              </a:spcBef>
            </a:pPr>
            <a:r>
              <a:rPr sz="1800" dirty="0">
                <a:solidFill>
                  <a:srgbClr val="FFFFFF"/>
                </a:solidFill>
                <a:latin typeface="Arial"/>
                <a:cs typeface="Arial"/>
              </a:rPr>
              <a:t>Renforcer</a:t>
            </a:r>
            <a:r>
              <a:rPr sz="1800" spc="-65" dirty="0">
                <a:solidFill>
                  <a:srgbClr val="FFFFFF"/>
                </a:solidFill>
                <a:latin typeface="Arial"/>
                <a:cs typeface="Arial"/>
              </a:rPr>
              <a:t> </a:t>
            </a:r>
            <a:r>
              <a:rPr sz="1800" spc="-25" dirty="0">
                <a:solidFill>
                  <a:srgbClr val="FFFFFF"/>
                </a:solidFill>
                <a:latin typeface="Arial"/>
                <a:cs typeface="Arial"/>
              </a:rPr>
              <a:t>les </a:t>
            </a:r>
            <a:r>
              <a:rPr sz="1800" dirty="0">
                <a:solidFill>
                  <a:srgbClr val="FFFFFF"/>
                </a:solidFill>
                <a:latin typeface="Arial"/>
                <a:cs typeface="Arial"/>
              </a:rPr>
              <a:t>actions</a:t>
            </a:r>
            <a:r>
              <a:rPr sz="1800" spc="-25" dirty="0">
                <a:solidFill>
                  <a:srgbClr val="FFFFFF"/>
                </a:solidFill>
                <a:latin typeface="Arial"/>
                <a:cs typeface="Arial"/>
              </a:rPr>
              <a:t> </a:t>
            </a:r>
            <a:r>
              <a:rPr sz="1800" spc="-10" dirty="0">
                <a:solidFill>
                  <a:srgbClr val="FFFFFF"/>
                </a:solidFill>
                <a:latin typeface="Arial"/>
                <a:cs typeface="Arial"/>
              </a:rPr>
              <a:t>envers </a:t>
            </a:r>
            <a:r>
              <a:rPr sz="1800" dirty="0">
                <a:solidFill>
                  <a:srgbClr val="FFFFFF"/>
                </a:solidFill>
                <a:latin typeface="Arial"/>
                <a:cs typeface="Arial"/>
              </a:rPr>
              <a:t>les</a:t>
            </a:r>
            <a:r>
              <a:rPr sz="1800" spc="-20" dirty="0">
                <a:solidFill>
                  <a:srgbClr val="FFFFFF"/>
                </a:solidFill>
                <a:latin typeface="Arial"/>
                <a:cs typeface="Arial"/>
              </a:rPr>
              <a:t> </a:t>
            </a:r>
            <a:r>
              <a:rPr sz="1800" dirty="0">
                <a:solidFill>
                  <a:srgbClr val="FFFFFF"/>
                </a:solidFill>
                <a:latin typeface="Arial"/>
                <a:cs typeface="Arial"/>
              </a:rPr>
              <a:t>plus</a:t>
            </a:r>
            <a:r>
              <a:rPr sz="1800" spc="-5" dirty="0">
                <a:solidFill>
                  <a:srgbClr val="FFFFFF"/>
                </a:solidFill>
                <a:latin typeface="Arial"/>
                <a:cs typeface="Arial"/>
              </a:rPr>
              <a:t> </a:t>
            </a:r>
            <a:r>
              <a:rPr sz="1800" spc="-10" dirty="0">
                <a:solidFill>
                  <a:srgbClr val="FFFFFF"/>
                </a:solidFill>
                <a:latin typeface="Arial"/>
                <a:cs typeface="Arial"/>
              </a:rPr>
              <a:t>fragiles</a:t>
            </a:r>
            <a:endParaRPr sz="1800">
              <a:latin typeface="Arial"/>
              <a:cs typeface="Arial"/>
            </a:endParaRPr>
          </a:p>
        </p:txBody>
      </p:sp>
      <p:grpSp>
        <p:nvGrpSpPr>
          <p:cNvPr id="16" name="object 16"/>
          <p:cNvGrpSpPr/>
          <p:nvPr/>
        </p:nvGrpSpPr>
        <p:grpSpPr>
          <a:xfrm>
            <a:off x="6034785" y="4241038"/>
            <a:ext cx="1932939" cy="1932939"/>
            <a:chOff x="6034785" y="4241038"/>
            <a:chExt cx="1932939" cy="1932939"/>
          </a:xfrm>
          <a:solidFill>
            <a:srgbClr val="56C271"/>
          </a:solidFill>
        </p:grpSpPr>
        <p:sp>
          <p:nvSpPr>
            <p:cNvPr id="17" name="object 17"/>
            <p:cNvSpPr/>
            <p:nvPr/>
          </p:nvSpPr>
          <p:spPr>
            <a:xfrm>
              <a:off x="6041135" y="4247388"/>
              <a:ext cx="1920239" cy="1920239"/>
            </a:xfrm>
            <a:custGeom>
              <a:avLst/>
              <a:gdLst/>
              <a:ahLst/>
              <a:cxnLst/>
              <a:rect l="l" t="t" r="r" b="b"/>
              <a:pathLst>
                <a:path w="1920240" h="1920239">
                  <a:moveTo>
                    <a:pt x="1600199" y="0"/>
                  </a:moveTo>
                  <a:lnTo>
                    <a:pt x="320039" y="0"/>
                  </a:lnTo>
                  <a:lnTo>
                    <a:pt x="272739" y="3469"/>
                  </a:lnTo>
                  <a:lnTo>
                    <a:pt x="227596" y="13547"/>
                  </a:lnTo>
                  <a:lnTo>
                    <a:pt x="185105" y="29740"/>
                  </a:lnTo>
                  <a:lnTo>
                    <a:pt x="145761" y="51552"/>
                  </a:lnTo>
                  <a:lnTo>
                    <a:pt x="110057" y="78490"/>
                  </a:lnTo>
                  <a:lnTo>
                    <a:pt x="78490" y="110057"/>
                  </a:lnTo>
                  <a:lnTo>
                    <a:pt x="51552" y="145761"/>
                  </a:lnTo>
                  <a:lnTo>
                    <a:pt x="29740" y="185105"/>
                  </a:lnTo>
                  <a:lnTo>
                    <a:pt x="13547" y="227596"/>
                  </a:lnTo>
                  <a:lnTo>
                    <a:pt x="3469" y="272739"/>
                  </a:lnTo>
                  <a:lnTo>
                    <a:pt x="0" y="320039"/>
                  </a:lnTo>
                  <a:lnTo>
                    <a:pt x="0" y="1600187"/>
                  </a:lnTo>
                  <a:lnTo>
                    <a:pt x="3469" y="1647481"/>
                  </a:lnTo>
                  <a:lnTo>
                    <a:pt x="13547" y="1692622"/>
                  </a:lnTo>
                  <a:lnTo>
                    <a:pt x="29740" y="1735112"/>
                  </a:lnTo>
                  <a:lnTo>
                    <a:pt x="51552" y="1774458"/>
                  </a:lnTo>
                  <a:lnTo>
                    <a:pt x="78490" y="1810164"/>
                  </a:lnTo>
                  <a:lnTo>
                    <a:pt x="110057" y="1841735"/>
                  </a:lnTo>
                  <a:lnTo>
                    <a:pt x="145761" y="1868677"/>
                  </a:lnTo>
                  <a:lnTo>
                    <a:pt x="185105" y="1890493"/>
                  </a:lnTo>
                  <a:lnTo>
                    <a:pt x="227596" y="1906689"/>
                  </a:lnTo>
                  <a:lnTo>
                    <a:pt x="272739" y="1916769"/>
                  </a:lnTo>
                  <a:lnTo>
                    <a:pt x="320039" y="1920239"/>
                  </a:lnTo>
                  <a:lnTo>
                    <a:pt x="1600199" y="1920239"/>
                  </a:lnTo>
                  <a:lnTo>
                    <a:pt x="1647500" y="1916769"/>
                  </a:lnTo>
                  <a:lnTo>
                    <a:pt x="1692643" y="1906689"/>
                  </a:lnTo>
                  <a:lnTo>
                    <a:pt x="1735134" y="1890493"/>
                  </a:lnTo>
                  <a:lnTo>
                    <a:pt x="1774478" y="1868677"/>
                  </a:lnTo>
                  <a:lnTo>
                    <a:pt x="1810182" y="1841735"/>
                  </a:lnTo>
                  <a:lnTo>
                    <a:pt x="1841749" y="1810164"/>
                  </a:lnTo>
                  <a:lnTo>
                    <a:pt x="1868687" y="1774458"/>
                  </a:lnTo>
                  <a:lnTo>
                    <a:pt x="1890499" y="1735112"/>
                  </a:lnTo>
                  <a:lnTo>
                    <a:pt x="1906692" y="1692622"/>
                  </a:lnTo>
                  <a:lnTo>
                    <a:pt x="1916770" y="1647481"/>
                  </a:lnTo>
                  <a:lnTo>
                    <a:pt x="1920239" y="1600187"/>
                  </a:lnTo>
                  <a:lnTo>
                    <a:pt x="1920239" y="320039"/>
                  </a:lnTo>
                  <a:lnTo>
                    <a:pt x="1916770" y="272739"/>
                  </a:lnTo>
                  <a:lnTo>
                    <a:pt x="1906692" y="227596"/>
                  </a:lnTo>
                  <a:lnTo>
                    <a:pt x="1890499" y="185105"/>
                  </a:lnTo>
                  <a:lnTo>
                    <a:pt x="1868687" y="145761"/>
                  </a:lnTo>
                  <a:lnTo>
                    <a:pt x="1841749" y="110057"/>
                  </a:lnTo>
                  <a:lnTo>
                    <a:pt x="1810182" y="78490"/>
                  </a:lnTo>
                  <a:lnTo>
                    <a:pt x="1774478" y="51552"/>
                  </a:lnTo>
                  <a:lnTo>
                    <a:pt x="1735134" y="29740"/>
                  </a:lnTo>
                  <a:lnTo>
                    <a:pt x="1692643" y="13547"/>
                  </a:lnTo>
                  <a:lnTo>
                    <a:pt x="1647500" y="3469"/>
                  </a:lnTo>
                  <a:lnTo>
                    <a:pt x="1600199" y="0"/>
                  </a:lnTo>
                  <a:close/>
                </a:path>
              </a:pathLst>
            </a:custGeom>
            <a:grpFill/>
          </p:spPr>
          <p:txBody>
            <a:bodyPr wrap="square" lIns="0" tIns="0" rIns="0" bIns="0" rtlCol="0"/>
            <a:lstStyle/>
            <a:p>
              <a:endParaRPr/>
            </a:p>
          </p:txBody>
        </p:sp>
        <p:sp>
          <p:nvSpPr>
            <p:cNvPr id="18" name="object 18"/>
            <p:cNvSpPr/>
            <p:nvPr/>
          </p:nvSpPr>
          <p:spPr>
            <a:xfrm>
              <a:off x="6041135" y="4247388"/>
              <a:ext cx="1920239" cy="1920239"/>
            </a:xfrm>
            <a:custGeom>
              <a:avLst/>
              <a:gdLst/>
              <a:ahLst/>
              <a:cxnLst/>
              <a:rect l="l" t="t" r="r" b="b"/>
              <a:pathLst>
                <a:path w="1920240" h="1920239">
                  <a:moveTo>
                    <a:pt x="0" y="320039"/>
                  </a:moveTo>
                  <a:lnTo>
                    <a:pt x="3469" y="272739"/>
                  </a:lnTo>
                  <a:lnTo>
                    <a:pt x="13547" y="227596"/>
                  </a:lnTo>
                  <a:lnTo>
                    <a:pt x="29740" y="185105"/>
                  </a:lnTo>
                  <a:lnTo>
                    <a:pt x="51552" y="145761"/>
                  </a:lnTo>
                  <a:lnTo>
                    <a:pt x="78490" y="110057"/>
                  </a:lnTo>
                  <a:lnTo>
                    <a:pt x="110057" y="78490"/>
                  </a:lnTo>
                  <a:lnTo>
                    <a:pt x="145761" y="51552"/>
                  </a:lnTo>
                  <a:lnTo>
                    <a:pt x="185105" y="29740"/>
                  </a:lnTo>
                  <a:lnTo>
                    <a:pt x="227596" y="13547"/>
                  </a:lnTo>
                  <a:lnTo>
                    <a:pt x="272739" y="3469"/>
                  </a:lnTo>
                  <a:lnTo>
                    <a:pt x="320039" y="0"/>
                  </a:lnTo>
                  <a:lnTo>
                    <a:pt x="1600199" y="0"/>
                  </a:lnTo>
                  <a:lnTo>
                    <a:pt x="1647500" y="3469"/>
                  </a:lnTo>
                  <a:lnTo>
                    <a:pt x="1692643" y="13547"/>
                  </a:lnTo>
                  <a:lnTo>
                    <a:pt x="1735134" y="29740"/>
                  </a:lnTo>
                  <a:lnTo>
                    <a:pt x="1774478" y="51552"/>
                  </a:lnTo>
                  <a:lnTo>
                    <a:pt x="1810182" y="78490"/>
                  </a:lnTo>
                  <a:lnTo>
                    <a:pt x="1841749" y="110057"/>
                  </a:lnTo>
                  <a:lnTo>
                    <a:pt x="1868687" y="145761"/>
                  </a:lnTo>
                  <a:lnTo>
                    <a:pt x="1890499" y="185105"/>
                  </a:lnTo>
                  <a:lnTo>
                    <a:pt x="1906692" y="227596"/>
                  </a:lnTo>
                  <a:lnTo>
                    <a:pt x="1916770" y="272739"/>
                  </a:lnTo>
                  <a:lnTo>
                    <a:pt x="1920239" y="320039"/>
                  </a:lnTo>
                  <a:lnTo>
                    <a:pt x="1920239" y="1600187"/>
                  </a:lnTo>
                  <a:lnTo>
                    <a:pt x="1916770" y="1647481"/>
                  </a:lnTo>
                  <a:lnTo>
                    <a:pt x="1906692" y="1692622"/>
                  </a:lnTo>
                  <a:lnTo>
                    <a:pt x="1890499" y="1735112"/>
                  </a:lnTo>
                  <a:lnTo>
                    <a:pt x="1868687" y="1774458"/>
                  </a:lnTo>
                  <a:lnTo>
                    <a:pt x="1841749" y="1810164"/>
                  </a:lnTo>
                  <a:lnTo>
                    <a:pt x="1810182" y="1841735"/>
                  </a:lnTo>
                  <a:lnTo>
                    <a:pt x="1774478" y="1868677"/>
                  </a:lnTo>
                  <a:lnTo>
                    <a:pt x="1735134" y="1890493"/>
                  </a:lnTo>
                  <a:lnTo>
                    <a:pt x="1692643" y="1906689"/>
                  </a:lnTo>
                  <a:lnTo>
                    <a:pt x="1647500" y="1916769"/>
                  </a:lnTo>
                  <a:lnTo>
                    <a:pt x="1600199" y="1920239"/>
                  </a:lnTo>
                  <a:lnTo>
                    <a:pt x="320039" y="1920239"/>
                  </a:lnTo>
                  <a:lnTo>
                    <a:pt x="272739" y="1916769"/>
                  </a:lnTo>
                  <a:lnTo>
                    <a:pt x="227596" y="1906689"/>
                  </a:lnTo>
                  <a:lnTo>
                    <a:pt x="185105" y="1890493"/>
                  </a:lnTo>
                  <a:lnTo>
                    <a:pt x="145761" y="1868677"/>
                  </a:lnTo>
                  <a:lnTo>
                    <a:pt x="110057" y="1841735"/>
                  </a:lnTo>
                  <a:lnTo>
                    <a:pt x="78490" y="1810164"/>
                  </a:lnTo>
                  <a:lnTo>
                    <a:pt x="51552" y="1774458"/>
                  </a:lnTo>
                  <a:lnTo>
                    <a:pt x="29740" y="1735112"/>
                  </a:lnTo>
                  <a:lnTo>
                    <a:pt x="13547" y="1692622"/>
                  </a:lnTo>
                  <a:lnTo>
                    <a:pt x="3469" y="1647481"/>
                  </a:lnTo>
                  <a:lnTo>
                    <a:pt x="0" y="1600187"/>
                  </a:lnTo>
                  <a:lnTo>
                    <a:pt x="0" y="320039"/>
                  </a:lnTo>
                  <a:close/>
                </a:path>
              </a:pathLst>
            </a:custGeom>
            <a:grpFill/>
            <a:ln w="12700">
              <a:solidFill>
                <a:srgbClr val="FFFFFF"/>
              </a:solidFill>
            </a:ln>
          </p:spPr>
          <p:txBody>
            <a:bodyPr wrap="square" lIns="0" tIns="0" rIns="0" bIns="0" rtlCol="0"/>
            <a:lstStyle/>
            <a:p>
              <a:endParaRPr/>
            </a:p>
          </p:txBody>
        </p:sp>
      </p:grpSp>
      <p:sp>
        <p:nvSpPr>
          <p:cNvPr id="19" name="object 19"/>
          <p:cNvSpPr txBox="1"/>
          <p:nvPr/>
        </p:nvSpPr>
        <p:spPr>
          <a:xfrm>
            <a:off x="6252464" y="4562678"/>
            <a:ext cx="1498600" cy="1247140"/>
          </a:xfrm>
          <a:prstGeom prst="rect">
            <a:avLst/>
          </a:prstGeom>
        </p:spPr>
        <p:txBody>
          <a:bodyPr vert="horz" wrap="square" lIns="0" tIns="50165" rIns="0" bIns="0" rtlCol="0">
            <a:spAutoFit/>
          </a:bodyPr>
          <a:lstStyle/>
          <a:p>
            <a:pPr marL="12700" marR="5080" indent="1270" algn="ctr">
              <a:lnSpc>
                <a:spcPct val="86300"/>
              </a:lnSpc>
              <a:spcBef>
                <a:spcPts val="395"/>
              </a:spcBef>
            </a:pPr>
            <a:r>
              <a:rPr sz="1800" dirty="0">
                <a:solidFill>
                  <a:srgbClr val="FFFFFF"/>
                </a:solidFill>
                <a:latin typeface="Arial"/>
                <a:cs typeface="Arial"/>
              </a:rPr>
              <a:t>Mettre</a:t>
            </a:r>
            <a:r>
              <a:rPr sz="1800" spc="-30" dirty="0">
                <a:solidFill>
                  <a:srgbClr val="FFFFFF"/>
                </a:solidFill>
                <a:latin typeface="Arial"/>
                <a:cs typeface="Arial"/>
              </a:rPr>
              <a:t> </a:t>
            </a:r>
            <a:r>
              <a:rPr sz="1800" spc="-25" dirty="0">
                <a:solidFill>
                  <a:srgbClr val="FFFFFF"/>
                </a:solidFill>
                <a:latin typeface="Arial"/>
                <a:cs typeface="Arial"/>
              </a:rPr>
              <a:t>en </a:t>
            </a:r>
            <a:r>
              <a:rPr sz="1800" dirty="0">
                <a:solidFill>
                  <a:srgbClr val="FFFFFF"/>
                </a:solidFill>
                <a:latin typeface="Arial"/>
                <a:cs typeface="Arial"/>
              </a:rPr>
              <a:t>œuvre</a:t>
            </a:r>
            <a:r>
              <a:rPr sz="1800" spc="-20" dirty="0">
                <a:solidFill>
                  <a:srgbClr val="FFFFFF"/>
                </a:solidFill>
                <a:latin typeface="Arial"/>
                <a:cs typeface="Arial"/>
              </a:rPr>
              <a:t> </a:t>
            </a:r>
            <a:r>
              <a:rPr sz="1800" spc="-25" dirty="0">
                <a:solidFill>
                  <a:srgbClr val="FFFFFF"/>
                </a:solidFill>
                <a:latin typeface="Arial"/>
                <a:cs typeface="Arial"/>
              </a:rPr>
              <a:t>une </a:t>
            </a:r>
            <a:r>
              <a:rPr sz="1800" spc="-10" dirty="0">
                <a:solidFill>
                  <a:srgbClr val="FFFFFF"/>
                </a:solidFill>
                <a:latin typeface="Arial"/>
                <a:cs typeface="Arial"/>
              </a:rPr>
              <a:t>politique </a:t>
            </a:r>
            <a:r>
              <a:rPr sz="1800" dirty="0">
                <a:solidFill>
                  <a:srgbClr val="FFFFFF"/>
                </a:solidFill>
                <a:latin typeface="Arial"/>
                <a:cs typeface="Arial"/>
              </a:rPr>
              <a:t>systémique</a:t>
            </a:r>
            <a:r>
              <a:rPr sz="1800" spc="-40" dirty="0">
                <a:solidFill>
                  <a:srgbClr val="FFFFFF"/>
                </a:solidFill>
                <a:latin typeface="Arial"/>
                <a:cs typeface="Arial"/>
              </a:rPr>
              <a:t> </a:t>
            </a:r>
            <a:r>
              <a:rPr sz="1800" spc="-25" dirty="0">
                <a:solidFill>
                  <a:srgbClr val="FFFFFF"/>
                </a:solidFill>
                <a:latin typeface="Arial"/>
                <a:cs typeface="Arial"/>
              </a:rPr>
              <a:t>de </a:t>
            </a:r>
            <a:r>
              <a:rPr sz="1800" spc="-10" dirty="0">
                <a:solidFill>
                  <a:srgbClr val="FFFFFF"/>
                </a:solidFill>
                <a:latin typeface="Arial"/>
                <a:cs typeface="Arial"/>
              </a:rPr>
              <a:t>prévention</a:t>
            </a:r>
            <a:endParaRPr sz="1800">
              <a:latin typeface="Arial"/>
              <a:cs typeface="Arial"/>
            </a:endParaRPr>
          </a:p>
        </p:txBody>
      </p:sp>
      <p:sp>
        <p:nvSpPr>
          <p:cNvPr id="20" name="object 20"/>
          <p:cNvSpPr txBox="1"/>
          <p:nvPr/>
        </p:nvSpPr>
        <p:spPr>
          <a:xfrm>
            <a:off x="8758808" y="2232406"/>
            <a:ext cx="2628900" cy="1764030"/>
          </a:xfrm>
          <a:prstGeom prst="rect">
            <a:avLst/>
          </a:prstGeom>
        </p:spPr>
        <p:txBody>
          <a:bodyPr vert="horz" wrap="square" lIns="0" tIns="13335" rIns="0" bIns="0" rtlCol="0">
            <a:spAutoFit/>
          </a:bodyPr>
          <a:lstStyle/>
          <a:p>
            <a:pPr marL="12700" marR="5080">
              <a:lnSpc>
                <a:spcPct val="100000"/>
              </a:lnSpc>
              <a:spcBef>
                <a:spcPts val="105"/>
              </a:spcBef>
            </a:pPr>
            <a:r>
              <a:rPr sz="1400" dirty="0">
                <a:solidFill>
                  <a:srgbClr val="0C419A"/>
                </a:solidFill>
                <a:latin typeface="Arial"/>
                <a:cs typeface="Arial"/>
              </a:rPr>
              <a:t>Diminuer</a:t>
            </a:r>
            <a:r>
              <a:rPr sz="1400" spc="-50" dirty="0">
                <a:solidFill>
                  <a:srgbClr val="0C419A"/>
                </a:solidFill>
                <a:latin typeface="Arial"/>
                <a:cs typeface="Arial"/>
              </a:rPr>
              <a:t> </a:t>
            </a:r>
            <a:r>
              <a:rPr sz="1400" dirty="0">
                <a:solidFill>
                  <a:srgbClr val="0C419A"/>
                </a:solidFill>
                <a:latin typeface="Arial"/>
                <a:cs typeface="Arial"/>
              </a:rPr>
              <a:t>les</a:t>
            </a:r>
            <a:r>
              <a:rPr sz="1400" spc="-30" dirty="0">
                <a:solidFill>
                  <a:srgbClr val="0C419A"/>
                </a:solidFill>
                <a:latin typeface="Arial"/>
                <a:cs typeface="Arial"/>
              </a:rPr>
              <a:t> </a:t>
            </a:r>
            <a:r>
              <a:rPr sz="1400" dirty="0">
                <a:solidFill>
                  <a:srgbClr val="0C419A"/>
                </a:solidFill>
                <a:latin typeface="Arial"/>
                <a:cs typeface="Arial"/>
              </a:rPr>
              <a:t>séquences</a:t>
            </a:r>
            <a:r>
              <a:rPr sz="1400" spc="-55" dirty="0">
                <a:solidFill>
                  <a:srgbClr val="0C419A"/>
                </a:solidFill>
                <a:latin typeface="Arial"/>
                <a:cs typeface="Arial"/>
              </a:rPr>
              <a:t> </a:t>
            </a:r>
            <a:r>
              <a:rPr sz="1400" dirty="0">
                <a:solidFill>
                  <a:srgbClr val="0C419A"/>
                </a:solidFill>
                <a:latin typeface="Arial"/>
                <a:cs typeface="Arial"/>
              </a:rPr>
              <a:t>de</a:t>
            </a:r>
            <a:r>
              <a:rPr sz="1400" spc="-35" dirty="0">
                <a:solidFill>
                  <a:srgbClr val="0C419A"/>
                </a:solidFill>
                <a:latin typeface="Arial"/>
                <a:cs typeface="Arial"/>
              </a:rPr>
              <a:t> </a:t>
            </a:r>
            <a:r>
              <a:rPr sz="1400" spc="-10" dirty="0">
                <a:solidFill>
                  <a:srgbClr val="0C419A"/>
                </a:solidFill>
                <a:latin typeface="Arial"/>
                <a:cs typeface="Arial"/>
              </a:rPr>
              <a:t>soins </a:t>
            </a:r>
            <a:r>
              <a:rPr sz="1400" dirty="0">
                <a:solidFill>
                  <a:srgbClr val="0C419A"/>
                </a:solidFill>
                <a:latin typeface="Arial"/>
                <a:cs typeface="Arial"/>
              </a:rPr>
              <a:t>des</a:t>
            </a:r>
            <a:r>
              <a:rPr sz="1400" spc="-25" dirty="0">
                <a:solidFill>
                  <a:srgbClr val="0C419A"/>
                </a:solidFill>
                <a:latin typeface="Arial"/>
                <a:cs typeface="Arial"/>
              </a:rPr>
              <a:t> </a:t>
            </a:r>
            <a:r>
              <a:rPr sz="1400" dirty="0">
                <a:solidFill>
                  <a:srgbClr val="0C419A"/>
                </a:solidFill>
                <a:latin typeface="Arial"/>
                <a:cs typeface="Arial"/>
              </a:rPr>
              <a:t>maladies</a:t>
            </a:r>
            <a:r>
              <a:rPr sz="1400" spc="-30" dirty="0">
                <a:solidFill>
                  <a:srgbClr val="0C419A"/>
                </a:solidFill>
                <a:latin typeface="Arial"/>
                <a:cs typeface="Arial"/>
              </a:rPr>
              <a:t> </a:t>
            </a:r>
            <a:r>
              <a:rPr sz="1400" spc="-10" dirty="0">
                <a:solidFill>
                  <a:srgbClr val="0C419A"/>
                </a:solidFill>
                <a:latin typeface="Arial"/>
                <a:cs typeface="Arial"/>
              </a:rPr>
              <a:t>chroniques</a:t>
            </a:r>
            <a:endParaRPr sz="1400">
              <a:latin typeface="Arial"/>
              <a:cs typeface="Arial"/>
            </a:endParaRPr>
          </a:p>
          <a:p>
            <a:pPr marL="12700" marR="184785">
              <a:lnSpc>
                <a:spcPct val="100000"/>
              </a:lnSpc>
              <a:spcBef>
                <a:spcPts val="955"/>
              </a:spcBef>
            </a:pPr>
            <a:r>
              <a:rPr sz="1400" b="1" dirty="0">
                <a:solidFill>
                  <a:srgbClr val="0C419A"/>
                </a:solidFill>
                <a:latin typeface="Arial"/>
                <a:cs typeface="Arial"/>
              </a:rPr>
              <a:t>Ralentir</a:t>
            </a:r>
            <a:r>
              <a:rPr sz="1400" b="1" spc="-40" dirty="0">
                <a:solidFill>
                  <a:srgbClr val="0C419A"/>
                </a:solidFill>
                <a:latin typeface="Arial"/>
                <a:cs typeface="Arial"/>
              </a:rPr>
              <a:t> </a:t>
            </a:r>
            <a:r>
              <a:rPr sz="1400" b="1" dirty="0">
                <a:solidFill>
                  <a:srgbClr val="0C419A"/>
                </a:solidFill>
                <a:latin typeface="Arial"/>
                <a:cs typeface="Arial"/>
              </a:rPr>
              <a:t>l’augmentation</a:t>
            </a:r>
            <a:r>
              <a:rPr sz="1400" b="1" spc="-60" dirty="0">
                <a:solidFill>
                  <a:srgbClr val="0C419A"/>
                </a:solidFill>
                <a:latin typeface="Arial"/>
                <a:cs typeface="Arial"/>
              </a:rPr>
              <a:t> </a:t>
            </a:r>
            <a:r>
              <a:rPr sz="1400" b="1" dirty="0">
                <a:solidFill>
                  <a:srgbClr val="0C419A"/>
                </a:solidFill>
                <a:latin typeface="Arial"/>
                <a:cs typeface="Arial"/>
              </a:rPr>
              <a:t>de</a:t>
            </a:r>
            <a:r>
              <a:rPr sz="1400" b="1" spc="-20" dirty="0">
                <a:solidFill>
                  <a:srgbClr val="0C419A"/>
                </a:solidFill>
                <a:latin typeface="Arial"/>
                <a:cs typeface="Arial"/>
              </a:rPr>
              <a:t> </a:t>
            </a:r>
            <a:r>
              <a:rPr sz="1400" b="1" spc="-25" dirty="0">
                <a:solidFill>
                  <a:srgbClr val="0C419A"/>
                </a:solidFill>
                <a:latin typeface="Arial"/>
                <a:cs typeface="Arial"/>
              </a:rPr>
              <a:t>la </a:t>
            </a:r>
            <a:r>
              <a:rPr sz="1400" b="1" dirty="0">
                <a:solidFill>
                  <a:srgbClr val="0C419A"/>
                </a:solidFill>
                <a:latin typeface="Arial"/>
                <a:cs typeface="Arial"/>
              </a:rPr>
              <a:t>prévalence</a:t>
            </a:r>
            <a:r>
              <a:rPr sz="1400" b="1" spc="-55" dirty="0">
                <a:solidFill>
                  <a:srgbClr val="0C419A"/>
                </a:solidFill>
                <a:latin typeface="Arial"/>
                <a:cs typeface="Arial"/>
              </a:rPr>
              <a:t> </a:t>
            </a:r>
            <a:r>
              <a:rPr sz="1400" b="1" dirty="0">
                <a:solidFill>
                  <a:srgbClr val="0C419A"/>
                </a:solidFill>
                <a:latin typeface="Arial"/>
                <a:cs typeface="Arial"/>
              </a:rPr>
              <a:t>et</a:t>
            </a:r>
            <a:r>
              <a:rPr sz="1400" b="1" spc="-40" dirty="0">
                <a:solidFill>
                  <a:srgbClr val="0C419A"/>
                </a:solidFill>
                <a:latin typeface="Arial"/>
                <a:cs typeface="Arial"/>
              </a:rPr>
              <a:t> </a:t>
            </a:r>
            <a:r>
              <a:rPr sz="1400" b="1" dirty="0">
                <a:solidFill>
                  <a:srgbClr val="0C419A"/>
                </a:solidFill>
                <a:latin typeface="Arial"/>
                <a:cs typeface="Arial"/>
              </a:rPr>
              <a:t>du</a:t>
            </a:r>
            <a:r>
              <a:rPr sz="1400" b="1" spc="-35" dirty="0">
                <a:solidFill>
                  <a:srgbClr val="0C419A"/>
                </a:solidFill>
                <a:latin typeface="Arial"/>
                <a:cs typeface="Arial"/>
              </a:rPr>
              <a:t> </a:t>
            </a:r>
            <a:r>
              <a:rPr sz="1400" b="1" dirty="0">
                <a:solidFill>
                  <a:srgbClr val="0C419A"/>
                </a:solidFill>
                <a:latin typeface="Arial"/>
                <a:cs typeface="Arial"/>
              </a:rPr>
              <a:t>poids</a:t>
            </a:r>
            <a:r>
              <a:rPr sz="1400" b="1" spc="-45" dirty="0">
                <a:solidFill>
                  <a:srgbClr val="0C419A"/>
                </a:solidFill>
                <a:latin typeface="Arial"/>
                <a:cs typeface="Arial"/>
              </a:rPr>
              <a:t> </a:t>
            </a:r>
            <a:r>
              <a:rPr sz="1400" b="1" spc="-25" dirty="0">
                <a:solidFill>
                  <a:srgbClr val="0C419A"/>
                </a:solidFill>
                <a:latin typeface="Arial"/>
                <a:cs typeface="Arial"/>
              </a:rPr>
              <a:t>des </a:t>
            </a:r>
            <a:r>
              <a:rPr sz="1400" b="1" dirty="0">
                <a:solidFill>
                  <a:srgbClr val="0C419A"/>
                </a:solidFill>
                <a:latin typeface="Arial"/>
                <a:cs typeface="Arial"/>
              </a:rPr>
              <a:t>maladies</a:t>
            </a:r>
            <a:r>
              <a:rPr sz="1400" b="1" spc="-60" dirty="0">
                <a:solidFill>
                  <a:srgbClr val="0C419A"/>
                </a:solidFill>
                <a:latin typeface="Arial"/>
                <a:cs typeface="Arial"/>
              </a:rPr>
              <a:t> </a:t>
            </a:r>
            <a:r>
              <a:rPr sz="1400" b="1" spc="-10" dirty="0">
                <a:solidFill>
                  <a:srgbClr val="0C419A"/>
                </a:solidFill>
                <a:latin typeface="Arial"/>
                <a:cs typeface="Arial"/>
              </a:rPr>
              <a:t>chroniques</a:t>
            </a:r>
            <a:endParaRPr sz="1400">
              <a:latin typeface="Arial"/>
              <a:cs typeface="Arial"/>
            </a:endParaRPr>
          </a:p>
          <a:p>
            <a:pPr marL="12700" marR="15875">
              <a:lnSpc>
                <a:spcPct val="100000"/>
              </a:lnSpc>
              <a:spcBef>
                <a:spcPts val="965"/>
              </a:spcBef>
            </a:pPr>
            <a:r>
              <a:rPr sz="1400" dirty="0">
                <a:solidFill>
                  <a:srgbClr val="0C419A"/>
                </a:solidFill>
                <a:latin typeface="Arial"/>
                <a:cs typeface="Arial"/>
              </a:rPr>
              <a:t>Augmenter</a:t>
            </a:r>
            <a:r>
              <a:rPr sz="1400" spc="-60" dirty="0">
                <a:solidFill>
                  <a:srgbClr val="0C419A"/>
                </a:solidFill>
                <a:latin typeface="Arial"/>
                <a:cs typeface="Arial"/>
              </a:rPr>
              <a:t> </a:t>
            </a:r>
            <a:r>
              <a:rPr sz="1400" dirty="0">
                <a:solidFill>
                  <a:srgbClr val="0C419A"/>
                </a:solidFill>
                <a:latin typeface="Arial"/>
                <a:cs typeface="Arial"/>
              </a:rPr>
              <a:t>l’espérance</a:t>
            </a:r>
            <a:r>
              <a:rPr sz="1400" spc="-55" dirty="0">
                <a:solidFill>
                  <a:srgbClr val="0C419A"/>
                </a:solidFill>
                <a:latin typeface="Arial"/>
                <a:cs typeface="Arial"/>
              </a:rPr>
              <a:t> </a:t>
            </a:r>
            <a:r>
              <a:rPr sz="1400" dirty="0">
                <a:solidFill>
                  <a:srgbClr val="0C419A"/>
                </a:solidFill>
                <a:latin typeface="Arial"/>
                <a:cs typeface="Arial"/>
              </a:rPr>
              <a:t>de</a:t>
            </a:r>
            <a:r>
              <a:rPr sz="1400" spc="-25" dirty="0">
                <a:solidFill>
                  <a:srgbClr val="0C419A"/>
                </a:solidFill>
                <a:latin typeface="Arial"/>
                <a:cs typeface="Arial"/>
              </a:rPr>
              <a:t> </a:t>
            </a:r>
            <a:r>
              <a:rPr sz="1400" dirty="0">
                <a:solidFill>
                  <a:srgbClr val="0C419A"/>
                </a:solidFill>
                <a:latin typeface="Arial"/>
                <a:cs typeface="Arial"/>
              </a:rPr>
              <a:t>vie</a:t>
            </a:r>
            <a:r>
              <a:rPr sz="1400" spc="-5" dirty="0">
                <a:solidFill>
                  <a:srgbClr val="0C419A"/>
                </a:solidFill>
                <a:latin typeface="Arial"/>
                <a:cs typeface="Arial"/>
              </a:rPr>
              <a:t> </a:t>
            </a:r>
            <a:r>
              <a:rPr sz="1400" spc="-25" dirty="0">
                <a:solidFill>
                  <a:srgbClr val="0C419A"/>
                </a:solidFill>
                <a:latin typeface="Arial"/>
                <a:cs typeface="Arial"/>
              </a:rPr>
              <a:t>en </a:t>
            </a:r>
            <a:r>
              <a:rPr sz="1400" dirty="0">
                <a:solidFill>
                  <a:srgbClr val="0C419A"/>
                </a:solidFill>
                <a:latin typeface="Arial"/>
                <a:cs typeface="Arial"/>
              </a:rPr>
              <a:t>bonne</a:t>
            </a:r>
            <a:r>
              <a:rPr sz="1400" spc="-65" dirty="0">
                <a:solidFill>
                  <a:srgbClr val="0C419A"/>
                </a:solidFill>
                <a:latin typeface="Arial"/>
                <a:cs typeface="Arial"/>
              </a:rPr>
              <a:t> </a:t>
            </a:r>
            <a:r>
              <a:rPr sz="1400" spc="-10" dirty="0">
                <a:solidFill>
                  <a:srgbClr val="0C419A"/>
                </a:solidFill>
                <a:latin typeface="Arial"/>
                <a:cs typeface="Arial"/>
              </a:rPr>
              <a:t>santé</a:t>
            </a:r>
            <a:endParaRPr sz="1400">
              <a:latin typeface="Arial"/>
              <a:cs typeface="Arial"/>
            </a:endParaRPr>
          </a:p>
        </p:txBody>
      </p:sp>
      <p:sp>
        <p:nvSpPr>
          <p:cNvPr id="21" name="object 21"/>
          <p:cNvSpPr txBox="1"/>
          <p:nvPr/>
        </p:nvSpPr>
        <p:spPr>
          <a:xfrm>
            <a:off x="8758808" y="4742179"/>
            <a:ext cx="2424430" cy="1001394"/>
          </a:xfrm>
          <a:prstGeom prst="rect">
            <a:avLst/>
          </a:prstGeom>
        </p:spPr>
        <p:txBody>
          <a:bodyPr vert="horz" wrap="square" lIns="0" tIns="12700" rIns="0" bIns="0" rtlCol="0">
            <a:spAutoFit/>
          </a:bodyPr>
          <a:lstStyle/>
          <a:p>
            <a:pPr marL="12700" marR="132080">
              <a:lnSpc>
                <a:spcPct val="100000"/>
              </a:lnSpc>
              <a:spcBef>
                <a:spcPts val="100"/>
              </a:spcBef>
            </a:pPr>
            <a:r>
              <a:rPr sz="1400" b="1" dirty="0">
                <a:solidFill>
                  <a:srgbClr val="0C419A"/>
                </a:solidFill>
                <a:latin typeface="Arial"/>
                <a:cs typeface="Arial"/>
              </a:rPr>
              <a:t>Concevoir</a:t>
            </a:r>
            <a:r>
              <a:rPr sz="1400" b="1" spc="-65" dirty="0">
                <a:solidFill>
                  <a:srgbClr val="0C419A"/>
                </a:solidFill>
                <a:latin typeface="Arial"/>
                <a:cs typeface="Arial"/>
              </a:rPr>
              <a:t> </a:t>
            </a:r>
            <a:r>
              <a:rPr sz="1400" b="1" dirty="0">
                <a:solidFill>
                  <a:srgbClr val="0C419A"/>
                </a:solidFill>
                <a:latin typeface="Arial"/>
                <a:cs typeface="Arial"/>
              </a:rPr>
              <a:t>une</a:t>
            </a:r>
            <a:r>
              <a:rPr sz="1400" b="1" spc="-60" dirty="0">
                <a:solidFill>
                  <a:srgbClr val="0C419A"/>
                </a:solidFill>
                <a:latin typeface="Arial"/>
                <a:cs typeface="Arial"/>
              </a:rPr>
              <a:t> </a:t>
            </a:r>
            <a:r>
              <a:rPr sz="1400" b="1" dirty="0">
                <a:solidFill>
                  <a:srgbClr val="0C419A"/>
                </a:solidFill>
                <a:latin typeface="Arial"/>
                <a:cs typeface="Arial"/>
              </a:rPr>
              <a:t>politique</a:t>
            </a:r>
            <a:r>
              <a:rPr sz="1400" b="1" spc="-90" dirty="0">
                <a:solidFill>
                  <a:srgbClr val="0C419A"/>
                </a:solidFill>
                <a:latin typeface="Arial"/>
                <a:cs typeface="Arial"/>
              </a:rPr>
              <a:t> </a:t>
            </a:r>
            <a:r>
              <a:rPr sz="1400" b="1" spc="-25" dirty="0">
                <a:solidFill>
                  <a:srgbClr val="0C419A"/>
                </a:solidFill>
                <a:latin typeface="Arial"/>
                <a:cs typeface="Arial"/>
              </a:rPr>
              <a:t>de </a:t>
            </a:r>
            <a:r>
              <a:rPr sz="1400" b="1" spc="-10" dirty="0">
                <a:solidFill>
                  <a:srgbClr val="0C419A"/>
                </a:solidFill>
                <a:latin typeface="Arial"/>
                <a:cs typeface="Arial"/>
              </a:rPr>
              <a:t>prévention</a:t>
            </a:r>
            <a:endParaRPr sz="1400">
              <a:latin typeface="Arial"/>
              <a:cs typeface="Arial"/>
            </a:endParaRPr>
          </a:p>
          <a:p>
            <a:pPr marL="12700" marR="5080">
              <a:lnSpc>
                <a:spcPct val="100000"/>
              </a:lnSpc>
              <a:spcBef>
                <a:spcPts val="960"/>
              </a:spcBef>
            </a:pPr>
            <a:r>
              <a:rPr sz="1400" dirty="0">
                <a:solidFill>
                  <a:srgbClr val="0C419A"/>
                </a:solidFill>
                <a:latin typeface="Arial"/>
                <a:cs typeface="Arial"/>
              </a:rPr>
              <a:t>Définir</a:t>
            </a:r>
            <a:r>
              <a:rPr sz="1400" spc="-25" dirty="0">
                <a:solidFill>
                  <a:srgbClr val="0C419A"/>
                </a:solidFill>
                <a:latin typeface="Arial"/>
                <a:cs typeface="Arial"/>
              </a:rPr>
              <a:t> </a:t>
            </a:r>
            <a:r>
              <a:rPr sz="1400" dirty="0">
                <a:solidFill>
                  <a:srgbClr val="0C419A"/>
                </a:solidFill>
                <a:latin typeface="Arial"/>
                <a:cs typeface="Arial"/>
              </a:rPr>
              <a:t>des</a:t>
            </a:r>
            <a:r>
              <a:rPr sz="1400" spc="-15" dirty="0">
                <a:solidFill>
                  <a:srgbClr val="0C419A"/>
                </a:solidFill>
                <a:latin typeface="Arial"/>
                <a:cs typeface="Arial"/>
              </a:rPr>
              <a:t> </a:t>
            </a:r>
            <a:r>
              <a:rPr sz="1400" dirty="0">
                <a:solidFill>
                  <a:srgbClr val="0C419A"/>
                </a:solidFill>
                <a:latin typeface="Arial"/>
                <a:cs typeface="Arial"/>
              </a:rPr>
              <a:t>lieux</a:t>
            </a:r>
            <a:r>
              <a:rPr sz="1400" spc="-30" dirty="0">
                <a:solidFill>
                  <a:srgbClr val="0C419A"/>
                </a:solidFill>
                <a:latin typeface="Arial"/>
                <a:cs typeface="Arial"/>
              </a:rPr>
              <a:t> </a:t>
            </a:r>
            <a:r>
              <a:rPr sz="1400" dirty="0">
                <a:solidFill>
                  <a:srgbClr val="0C419A"/>
                </a:solidFill>
                <a:latin typeface="Arial"/>
                <a:cs typeface="Arial"/>
              </a:rPr>
              <a:t>cibles</a:t>
            </a:r>
            <a:r>
              <a:rPr sz="1400" spc="-15" dirty="0">
                <a:solidFill>
                  <a:srgbClr val="0C419A"/>
                </a:solidFill>
                <a:latin typeface="Arial"/>
                <a:cs typeface="Arial"/>
              </a:rPr>
              <a:t> </a:t>
            </a:r>
            <a:r>
              <a:rPr sz="1400" spc="-20" dirty="0">
                <a:solidFill>
                  <a:srgbClr val="0C419A"/>
                </a:solidFill>
                <a:latin typeface="Arial"/>
                <a:cs typeface="Arial"/>
              </a:rPr>
              <a:t>comme </a:t>
            </a:r>
            <a:r>
              <a:rPr sz="1400" dirty="0">
                <a:solidFill>
                  <a:srgbClr val="0C419A"/>
                </a:solidFill>
                <a:latin typeface="Arial"/>
                <a:cs typeface="Arial"/>
              </a:rPr>
              <a:t>favorables</a:t>
            </a:r>
            <a:r>
              <a:rPr sz="1400" spc="-40" dirty="0">
                <a:solidFill>
                  <a:srgbClr val="0C419A"/>
                </a:solidFill>
                <a:latin typeface="Arial"/>
                <a:cs typeface="Arial"/>
              </a:rPr>
              <a:t> </a:t>
            </a:r>
            <a:r>
              <a:rPr sz="1400" dirty="0">
                <a:solidFill>
                  <a:srgbClr val="0C419A"/>
                </a:solidFill>
                <a:latin typeface="Arial"/>
                <a:cs typeface="Arial"/>
              </a:rPr>
              <a:t>à</a:t>
            </a:r>
            <a:r>
              <a:rPr sz="1400" spc="-20" dirty="0">
                <a:solidFill>
                  <a:srgbClr val="0C419A"/>
                </a:solidFill>
                <a:latin typeface="Arial"/>
                <a:cs typeface="Arial"/>
              </a:rPr>
              <a:t> </a:t>
            </a:r>
            <a:r>
              <a:rPr sz="1400" dirty="0">
                <a:solidFill>
                  <a:srgbClr val="0C419A"/>
                </a:solidFill>
                <a:latin typeface="Arial"/>
                <a:cs typeface="Arial"/>
              </a:rPr>
              <a:t>la</a:t>
            </a:r>
            <a:r>
              <a:rPr sz="1400" spc="-15" dirty="0">
                <a:solidFill>
                  <a:srgbClr val="0C419A"/>
                </a:solidFill>
                <a:latin typeface="Arial"/>
                <a:cs typeface="Arial"/>
              </a:rPr>
              <a:t> </a:t>
            </a:r>
            <a:r>
              <a:rPr sz="1400" spc="-20" dirty="0">
                <a:solidFill>
                  <a:srgbClr val="0C419A"/>
                </a:solidFill>
                <a:latin typeface="Arial"/>
                <a:cs typeface="Arial"/>
              </a:rPr>
              <a:t>santé</a:t>
            </a:r>
            <a:endParaRPr sz="1400">
              <a:latin typeface="Arial"/>
              <a:cs typeface="Arial"/>
            </a:endParaRPr>
          </a:p>
        </p:txBody>
      </p:sp>
      <p:sp>
        <p:nvSpPr>
          <p:cNvPr id="22" name="object 22"/>
          <p:cNvSpPr txBox="1"/>
          <p:nvPr/>
        </p:nvSpPr>
        <p:spPr>
          <a:xfrm>
            <a:off x="577392" y="2258949"/>
            <a:ext cx="2805430" cy="1337310"/>
          </a:xfrm>
          <a:prstGeom prst="rect">
            <a:avLst/>
          </a:prstGeom>
        </p:spPr>
        <p:txBody>
          <a:bodyPr vert="horz" wrap="square" lIns="0" tIns="13335" rIns="0" bIns="0" rtlCol="0">
            <a:spAutoFit/>
          </a:bodyPr>
          <a:lstStyle/>
          <a:p>
            <a:pPr marL="12700" marR="427355">
              <a:lnSpc>
                <a:spcPct val="100000"/>
              </a:lnSpc>
              <a:spcBef>
                <a:spcPts val="105"/>
              </a:spcBef>
            </a:pPr>
            <a:r>
              <a:rPr sz="1400" dirty="0">
                <a:solidFill>
                  <a:srgbClr val="0C419A"/>
                </a:solidFill>
                <a:latin typeface="Arial"/>
                <a:cs typeface="Arial"/>
              </a:rPr>
              <a:t>Refonder</a:t>
            </a:r>
            <a:r>
              <a:rPr sz="1400" spc="-60" dirty="0">
                <a:solidFill>
                  <a:srgbClr val="0C419A"/>
                </a:solidFill>
                <a:latin typeface="Arial"/>
                <a:cs typeface="Arial"/>
              </a:rPr>
              <a:t> </a:t>
            </a:r>
            <a:r>
              <a:rPr sz="1400" dirty="0">
                <a:solidFill>
                  <a:srgbClr val="0C419A"/>
                </a:solidFill>
                <a:latin typeface="Arial"/>
                <a:cs typeface="Arial"/>
              </a:rPr>
              <a:t>le</a:t>
            </a:r>
            <a:r>
              <a:rPr sz="1400" spc="-20" dirty="0">
                <a:solidFill>
                  <a:srgbClr val="0C419A"/>
                </a:solidFill>
                <a:latin typeface="Arial"/>
                <a:cs typeface="Arial"/>
              </a:rPr>
              <a:t> </a:t>
            </a:r>
            <a:r>
              <a:rPr sz="1400" dirty="0">
                <a:solidFill>
                  <a:srgbClr val="0C419A"/>
                </a:solidFill>
                <a:latin typeface="Arial"/>
                <a:cs typeface="Arial"/>
              </a:rPr>
              <a:t>système</a:t>
            </a:r>
            <a:r>
              <a:rPr sz="1400" spc="-35" dirty="0">
                <a:solidFill>
                  <a:srgbClr val="0C419A"/>
                </a:solidFill>
                <a:latin typeface="Arial"/>
                <a:cs typeface="Arial"/>
              </a:rPr>
              <a:t> </a:t>
            </a:r>
            <a:r>
              <a:rPr sz="1400" dirty="0">
                <a:solidFill>
                  <a:srgbClr val="0C419A"/>
                </a:solidFill>
                <a:latin typeface="Arial"/>
                <a:cs typeface="Arial"/>
              </a:rPr>
              <a:t>de</a:t>
            </a:r>
            <a:r>
              <a:rPr sz="1400" spc="-30" dirty="0">
                <a:solidFill>
                  <a:srgbClr val="0C419A"/>
                </a:solidFill>
                <a:latin typeface="Arial"/>
                <a:cs typeface="Arial"/>
              </a:rPr>
              <a:t> </a:t>
            </a:r>
            <a:r>
              <a:rPr sz="1400" spc="-10" dirty="0">
                <a:solidFill>
                  <a:srgbClr val="0C419A"/>
                </a:solidFill>
                <a:latin typeface="Arial"/>
                <a:cs typeface="Arial"/>
              </a:rPr>
              <a:t>santé publique</a:t>
            </a:r>
            <a:endParaRPr sz="1400">
              <a:latin typeface="Arial"/>
              <a:cs typeface="Arial"/>
            </a:endParaRPr>
          </a:p>
          <a:p>
            <a:pPr marL="12700">
              <a:lnSpc>
                <a:spcPct val="100000"/>
              </a:lnSpc>
              <a:spcBef>
                <a:spcPts val="955"/>
              </a:spcBef>
            </a:pPr>
            <a:r>
              <a:rPr sz="1400" dirty="0">
                <a:solidFill>
                  <a:srgbClr val="0C419A"/>
                </a:solidFill>
                <a:latin typeface="Arial"/>
                <a:cs typeface="Arial"/>
              </a:rPr>
              <a:t>Adapter</a:t>
            </a:r>
            <a:r>
              <a:rPr sz="1400" spc="-40" dirty="0">
                <a:solidFill>
                  <a:srgbClr val="0C419A"/>
                </a:solidFill>
                <a:latin typeface="Arial"/>
                <a:cs typeface="Arial"/>
              </a:rPr>
              <a:t> </a:t>
            </a:r>
            <a:r>
              <a:rPr sz="1400" dirty="0">
                <a:solidFill>
                  <a:srgbClr val="0C419A"/>
                </a:solidFill>
                <a:latin typeface="Arial"/>
                <a:cs typeface="Arial"/>
              </a:rPr>
              <a:t>le</a:t>
            </a:r>
            <a:r>
              <a:rPr sz="1400" spc="-30" dirty="0">
                <a:solidFill>
                  <a:srgbClr val="0C419A"/>
                </a:solidFill>
                <a:latin typeface="Arial"/>
                <a:cs typeface="Arial"/>
              </a:rPr>
              <a:t> </a:t>
            </a:r>
            <a:r>
              <a:rPr sz="1400" dirty="0">
                <a:solidFill>
                  <a:srgbClr val="0C419A"/>
                </a:solidFill>
                <a:latin typeface="Arial"/>
                <a:cs typeface="Arial"/>
              </a:rPr>
              <a:t>système</a:t>
            </a:r>
            <a:r>
              <a:rPr sz="1400" spc="-30" dirty="0">
                <a:solidFill>
                  <a:srgbClr val="0C419A"/>
                </a:solidFill>
                <a:latin typeface="Arial"/>
                <a:cs typeface="Arial"/>
              </a:rPr>
              <a:t> </a:t>
            </a:r>
            <a:r>
              <a:rPr sz="1400" dirty="0">
                <a:solidFill>
                  <a:srgbClr val="0C419A"/>
                </a:solidFill>
                <a:latin typeface="Arial"/>
                <a:cs typeface="Arial"/>
              </a:rPr>
              <a:t>de</a:t>
            </a:r>
            <a:r>
              <a:rPr sz="1400" spc="-20" dirty="0">
                <a:solidFill>
                  <a:srgbClr val="0C419A"/>
                </a:solidFill>
                <a:latin typeface="Arial"/>
                <a:cs typeface="Arial"/>
              </a:rPr>
              <a:t> </a:t>
            </a:r>
            <a:r>
              <a:rPr sz="1400" spc="-10" dirty="0">
                <a:solidFill>
                  <a:srgbClr val="0C419A"/>
                </a:solidFill>
                <a:latin typeface="Arial"/>
                <a:cs typeface="Arial"/>
              </a:rPr>
              <a:t>soins</a:t>
            </a:r>
            <a:endParaRPr sz="1400">
              <a:latin typeface="Arial"/>
              <a:cs typeface="Arial"/>
            </a:endParaRPr>
          </a:p>
          <a:p>
            <a:pPr marL="12700">
              <a:lnSpc>
                <a:spcPct val="100000"/>
              </a:lnSpc>
              <a:spcBef>
                <a:spcPts val="965"/>
              </a:spcBef>
            </a:pPr>
            <a:r>
              <a:rPr sz="1400" b="1" dirty="0">
                <a:solidFill>
                  <a:srgbClr val="0C419A"/>
                </a:solidFill>
                <a:latin typeface="Arial"/>
                <a:cs typeface="Arial"/>
              </a:rPr>
              <a:t>Mieux</a:t>
            </a:r>
            <a:r>
              <a:rPr sz="1400" b="1" spc="-70" dirty="0">
                <a:solidFill>
                  <a:srgbClr val="0C419A"/>
                </a:solidFill>
                <a:latin typeface="Arial"/>
                <a:cs typeface="Arial"/>
              </a:rPr>
              <a:t> </a:t>
            </a:r>
            <a:r>
              <a:rPr sz="1400" b="1" dirty="0">
                <a:solidFill>
                  <a:srgbClr val="0C419A"/>
                </a:solidFill>
                <a:latin typeface="Arial"/>
                <a:cs typeface="Arial"/>
              </a:rPr>
              <a:t>articuler</a:t>
            </a:r>
            <a:r>
              <a:rPr sz="1400" b="1" spc="-50" dirty="0">
                <a:solidFill>
                  <a:srgbClr val="0C419A"/>
                </a:solidFill>
                <a:latin typeface="Arial"/>
                <a:cs typeface="Arial"/>
              </a:rPr>
              <a:t> </a:t>
            </a:r>
            <a:r>
              <a:rPr sz="1400" b="1" dirty="0">
                <a:solidFill>
                  <a:srgbClr val="0C419A"/>
                </a:solidFill>
                <a:latin typeface="Arial"/>
                <a:cs typeface="Arial"/>
              </a:rPr>
              <a:t>système de</a:t>
            </a:r>
            <a:r>
              <a:rPr sz="1400" b="1" spc="-15" dirty="0">
                <a:solidFill>
                  <a:srgbClr val="0C419A"/>
                </a:solidFill>
                <a:latin typeface="Arial"/>
                <a:cs typeface="Arial"/>
              </a:rPr>
              <a:t> </a:t>
            </a:r>
            <a:r>
              <a:rPr sz="1400" b="1" spc="-20" dirty="0">
                <a:solidFill>
                  <a:srgbClr val="0C419A"/>
                </a:solidFill>
                <a:latin typeface="Arial"/>
                <a:cs typeface="Arial"/>
              </a:rPr>
              <a:t>santé</a:t>
            </a:r>
            <a:endParaRPr sz="1400">
              <a:latin typeface="Arial"/>
              <a:cs typeface="Arial"/>
            </a:endParaRPr>
          </a:p>
          <a:p>
            <a:pPr marL="12700">
              <a:lnSpc>
                <a:spcPct val="100000"/>
              </a:lnSpc>
            </a:pPr>
            <a:r>
              <a:rPr sz="1400" b="1" dirty="0">
                <a:solidFill>
                  <a:srgbClr val="0C419A"/>
                </a:solidFill>
                <a:latin typeface="Arial"/>
                <a:cs typeface="Arial"/>
              </a:rPr>
              <a:t>publique</a:t>
            </a:r>
            <a:r>
              <a:rPr sz="1400" b="1" spc="-65" dirty="0">
                <a:solidFill>
                  <a:srgbClr val="0C419A"/>
                </a:solidFill>
                <a:latin typeface="Arial"/>
                <a:cs typeface="Arial"/>
              </a:rPr>
              <a:t> </a:t>
            </a:r>
            <a:r>
              <a:rPr sz="1400" b="1" dirty="0">
                <a:solidFill>
                  <a:srgbClr val="0C419A"/>
                </a:solidFill>
                <a:latin typeface="Arial"/>
                <a:cs typeface="Arial"/>
              </a:rPr>
              <a:t>et</a:t>
            </a:r>
            <a:r>
              <a:rPr sz="1400" b="1" spc="-50" dirty="0">
                <a:solidFill>
                  <a:srgbClr val="0C419A"/>
                </a:solidFill>
                <a:latin typeface="Arial"/>
                <a:cs typeface="Arial"/>
              </a:rPr>
              <a:t> </a:t>
            </a:r>
            <a:r>
              <a:rPr sz="1400" b="1" dirty="0">
                <a:solidFill>
                  <a:srgbClr val="0C419A"/>
                </a:solidFill>
                <a:latin typeface="Arial"/>
                <a:cs typeface="Arial"/>
              </a:rPr>
              <a:t>système</a:t>
            </a:r>
            <a:r>
              <a:rPr sz="1400" b="1" spc="-25" dirty="0">
                <a:solidFill>
                  <a:srgbClr val="0C419A"/>
                </a:solidFill>
                <a:latin typeface="Arial"/>
                <a:cs typeface="Arial"/>
              </a:rPr>
              <a:t> </a:t>
            </a:r>
            <a:r>
              <a:rPr sz="1400" b="1" dirty="0">
                <a:solidFill>
                  <a:srgbClr val="0C419A"/>
                </a:solidFill>
                <a:latin typeface="Arial"/>
                <a:cs typeface="Arial"/>
              </a:rPr>
              <a:t>de</a:t>
            </a:r>
            <a:r>
              <a:rPr sz="1400" b="1" spc="-40" dirty="0">
                <a:solidFill>
                  <a:srgbClr val="0C419A"/>
                </a:solidFill>
                <a:latin typeface="Arial"/>
                <a:cs typeface="Arial"/>
              </a:rPr>
              <a:t> </a:t>
            </a:r>
            <a:r>
              <a:rPr sz="1400" b="1" spc="-20" dirty="0">
                <a:solidFill>
                  <a:srgbClr val="0C419A"/>
                </a:solidFill>
                <a:latin typeface="Arial"/>
                <a:cs typeface="Arial"/>
              </a:rPr>
              <a:t>soins</a:t>
            </a:r>
            <a:endParaRPr sz="1400">
              <a:latin typeface="Arial"/>
              <a:cs typeface="Arial"/>
            </a:endParaRPr>
          </a:p>
        </p:txBody>
      </p:sp>
      <p:sp>
        <p:nvSpPr>
          <p:cNvPr id="23" name="object 23"/>
          <p:cNvSpPr txBox="1"/>
          <p:nvPr/>
        </p:nvSpPr>
        <p:spPr>
          <a:xfrm>
            <a:off x="462787" y="4695825"/>
            <a:ext cx="2898775" cy="1002030"/>
          </a:xfrm>
          <a:prstGeom prst="rect">
            <a:avLst/>
          </a:prstGeom>
        </p:spPr>
        <p:txBody>
          <a:bodyPr vert="horz" wrap="square" lIns="0" tIns="12700" rIns="0" bIns="0" rtlCol="0">
            <a:spAutoFit/>
          </a:bodyPr>
          <a:lstStyle/>
          <a:p>
            <a:pPr marL="12700" marR="5080">
              <a:lnSpc>
                <a:spcPct val="100000"/>
              </a:lnSpc>
              <a:spcBef>
                <a:spcPts val="100"/>
              </a:spcBef>
            </a:pPr>
            <a:r>
              <a:rPr sz="1400" b="1" dirty="0">
                <a:solidFill>
                  <a:srgbClr val="0C419A"/>
                </a:solidFill>
                <a:latin typeface="Arial"/>
                <a:cs typeface="Arial"/>
              </a:rPr>
              <a:t>Réduire</a:t>
            </a:r>
            <a:r>
              <a:rPr sz="1400" b="1" spc="-40" dirty="0">
                <a:solidFill>
                  <a:srgbClr val="0C419A"/>
                </a:solidFill>
                <a:latin typeface="Arial"/>
                <a:cs typeface="Arial"/>
              </a:rPr>
              <a:t> </a:t>
            </a:r>
            <a:r>
              <a:rPr sz="1400" b="1" dirty="0">
                <a:solidFill>
                  <a:srgbClr val="0C419A"/>
                </a:solidFill>
                <a:latin typeface="Arial"/>
                <a:cs typeface="Arial"/>
              </a:rPr>
              <a:t>les</a:t>
            </a:r>
            <a:r>
              <a:rPr sz="1400" b="1" spc="-45" dirty="0">
                <a:solidFill>
                  <a:srgbClr val="0C419A"/>
                </a:solidFill>
                <a:latin typeface="Arial"/>
                <a:cs typeface="Arial"/>
              </a:rPr>
              <a:t> </a:t>
            </a:r>
            <a:r>
              <a:rPr sz="1400" b="1" dirty="0">
                <a:solidFill>
                  <a:srgbClr val="0C419A"/>
                </a:solidFill>
                <a:latin typeface="Arial"/>
                <a:cs typeface="Arial"/>
              </a:rPr>
              <a:t>inégalités</a:t>
            </a:r>
            <a:r>
              <a:rPr sz="1400" b="1" spc="-60" dirty="0">
                <a:solidFill>
                  <a:srgbClr val="0C419A"/>
                </a:solidFill>
                <a:latin typeface="Arial"/>
                <a:cs typeface="Arial"/>
              </a:rPr>
              <a:t> </a:t>
            </a:r>
            <a:r>
              <a:rPr sz="1400" b="1" dirty="0">
                <a:solidFill>
                  <a:srgbClr val="0C419A"/>
                </a:solidFill>
                <a:latin typeface="Arial"/>
                <a:cs typeface="Arial"/>
              </a:rPr>
              <a:t>en</a:t>
            </a:r>
            <a:r>
              <a:rPr sz="1400" b="1" spc="-30" dirty="0">
                <a:solidFill>
                  <a:srgbClr val="0C419A"/>
                </a:solidFill>
                <a:latin typeface="Arial"/>
                <a:cs typeface="Arial"/>
              </a:rPr>
              <a:t> </a:t>
            </a:r>
            <a:r>
              <a:rPr sz="1400" b="1" dirty="0">
                <a:solidFill>
                  <a:srgbClr val="0C419A"/>
                </a:solidFill>
                <a:latin typeface="Arial"/>
                <a:cs typeface="Arial"/>
              </a:rPr>
              <a:t>lien</a:t>
            </a:r>
            <a:r>
              <a:rPr sz="1400" b="1" spc="-60" dirty="0">
                <a:solidFill>
                  <a:srgbClr val="0C419A"/>
                </a:solidFill>
                <a:latin typeface="Arial"/>
                <a:cs typeface="Arial"/>
              </a:rPr>
              <a:t> </a:t>
            </a:r>
            <a:r>
              <a:rPr sz="1400" b="1" spc="-20" dirty="0">
                <a:solidFill>
                  <a:srgbClr val="0C419A"/>
                </a:solidFill>
                <a:latin typeface="Arial"/>
                <a:cs typeface="Arial"/>
              </a:rPr>
              <a:t>avec </a:t>
            </a:r>
            <a:r>
              <a:rPr sz="1400" b="1" dirty="0">
                <a:solidFill>
                  <a:srgbClr val="0C419A"/>
                </a:solidFill>
                <a:latin typeface="Arial"/>
                <a:cs typeface="Arial"/>
              </a:rPr>
              <a:t>les</a:t>
            </a:r>
            <a:r>
              <a:rPr sz="1400" b="1" spc="-35" dirty="0">
                <a:solidFill>
                  <a:srgbClr val="0C419A"/>
                </a:solidFill>
                <a:latin typeface="Arial"/>
                <a:cs typeface="Arial"/>
              </a:rPr>
              <a:t> </a:t>
            </a:r>
            <a:r>
              <a:rPr sz="1400" b="1" dirty="0">
                <a:solidFill>
                  <a:srgbClr val="0C419A"/>
                </a:solidFill>
                <a:latin typeface="Arial"/>
                <a:cs typeface="Arial"/>
              </a:rPr>
              <a:t>maladies</a:t>
            </a:r>
            <a:r>
              <a:rPr sz="1400" b="1" spc="-50" dirty="0">
                <a:solidFill>
                  <a:srgbClr val="0C419A"/>
                </a:solidFill>
                <a:latin typeface="Arial"/>
                <a:cs typeface="Arial"/>
              </a:rPr>
              <a:t> </a:t>
            </a:r>
            <a:r>
              <a:rPr sz="1400" b="1" spc="-10" dirty="0">
                <a:solidFill>
                  <a:srgbClr val="0C419A"/>
                </a:solidFill>
                <a:latin typeface="Arial"/>
                <a:cs typeface="Arial"/>
              </a:rPr>
              <a:t>chroniques</a:t>
            </a:r>
            <a:endParaRPr sz="1400">
              <a:latin typeface="Arial"/>
              <a:cs typeface="Arial"/>
            </a:endParaRPr>
          </a:p>
          <a:p>
            <a:pPr marL="12700" marR="203200">
              <a:lnSpc>
                <a:spcPct val="100000"/>
              </a:lnSpc>
              <a:spcBef>
                <a:spcPts val="965"/>
              </a:spcBef>
            </a:pPr>
            <a:r>
              <a:rPr sz="1400" dirty="0">
                <a:solidFill>
                  <a:srgbClr val="0C419A"/>
                </a:solidFill>
                <a:latin typeface="Arial"/>
                <a:cs typeface="Arial"/>
              </a:rPr>
              <a:t>Réduire</a:t>
            </a:r>
            <a:r>
              <a:rPr sz="1400" spc="-35" dirty="0">
                <a:solidFill>
                  <a:srgbClr val="0C419A"/>
                </a:solidFill>
                <a:latin typeface="Arial"/>
                <a:cs typeface="Arial"/>
              </a:rPr>
              <a:t> </a:t>
            </a:r>
            <a:r>
              <a:rPr sz="1400" dirty="0">
                <a:solidFill>
                  <a:srgbClr val="0C419A"/>
                </a:solidFill>
                <a:latin typeface="Arial"/>
                <a:cs typeface="Arial"/>
              </a:rPr>
              <a:t>les</a:t>
            </a:r>
            <a:r>
              <a:rPr sz="1400" spc="-25" dirty="0">
                <a:solidFill>
                  <a:srgbClr val="0C419A"/>
                </a:solidFill>
                <a:latin typeface="Arial"/>
                <a:cs typeface="Arial"/>
              </a:rPr>
              <a:t> </a:t>
            </a:r>
            <a:r>
              <a:rPr sz="1400" dirty="0">
                <a:solidFill>
                  <a:srgbClr val="0C419A"/>
                </a:solidFill>
                <a:latin typeface="Arial"/>
                <a:cs typeface="Arial"/>
              </a:rPr>
              <a:t>inégalités</a:t>
            </a:r>
            <a:r>
              <a:rPr sz="1400" spc="-40" dirty="0">
                <a:solidFill>
                  <a:srgbClr val="0C419A"/>
                </a:solidFill>
                <a:latin typeface="Arial"/>
                <a:cs typeface="Arial"/>
              </a:rPr>
              <a:t> </a:t>
            </a:r>
            <a:r>
              <a:rPr sz="1400" dirty="0">
                <a:solidFill>
                  <a:srgbClr val="0C419A"/>
                </a:solidFill>
                <a:latin typeface="Arial"/>
                <a:cs typeface="Arial"/>
              </a:rPr>
              <a:t>de</a:t>
            </a:r>
            <a:r>
              <a:rPr sz="1400" spc="-30" dirty="0">
                <a:solidFill>
                  <a:srgbClr val="0C419A"/>
                </a:solidFill>
                <a:latin typeface="Arial"/>
                <a:cs typeface="Arial"/>
              </a:rPr>
              <a:t> </a:t>
            </a:r>
            <a:r>
              <a:rPr sz="1400" spc="-10" dirty="0">
                <a:solidFill>
                  <a:srgbClr val="0C419A"/>
                </a:solidFill>
                <a:latin typeface="Arial"/>
                <a:cs typeface="Arial"/>
              </a:rPr>
              <a:t>mortalité </a:t>
            </a:r>
            <a:r>
              <a:rPr sz="1400" dirty="0">
                <a:solidFill>
                  <a:srgbClr val="0C419A"/>
                </a:solidFill>
                <a:latin typeface="Arial"/>
                <a:cs typeface="Arial"/>
              </a:rPr>
              <a:t>et</a:t>
            </a:r>
            <a:r>
              <a:rPr sz="1400" spc="-25" dirty="0">
                <a:solidFill>
                  <a:srgbClr val="0C419A"/>
                </a:solidFill>
                <a:latin typeface="Arial"/>
                <a:cs typeface="Arial"/>
              </a:rPr>
              <a:t> </a:t>
            </a:r>
            <a:r>
              <a:rPr sz="1400" dirty="0">
                <a:solidFill>
                  <a:srgbClr val="0C419A"/>
                </a:solidFill>
                <a:latin typeface="Arial"/>
                <a:cs typeface="Arial"/>
              </a:rPr>
              <a:t>de</a:t>
            </a:r>
            <a:r>
              <a:rPr sz="1400" spc="-15" dirty="0">
                <a:solidFill>
                  <a:srgbClr val="0C419A"/>
                </a:solidFill>
                <a:latin typeface="Arial"/>
                <a:cs typeface="Arial"/>
              </a:rPr>
              <a:t> </a:t>
            </a:r>
            <a:r>
              <a:rPr sz="1400" dirty="0">
                <a:solidFill>
                  <a:srgbClr val="0C419A"/>
                </a:solidFill>
                <a:latin typeface="Arial"/>
                <a:cs typeface="Arial"/>
              </a:rPr>
              <a:t>mortalité</a:t>
            </a:r>
            <a:r>
              <a:rPr sz="1400" spc="-45" dirty="0">
                <a:solidFill>
                  <a:srgbClr val="0C419A"/>
                </a:solidFill>
                <a:latin typeface="Arial"/>
                <a:cs typeface="Arial"/>
              </a:rPr>
              <a:t> </a:t>
            </a:r>
            <a:r>
              <a:rPr sz="1400" spc="-10" dirty="0">
                <a:solidFill>
                  <a:srgbClr val="0C419A"/>
                </a:solidFill>
                <a:latin typeface="Arial"/>
                <a:cs typeface="Arial"/>
              </a:rPr>
              <a:t>prématurée</a:t>
            </a:r>
            <a:endParaRPr sz="1400">
              <a:latin typeface="Arial"/>
              <a:cs typeface="Arial"/>
            </a:endParaRPr>
          </a:p>
        </p:txBody>
      </p:sp>
      <p:sp>
        <p:nvSpPr>
          <p:cNvPr id="24" name="object 24"/>
          <p:cNvSpPr/>
          <p:nvPr/>
        </p:nvSpPr>
        <p:spPr>
          <a:xfrm>
            <a:off x="3272028" y="2142744"/>
            <a:ext cx="5407660" cy="3694429"/>
          </a:xfrm>
          <a:custGeom>
            <a:avLst/>
            <a:gdLst/>
            <a:ahLst/>
            <a:cxnLst/>
            <a:rect l="l" t="t" r="r" b="b"/>
            <a:pathLst>
              <a:path w="5407659" h="3694429">
                <a:moveTo>
                  <a:pt x="0" y="97535"/>
                </a:moveTo>
                <a:lnTo>
                  <a:pt x="65995" y="99313"/>
                </a:lnTo>
                <a:lnTo>
                  <a:pt x="123309" y="104261"/>
                </a:lnTo>
                <a:lnTo>
                  <a:pt x="168505" y="111800"/>
                </a:lnTo>
                <a:lnTo>
                  <a:pt x="208787" y="132333"/>
                </a:lnTo>
                <a:lnTo>
                  <a:pt x="208787" y="883411"/>
                </a:lnTo>
                <a:lnTo>
                  <a:pt x="219431" y="894394"/>
                </a:lnTo>
                <a:lnTo>
                  <a:pt x="249070" y="903945"/>
                </a:lnTo>
                <a:lnTo>
                  <a:pt x="294266" y="911484"/>
                </a:lnTo>
                <a:lnTo>
                  <a:pt x="351580" y="916431"/>
                </a:lnTo>
                <a:lnTo>
                  <a:pt x="417575" y="918209"/>
                </a:lnTo>
                <a:lnTo>
                  <a:pt x="351580" y="919987"/>
                </a:lnTo>
                <a:lnTo>
                  <a:pt x="294266" y="924935"/>
                </a:lnTo>
                <a:lnTo>
                  <a:pt x="249070" y="932474"/>
                </a:lnTo>
                <a:lnTo>
                  <a:pt x="219431" y="942025"/>
                </a:lnTo>
                <a:lnTo>
                  <a:pt x="208787" y="953007"/>
                </a:lnTo>
                <a:lnTo>
                  <a:pt x="208787" y="1704085"/>
                </a:lnTo>
                <a:lnTo>
                  <a:pt x="198144" y="1715068"/>
                </a:lnTo>
                <a:lnTo>
                  <a:pt x="168505" y="1724619"/>
                </a:lnTo>
                <a:lnTo>
                  <a:pt x="123309" y="1732158"/>
                </a:lnTo>
                <a:lnTo>
                  <a:pt x="65995" y="1737105"/>
                </a:lnTo>
                <a:lnTo>
                  <a:pt x="0" y="1738883"/>
                </a:lnTo>
              </a:path>
              <a:path w="5407659" h="3694429">
                <a:moveTo>
                  <a:pt x="0" y="2453639"/>
                </a:moveTo>
                <a:lnTo>
                  <a:pt x="65995" y="2455417"/>
                </a:lnTo>
                <a:lnTo>
                  <a:pt x="123309" y="2460365"/>
                </a:lnTo>
                <a:lnTo>
                  <a:pt x="168505" y="2467904"/>
                </a:lnTo>
                <a:lnTo>
                  <a:pt x="208787" y="2488437"/>
                </a:lnTo>
                <a:lnTo>
                  <a:pt x="208787" y="3016249"/>
                </a:lnTo>
                <a:lnTo>
                  <a:pt x="219431" y="3027232"/>
                </a:lnTo>
                <a:lnTo>
                  <a:pt x="249070" y="3036783"/>
                </a:lnTo>
                <a:lnTo>
                  <a:pt x="294266" y="3044322"/>
                </a:lnTo>
                <a:lnTo>
                  <a:pt x="351580" y="3049270"/>
                </a:lnTo>
                <a:lnTo>
                  <a:pt x="417575" y="3051047"/>
                </a:lnTo>
                <a:lnTo>
                  <a:pt x="351580" y="3052825"/>
                </a:lnTo>
                <a:lnTo>
                  <a:pt x="294266" y="3057773"/>
                </a:lnTo>
                <a:lnTo>
                  <a:pt x="249070" y="3065312"/>
                </a:lnTo>
                <a:lnTo>
                  <a:pt x="219431" y="3074863"/>
                </a:lnTo>
                <a:lnTo>
                  <a:pt x="208787" y="3085845"/>
                </a:lnTo>
                <a:lnTo>
                  <a:pt x="208787" y="3613657"/>
                </a:lnTo>
                <a:lnTo>
                  <a:pt x="198144" y="3624655"/>
                </a:lnTo>
                <a:lnTo>
                  <a:pt x="168505" y="3634207"/>
                </a:lnTo>
                <a:lnTo>
                  <a:pt x="123309" y="3641741"/>
                </a:lnTo>
                <a:lnTo>
                  <a:pt x="65995" y="3646681"/>
                </a:lnTo>
                <a:lnTo>
                  <a:pt x="0" y="3648455"/>
                </a:lnTo>
              </a:path>
              <a:path w="5407659" h="3694429">
                <a:moveTo>
                  <a:pt x="5407152" y="1976627"/>
                </a:moveTo>
                <a:lnTo>
                  <a:pt x="5341620" y="1974421"/>
                </a:lnTo>
                <a:lnTo>
                  <a:pt x="5288089" y="1968404"/>
                </a:lnTo>
                <a:lnTo>
                  <a:pt x="5251989" y="1959482"/>
                </a:lnTo>
                <a:lnTo>
                  <a:pt x="5238750" y="1948560"/>
                </a:lnTo>
                <a:lnTo>
                  <a:pt x="5238750" y="1016380"/>
                </a:lnTo>
                <a:lnTo>
                  <a:pt x="5225510" y="1005458"/>
                </a:lnTo>
                <a:lnTo>
                  <a:pt x="5189410" y="996537"/>
                </a:lnTo>
                <a:lnTo>
                  <a:pt x="5135880" y="990520"/>
                </a:lnTo>
                <a:lnTo>
                  <a:pt x="5070348" y="988313"/>
                </a:lnTo>
                <a:lnTo>
                  <a:pt x="5135880" y="986107"/>
                </a:lnTo>
                <a:lnTo>
                  <a:pt x="5189410" y="980090"/>
                </a:lnTo>
                <a:lnTo>
                  <a:pt x="5225510" y="971169"/>
                </a:lnTo>
                <a:lnTo>
                  <a:pt x="5238750" y="960246"/>
                </a:lnTo>
                <a:lnTo>
                  <a:pt x="5238750" y="28066"/>
                </a:lnTo>
                <a:lnTo>
                  <a:pt x="5251989" y="17144"/>
                </a:lnTo>
                <a:lnTo>
                  <a:pt x="5288089" y="8223"/>
                </a:lnTo>
                <a:lnTo>
                  <a:pt x="5341620" y="2206"/>
                </a:lnTo>
                <a:lnTo>
                  <a:pt x="5407152" y="0"/>
                </a:lnTo>
              </a:path>
              <a:path w="5407659" h="3694429">
                <a:moveTo>
                  <a:pt x="5407152" y="3694176"/>
                </a:moveTo>
                <a:lnTo>
                  <a:pt x="5341620" y="3691971"/>
                </a:lnTo>
                <a:lnTo>
                  <a:pt x="5288089" y="3685957"/>
                </a:lnTo>
                <a:lnTo>
                  <a:pt x="5251989" y="3677036"/>
                </a:lnTo>
                <a:lnTo>
                  <a:pt x="5238750" y="3666108"/>
                </a:lnTo>
                <a:lnTo>
                  <a:pt x="5238750" y="3173603"/>
                </a:lnTo>
                <a:lnTo>
                  <a:pt x="5225510" y="3162680"/>
                </a:lnTo>
                <a:lnTo>
                  <a:pt x="5189410" y="3153759"/>
                </a:lnTo>
                <a:lnTo>
                  <a:pt x="5135880" y="3147742"/>
                </a:lnTo>
                <a:lnTo>
                  <a:pt x="5070348" y="3145535"/>
                </a:lnTo>
                <a:lnTo>
                  <a:pt x="5135880" y="3143329"/>
                </a:lnTo>
                <a:lnTo>
                  <a:pt x="5189410" y="3137312"/>
                </a:lnTo>
                <a:lnTo>
                  <a:pt x="5225510" y="3128391"/>
                </a:lnTo>
                <a:lnTo>
                  <a:pt x="5238750" y="3117468"/>
                </a:lnTo>
                <a:lnTo>
                  <a:pt x="5238750" y="2624962"/>
                </a:lnTo>
                <a:lnTo>
                  <a:pt x="5251989" y="2614040"/>
                </a:lnTo>
                <a:lnTo>
                  <a:pt x="5288089" y="2605119"/>
                </a:lnTo>
                <a:lnTo>
                  <a:pt x="5341620" y="2599102"/>
                </a:lnTo>
                <a:lnTo>
                  <a:pt x="5407152" y="2596895"/>
                </a:lnTo>
              </a:path>
            </a:pathLst>
          </a:custGeom>
          <a:ln w="6350">
            <a:solidFill>
              <a:srgbClr val="5E74B8"/>
            </a:solidFill>
          </a:ln>
        </p:spPr>
        <p:txBody>
          <a:bodyPr wrap="square" lIns="0" tIns="0" rIns="0" bIns="0" rtlCol="0"/>
          <a:lstStyle/>
          <a:p>
            <a:endParaRPr/>
          </a:p>
        </p:txBody>
      </p:sp>
    </p:spTree>
    <p:extLst>
      <p:ext uri="{BB962C8B-B14F-4D97-AF65-F5344CB8AC3E}">
        <p14:creationId xmlns:p14="http://schemas.microsoft.com/office/powerpoint/2010/main" val="2005498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0455" y="179980"/>
            <a:ext cx="11196955" cy="1059264"/>
          </a:xfrm>
          <a:prstGeom prst="rect">
            <a:avLst/>
          </a:prstGeom>
          <a:solidFill>
            <a:schemeClr val="tx1"/>
          </a:solidFill>
        </p:spPr>
        <p:txBody>
          <a:bodyPr vert="horz" wrap="square" lIns="0" tIns="43180" rIns="0" bIns="0" rtlCol="0">
            <a:spAutoFit/>
          </a:bodyPr>
          <a:lstStyle/>
          <a:p>
            <a:pPr>
              <a:lnSpc>
                <a:spcPct val="100000"/>
              </a:lnSpc>
              <a:spcBef>
                <a:spcPts val="340"/>
              </a:spcBef>
            </a:pPr>
            <a:endParaRPr sz="2200" dirty="0">
              <a:latin typeface="Times New Roman"/>
              <a:cs typeface="Times New Roman"/>
            </a:endParaRPr>
          </a:p>
          <a:p>
            <a:pPr marL="864235">
              <a:lnSpc>
                <a:spcPct val="100000"/>
              </a:lnSpc>
            </a:pPr>
            <a:r>
              <a:rPr sz="2200" b="1" spc="-20" dirty="0">
                <a:latin typeface="Arial"/>
                <a:cs typeface="Arial"/>
              </a:rPr>
              <a:t>MOBILISATION</a:t>
            </a:r>
            <a:r>
              <a:rPr sz="2200" b="1" spc="-25" dirty="0">
                <a:latin typeface="Arial"/>
                <a:cs typeface="Arial"/>
              </a:rPr>
              <a:t> </a:t>
            </a:r>
            <a:r>
              <a:rPr sz="2200" b="1" dirty="0">
                <a:latin typeface="Arial"/>
                <a:cs typeface="Arial"/>
              </a:rPr>
              <a:t>DE</a:t>
            </a:r>
            <a:r>
              <a:rPr sz="2200" b="1" spc="-70" dirty="0">
                <a:latin typeface="Arial"/>
                <a:cs typeface="Arial"/>
              </a:rPr>
              <a:t> </a:t>
            </a:r>
            <a:r>
              <a:rPr sz="2200" b="1" spc="-20" dirty="0">
                <a:latin typeface="Arial"/>
                <a:cs typeface="Arial"/>
              </a:rPr>
              <a:t>L’ASSURANCE</a:t>
            </a:r>
            <a:r>
              <a:rPr sz="2200" b="1" spc="-55" dirty="0">
                <a:latin typeface="Arial"/>
                <a:cs typeface="Arial"/>
              </a:rPr>
              <a:t> </a:t>
            </a:r>
            <a:r>
              <a:rPr sz="2200" b="1" dirty="0">
                <a:latin typeface="Arial"/>
                <a:cs typeface="Arial"/>
              </a:rPr>
              <a:t>MALADIE</a:t>
            </a:r>
            <a:r>
              <a:rPr sz="2200" b="1" spc="-50" dirty="0">
                <a:latin typeface="Arial"/>
                <a:cs typeface="Arial"/>
              </a:rPr>
              <a:t> </a:t>
            </a:r>
            <a:r>
              <a:rPr sz="2200" b="1" dirty="0">
                <a:latin typeface="Arial"/>
                <a:cs typeface="Arial"/>
              </a:rPr>
              <a:t>EN</a:t>
            </a:r>
            <a:r>
              <a:rPr sz="2200" b="1" spc="-65" dirty="0">
                <a:latin typeface="Arial"/>
                <a:cs typeface="Arial"/>
              </a:rPr>
              <a:t> </a:t>
            </a:r>
            <a:r>
              <a:rPr sz="2200" b="1" spc="-10" dirty="0">
                <a:latin typeface="Arial"/>
                <a:cs typeface="Arial"/>
              </a:rPr>
              <a:t>MATIÈRE</a:t>
            </a:r>
            <a:r>
              <a:rPr sz="2200" b="1" spc="-50" dirty="0">
                <a:latin typeface="Arial"/>
                <a:cs typeface="Arial"/>
              </a:rPr>
              <a:t> </a:t>
            </a:r>
            <a:r>
              <a:rPr sz="2200" b="1" dirty="0">
                <a:latin typeface="Arial"/>
                <a:cs typeface="Arial"/>
              </a:rPr>
              <a:t>DE</a:t>
            </a:r>
            <a:r>
              <a:rPr sz="2200" b="1" spc="-75" dirty="0">
                <a:latin typeface="Arial"/>
                <a:cs typeface="Arial"/>
              </a:rPr>
              <a:t> </a:t>
            </a:r>
            <a:r>
              <a:rPr sz="2200" b="1" spc="-10" dirty="0">
                <a:latin typeface="Arial"/>
                <a:cs typeface="Arial"/>
              </a:rPr>
              <a:t>PRÉVENTION</a:t>
            </a:r>
            <a:br>
              <a:rPr lang="fr-FR" sz="2200" b="1" spc="-10" dirty="0">
                <a:latin typeface="Arial"/>
                <a:cs typeface="Arial"/>
              </a:rPr>
            </a:br>
            <a:endParaRPr sz="2200" dirty="0">
              <a:latin typeface="Arial"/>
              <a:cs typeface="Arial"/>
            </a:endParaRPr>
          </a:p>
        </p:txBody>
      </p:sp>
      <p:grpSp>
        <p:nvGrpSpPr>
          <p:cNvPr id="3" name="object 3"/>
          <p:cNvGrpSpPr/>
          <p:nvPr/>
        </p:nvGrpSpPr>
        <p:grpSpPr>
          <a:xfrm>
            <a:off x="594105" y="1936750"/>
            <a:ext cx="3428365" cy="530860"/>
            <a:chOff x="594105" y="1936750"/>
            <a:chExt cx="3428365" cy="530860"/>
          </a:xfrm>
          <a:solidFill>
            <a:schemeClr val="tx1"/>
          </a:solidFill>
        </p:grpSpPr>
        <p:sp>
          <p:nvSpPr>
            <p:cNvPr id="4" name="object 4"/>
            <p:cNvSpPr/>
            <p:nvPr/>
          </p:nvSpPr>
          <p:spPr>
            <a:xfrm>
              <a:off x="600455" y="1943100"/>
              <a:ext cx="3415665" cy="518159"/>
            </a:xfrm>
            <a:custGeom>
              <a:avLst/>
              <a:gdLst/>
              <a:ahLst/>
              <a:cxnLst/>
              <a:rect l="l" t="t" r="r" b="b"/>
              <a:pathLst>
                <a:path w="3415665" h="518160">
                  <a:moveTo>
                    <a:pt x="3415284" y="0"/>
                  </a:moveTo>
                  <a:lnTo>
                    <a:pt x="0" y="0"/>
                  </a:lnTo>
                  <a:lnTo>
                    <a:pt x="0" y="518160"/>
                  </a:lnTo>
                  <a:lnTo>
                    <a:pt x="3415284" y="518160"/>
                  </a:lnTo>
                  <a:lnTo>
                    <a:pt x="3415284" y="0"/>
                  </a:lnTo>
                  <a:close/>
                </a:path>
              </a:pathLst>
            </a:custGeom>
            <a:grpFill/>
          </p:spPr>
          <p:txBody>
            <a:bodyPr wrap="square" lIns="0" tIns="0" rIns="0" bIns="0" rtlCol="0"/>
            <a:lstStyle/>
            <a:p>
              <a:endParaRPr/>
            </a:p>
          </p:txBody>
        </p:sp>
        <p:sp>
          <p:nvSpPr>
            <p:cNvPr id="5" name="object 5"/>
            <p:cNvSpPr/>
            <p:nvPr/>
          </p:nvSpPr>
          <p:spPr>
            <a:xfrm>
              <a:off x="600455" y="1943100"/>
              <a:ext cx="3415665" cy="518159"/>
            </a:xfrm>
            <a:custGeom>
              <a:avLst/>
              <a:gdLst/>
              <a:ahLst/>
              <a:cxnLst/>
              <a:rect l="l" t="t" r="r" b="b"/>
              <a:pathLst>
                <a:path w="3415665" h="518160">
                  <a:moveTo>
                    <a:pt x="0" y="518160"/>
                  </a:moveTo>
                  <a:lnTo>
                    <a:pt x="3415284" y="518160"/>
                  </a:lnTo>
                  <a:lnTo>
                    <a:pt x="3415284" y="0"/>
                  </a:lnTo>
                  <a:lnTo>
                    <a:pt x="0" y="0"/>
                  </a:lnTo>
                  <a:lnTo>
                    <a:pt x="0" y="518160"/>
                  </a:lnTo>
                  <a:close/>
                </a:path>
              </a:pathLst>
            </a:custGeom>
            <a:grpFill/>
            <a:ln w="12700">
              <a:solidFill>
                <a:srgbClr val="298478"/>
              </a:solidFill>
            </a:ln>
          </p:spPr>
          <p:txBody>
            <a:bodyPr wrap="square" lIns="0" tIns="0" rIns="0" bIns="0" rtlCol="0"/>
            <a:lstStyle/>
            <a:p>
              <a:endParaRPr/>
            </a:p>
          </p:txBody>
        </p:sp>
      </p:grpSp>
      <p:sp>
        <p:nvSpPr>
          <p:cNvPr id="6" name="object 6"/>
          <p:cNvSpPr txBox="1"/>
          <p:nvPr/>
        </p:nvSpPr>
        <p:spPr>
          <a:xfrm>
            <a:off x="2245105" y="2030984"/>
            <a:ext cx="140335" cy="299720"/>
          </a:xfrm>
          <a:prstGeom prst="rect">
            <a:avLst/>
          </a:prstGeom>
        </p:spPr>
        <p:txBody>
          <a:bodyPr vert="horz" wrap="square" lIns="0" tIns="12700" rIns="0" bIns="0" rtlCol="0">
            <a:spAutoFit/>
          </a:bodyPr>
          <a:lstStyle/>
          <a:p>
            <a:pPr>
              <a:lnSpc>
                <a:spcPct val="100000"/>
              </a:lnSpc>
              <a:spcBef>
                <a:spcPts val="100"/>
              </a:spcBef>
            </a:pPr>
            <a:r>
              <a:rPr sz="1800" spc="-50" dirty="0">
                <a:solidFill>
                  <a:srgbClr val="FFFFFF"/>
                </a:solidFill>
                <a:latin typeface="Arial"/>
                <a:cs typeface="Arial"/>
              </a:rPr>
              <a:t>1</a:t>
            </a:r>
            <a:endParaRPr sz="1800">
              <a:latin typeface="Arial"/>
              <a:cs typeface="Arial"/>
            </a:endParaRPr>
          </a:p>
        </p:txBody>
      </p:sp>
      <p:sp>
        <p:nvSpPr>
          <p:cNvPr id="7" name="object 7"/>
          <p:cNvSpPr/>
          <p:nvPr/>
        </p:nvSpPr>
        <p:spPr>
          <a:xfrm>
            <a:off x="600455" y="2505455"/>
            <a:ext cx="3415665" cy="1309370"/>
          </a:xfrm>
          <a:custGeom>
            <a:avLst/>
            <a:gdLst/>
            <a:ahLst/>
            <a:cxnLst/>
            <a:rect l="l" t="t" r="r" b="b"/>
            <a:pathLst>
              <a:path w="3415665" h="1309370">
                <a:moveTo>
                  <a:pt x="0" y="1309115"/>
                </a:moveTo>
                <a:lnTo>
                  <a:pt x="3415284" y="1309115"/>
                </a:lnTo>
                <a:lnTo>
                  <a:pt x="3415284" y="0"/>
                </a:lnTo>
                <a:lnTo>
                  <a:pt x="0" y="0"/>
                </a:lnTo>
                <a:lnTo>
                  <a:pt x="0" y="1309115"/>
                </a:lnTo>
                <a:close/>
              </a:path>
            </a:pathLst>
          </a:custGeom>
          <a:ln w="12700">
            <a:solidFill>
              <a:srgbClr val="CDD9D5"/>
            </a:solidFill>
          </a:ln>
        </p:spPr>
        <p:txBody>
          <a:bodyPr wrap="square" lIns="0" tIns="0" rIns="0" bIns="0" rtlCol="0"/>
          <a:lstStyle/>
          <a:p>
            <a:endParaRPr/>
          </a:p>
        </p:txBody>
      </p:sp>
      <p:sp>
        <p:nvSpPr>
          <p:cNvPr id="8" name="object 8"/>
          <p:cNvSpPr txBox="1"/>
          <p:nvPr/>
        </p:nvSpPr>
        <p:spPr>
          <a:xfrm>
            <a:off x="606805" y="2489707"/>
            <a:ext cx="3402965" cy="1318895"/>
          </a:xfrm>
          <a:prstGeom prst="rect">
            <a:avLst/>
          </a:prstGeom>
          <a:solidFill>
            <a:srgbClr val="BEC6E2">
              <a:alpha val="90194"/>
            </a:srgbClr>
          </a:solidFill>
        </p:spPr>
        <p:txBody>
          <a:bodyPr vert="horz" wrap="square" lIns="0" tIns="127000" rIns="0" bIns="0" rtlCol="0">
            <a:spAutoFit/>
          </a:bodyPr>
          <a:lstStyle/>
          <a:p>
            <a:pPr>
              <a:lnSpc>
                <a:spcPct val="100000"/>
              </a:lnSpc>
              <a:spcBef>
                <a:spcPts val="1000"/>
              </a:spcBef>
            </a:pPr>
            <a:endParaRPr sz="1800" dirty="0">
              <a:latin typeface="Times New Roman"/>
              <a:cs typeface="Times New Roman"/>
            </a:endParaRPr>
          </a:p>
          <a:p>
            <a:pPr marL="327660" marR="350520" indent="297180">
              <a:lnSpc>
                <a:spcPts val="2060"/>
              </a:lnSpc>
            </a:pPr>
            <a:r>
              <a:rPr sz="1800" dirty="0">
                <a:solidFill>
                  <a:srgbClr val="0C419A"/>
                </a:solidFill>
                <a:latin typeface="Arial"/>
                <a:cs typeface="Arial"/>
              </a:rPr>
              <a:t>Eviter</a:t>
            </a:r>
            <a:r>
              <a:rPr sz="1800" spc="-55" dirty="0">
                <a:solidFill>
                  <a:srgbClr val="0C419A"/>
                </a:solidFill>
                <a:latin typeface="Arial"/>
                <a:cs typeface="Arial"/>
              </a:rPr>
              <a:t> </a:t>
            </a:r>
            <a:r>
              <a:rPr sz="1800" dirty="0">
                <a:solidFill>
                  <a:srgbClr val="0C419A"/>
                </a:solidFill>
                <a:latin typeface="Arial"/>
                <a:cs typeface="Arial"/>
              </a:rPr>
              <a:t>l’apparition</a:t>
            </a:r>
            <a:r>
              <a:rPr sz="1800" spc="-30" dirty="0">
                <a:solidFill>
                  <a:srgbClr val="0C419A"/>
                </a:solidFill>
                <a:latin typeface="Arial"/>
                <a:cs typeface="Arial"/>
              </a:rPr>
              <a:t> </a:t>
            </a:r>
            <a:r>
              <a:rPr sz="1800" spc="-25" dirty="0">
                <a:solidFill>
                  <a:srgbClr val="0C419A"/>
                </a:solidFill>
                <a:latin typeface="Arial"/>
                <a:cs typeface="Arial"/>
              </a:rPr>
              <a:t>des </a:t>
            </a:r>
            <a:r>
              <a:rPr sz="1800" dirty="0">
                <a:solidFill>
                  <a:srgbClr val="0C419A"/>
                </a:solidFill>
                <a:latin typeface="Arial"/>
                <a:cs typeface="Arial"/>
              </a:rPr>
              <a:t>maladies via</a:t>
            </a:r>
            <a:r>
              <a:rPr sz="1800" spc="-30" dirty="0">
                <a:solidFill>
                  <a:srgbClr val="0C419A"/>
                </a:solidFill>
                <a:latin typeface="Arial"/>
                <a:cs typeface="Arial"/>
              </a:rPr>
              <a:t> </a:t>
            </a:r>
            <a:r>
              <a:rPr sz="1800" dirty="0">
                <a:solidFill>
                  <a:srgbClr val="0C419A"/>
                </a:solidFill>
                <a:latin typeface="Arial"/>
                <a:cs typeface="Arial"/>
              </a:rPr>
              <a:t>la</a:t>
            </a:r>
            <a:r>
              <a:rPr sz="1800" spc="-15" dirty="0">
                <a:solidFill>
                  <a:srgbClr val="0C419A"/>
                </a:solidFill>
                <a:latin typeface="Arial"/>
                <a:cs typeface="Arial"/>
              </a:rPr>
              <a:t> </a:t>
            </a:r>
            <a:r>
              <a:rPr sz="1800" spc="-10" dirty="0">
                <a:solidFill>
                  <a:srgbClr val="0C419A"/>
                </a:solidFill>
                <a:latin typeface="Arial"/>
                <a:cs typeface="Arial"/>
              </a:rPr>
              <a:t>vaccination</a:t>
            </a:r>
            <a:endParaRPr sz="1800" dirty="0">
              <a:latin typeface="Arial"/>
              <a:cs typeface="Arial"/>
            </a:endParaRPr>
          </a:p>
        </p:txBody>
      </p:sp>
      <p:grpSp>
        <p:nvGrpSpPr>
          <p:cNvPr id="9" name="object 9"/>
          <p:cNvGrpSpPr/>
          <p:nvPr/>
        </p:nvGrpSpPr>
        <p:grpSpPr>
          <a:xfrm>
            <a:off x="4490973" y="1958085"/>
            <a:ext cx="3428365" cy="530860"/>
            <a:chOff x="4490973" y="1958085"/>
            <a:chExt cx="3428365" cy="530860"/>
          </a:xfrm>
          <a:solidFill>
            <a:schemeClr val="tx1"/>
          </a:solidFill>
        </p:grpSpPr>
        <p:sp>
          <p:nvSpPr>
            <p:cNvPr id="10" name="object 10"/>
            <p:cNvSpPr/>
            <p:nvPr/>
          </p:nvSpPr>
          <p:spPr>
            <a:xfrm>
              <a:off x="4497323" y="1964435"/>
              <a:ext cx="3415665" cy="518159"/>
            </a:xfrm>
            <a:custGeom>
              <a:avLst/>
              <a:gdLst/>
              <a:ahLst/>
              <a:cxnLst/>
              <a:rect l="l" t="t" r="r" b="b"/>
              <a:pathLst>
                <a:path w="3415665" h="518160">
                  <a:moveTo>
                    <a:pt x="3415283" y="0"/>
                  </a:moveTo>
                  <a:lnTo>
                    <a:pt x="0" y="0"/>
                  </a:lnTo>
                  <a:lnTo>
                    <a:pt x="0" y="518160"/>
                  </a:lnTo>
                  <a:lnTo>
                    <a:pt x="3415283" y="518160"/>
                  </a:lnTo>
                  <a:lnTo>
                    <a:pt x="3415283" y="0"/>
                  </a:lnTo>
                  <a:close/>
                </a:path>
              </a:pathLst>
            </a:custGeom>
            <a:grpFill/>
          </p:spPr>
          <p:txBody>
            <a:bodyPr wrap="square" lIns="0" tIns="0" rIns="0" bIns="0" rtlCol="0"/>
            <a:lstStyle/>
            <a:p>
              <a:endParaRPr/>
            </a:p>
          </p:txBody>
        </p:sp>
        <p:sp>
          <p:nvSpPr>
            <p:cNvPr id="11" name="object 11"/>
            <p:cNvSpPr/>
            <p:nvPr/>
          </p:nvSpPr>
          <p:spPr>
            <a:xfrm>
              <a:off x="4497323" y="1964435"/>
              <a:ext cx="3415665" cy="518159"/>
            </a:xfrm>
            <a:custGeom>
              <a:avLst/>
              <a:gdLst/>
              <a:ahLst/>
              <a:cxnLst/>
              <a:rect l="l" t="t" r="r" b="b"/>
              <a:pathLst>
                <a:path w="3415665" h="518160">
                  <a:moveTo>
                    <a:pt x="0" y="518160"/>
                  </a:moveTo>
                  <a:lnTo>
                    <a:pt x="3415283" y="518160"/>
                  </a:lnTo>
                  <a:lnTo>
                    <a:pt x="3415283" y="0"/>
                  </a:lnTo>
                  <a:lnTo>
                    <a:pt x="0" y="0"/>
                  </a:lnTo>
                  <a:lnTo>
                    <a:pt x="0" y="518160"/>
                  </a:lnTo>
                  <a:close/>
                </a:path>
              </a:pathLst>
            </a:custGeom>
            <a:grpFill/>
            <a:ln w="12700">
              <a:solidFill>
                <a:srgbClr val="298478"/>
              </a:solidFill>
            </a:ln>
          </p:spPr>
          <p:txBody>
            <a:bodyPr wrap="square" lIns="0" tIns="0" rIns="0" bIns="0" rtlCol="0"/>
            <a:lstStyle/>
            <a:p>
              <a:endParaRPr/>
            </a:p>
          </p:txBody>
        </p:sp>
      </p:grpSp>
      <p:sp>
        <p:nvSpPr>
          <p:cNvPr id="12" name="object 12"/>
          <p:cNvSpPr txBox="1"/>
          <p:nvPr/>
        </p:nvSpPr>
        <p:spPr>
          <a:xfrm>
            <a:off x="6142990" y="2051430"/>
            <a:ext cx="140335" cy="299720"/>
          </a:xfrm>
          <a:prstGeom prst="rect">
            <a:avLst/>
          </a:prstGeom>
        </p:spPr>
        <p:txBody>
          <a:bodyPr vert="horz" wrap="square" lIns="0" tIns="12700" rIns="0" bIns="0" rtlCol="0">
            <a:spAutoFit/>
          </a:bodyPr>
          <a:lstStyle/>
          <a:p>
            <a:pPr>
              <a:lnSpc>
                <a:spcPct val="100000"/>
              </a:lnSpc>
              <a:spcBef>
                <a:spcPts val="100"/>
              </a:spcBef>
            </a:pPr>
            <a:r>
              <a:rPr sz="1800" spc="-50" dirty="0">
                <a:solidFill>
                  <a:srgbClr val="FFFFFF"/>
                </a:solidFill>
                <a:latin typeface="Arial"/>
                <a:cs typeface="Arial"/>
              </a:rPr>
              <a:t>2</a:t>
            </a:r>
            <a:endParaRPr sz="1800">
              <a:latin typeface="Arial"/>
              <a:cs typeface="Arial"/>
            </a:endParaRPr>
          </a:p>
        </p:txBody>
      </p:sp>
      <p:sp>
        <p:nvSpPr>
          <p:cNvPr id="13" name="object 13"/>
          <p:cNvSpPr/>
          <p:nvPr/>
        </p:nvSpPr>
        <p:spPr>
          <a:xfrm>
            <a:off x="4491228" y="2510027"/>
            <a:ext cx="3415665" cy="1309370"/>
          </a:xfrm>
          <a:custGeom>
            <a:avLst/>
            <a:gdLst/>
            <a:ahLst/>
            <a:cxnLst/>
            <a:rect l="l" t="t" r="r" b="b"/>
            <a:pathLst>
              <a:path w="3415665" h="1309370">
                <a:moveTo>
                  <a:pt x="0" y="1309116"/>
                </a:moveTo>
                <a:lnTo>
                  <a:pt x="3415283" y="1309116"/>
                </a:lnTo>
                <a:lnTo>
                  <a:pt x="3415283" y="0"/>
                </a:lnTo>
                <a:lnTo>
                  <a:pt x="0" y="0"/>
                </a:lnTo>
                <a:lnTo>
                  <a:pt x="0" y="1309116"/>
                </a:lnTo>
                <a:close/>
              </a:path>
            </a:pathLst>
          </a:custGeom>
          <a:ln w="12700">
            <a:solidFill>
              <a:srgbClr val="CDD9D5"/>
            </a:solidFill>
          </a:ln>
        </p:spPr>
        <p:txBody>
          <a:bodyPr wrap="square" lIns="0" tIns="0" rIns="0" bIns="0" rtlCol="0"/>
          <a:lstStyle/>
          <a:p>
            <a:endParaRPr/>
          </a:p>
        </p:txBody>
      </p:sp>
      <p:sp>
        <p:nvSpPr>
          <p:cNvPr id="14" name="object 14"/>
          <p:cNvSpPr txBox="1"/>
          <p:nvPr/>
        </p:nvSpPr>
        <p:spPr>
          <a:xfrm>
            <a:off x="4497578" y="2502661"/>
            <a:ext cx="3402965" cy="1310640"/>
          </a:xfrm>
          <a:prstGeom prst="rect">
            <a:avLst/>
          </a:prstGeom>
          <a:solidFill>
            <a:srgbClr val="BEC6E2">
              <a:alpha val="90194"/>
            </a:srgbClr>
          </a:solidFill>
        </p:spPr>
        <p:txBody>
          <a:bodyPr vert="horz" wrap="square" lIns="0" tIns="110489" rIns="0" bIns="0" rtlCol="0">
            <a:spAutoFit/>
          </a:bodyPr>
          <a:lstStyle/>
          <a:p>
            <a:pPr marL="123189" marR="146685" indent="62865" algn="ctr">
              <a:lnSpc>
                <a:spcPct val="95700"/>
              </a:lnSpc>
              <a:spcBef>
                <a:spcPts val="869"/>
              </a:spcBef>
            </a:pPr>
            <a:r>
              <a:rPr sz="1800" dirty="0">
                <a:solidFill>
                  <a:srgbClr val="0C419A"/>
                </a:solidFill>
                <a:latin typeface="Arial"/>
                <a:cs typeface="Arial"/>
              </a:rPr>
              <a:t>Encourager</a:t>
            </a:r>
            <a:r>
              <a:rPr sz="1800" spc="-35" dirty="0">
                <a:solidFill>
                  <a:srgbClr val="0C419A"/>
                </a:solidFill>
                <a:latin typeface="Arial"/>
                <a:cs typeface="Arial"/>
              </a:rPr>
              <a:t> </a:t>
            </a:r>
            <a:r>
              <a:rPr sz="1800" spc="-25" dirty="0">
                <a:solidFill>
                  <a:srgbClr val="0C419A"/>
                </a:solidFill>
                <a:latin typeface="Arial"/>
                <a:cs typeface="Arial"/>
              </a:rPr>
              <a:t>les </a:t>
            </a:r>
            <a:r>
              <a:rPr sz="1800" dirty="0">
                <a:solidFill>
                  <a:srgbClr val="0C419A"/>
                </a:solidFill>
                <a:latin typeface="Arial"/>
                <a:cs typeface="Arial"/>
              </a:rPr>
              <a:t>comportements</a:t>
            </a:r>
            <a:r>
              <a:rPr sz="1800" spc="-30" dirty="0">
                <a:solidFill>
                  <a:srgbClr val="0C419A"/>
                </a:solidFill>
                <a:latin typeface="Arial"/>
                <a:cs typeface="Arial"/>
              </a:rPr>
              <a:t> </a:t>
            </a:r>
            <a:r>
              <a:rPr sz="1800" dirty="0">
                <a:solidFill>
                  <a:srgbClr val="0C419A"/>
                </a:solidFill>
                <a:latin typeface="Arial"/>
                <a:cs typeface="Arial"/>
              </a:rPr>
              <a:t>favorables</a:t>
            </a:r>
            <a:r>
              <a:rPr sz="1800" spc="-20" dirty="0">
                <a:solidFill>
                  <a:srgbClr val="0C419A"/>
                </a:solidFill>
                <a:latin typeface="Arial"/>
                <a:cs typeface="Arial"/>
              </a:rPr>
              <a:t> </a:t>
            </a:r>
            <a:r>
              <a:rPr sz="1800" dirty="0">
                <a:solidFill>
                  <a:srgbClr val="0C419A"/>
                </a:solidFill>
                <a:latin typeface="Arial"/>
                <a:cs typeface="Arial"/>
              </a:rPr>
              <a:t>à</a:t>
            </a:r>
            <a:r>
              <a:rPr sz="1800" spc="-40" dirty="0">
                <a:solidFill>
                  <a:srgbClr val="0C419A"/>
                </a:solidFill>
                <a:latin typeface="Arial"/>
                <a:cs typeface="Arial"/>
              </a:rPr>
              <a:t> </a:t>
            </a:r>
            <a:r>
              <a:rPr sz="1800" spc="-25" dirty="0">
                <a:solidFill>
                  <a:srgbClr val="0C419A"/>
                </a:solidFill>
                <a:latin typeface="Arial"/>
                <a:cs typeface="Arial"/>
              </a:rPr>
              <a:t>la </a:t>
            </a:r>
            <a:r>
              <a:rPr sz="1800" dirty="0">
                <a:solidFill>
                  <a:srgbClr val="0C419A"/>
                </a:solidFill>
                <a:latin typeface="Arial"/>
                <a:cs typeface="Arial"/>
              </a:rPr>
              <a:t>santé</a:t>
            </a:r>
            <a:r>
              <a:rPr sz="1800" spc="-10" dirty="0">
                <a:solidFill>
                  <a:srgbClr val="0C419A"/>
                </a:solidFill>
                <a:latin typeface="Arial"/>
                <a:cs typeface="Arial"/>
              </a:rPr>
              <a:t> </a:t>
            </a:r>
            <a:r>
              <a:rPr sz="1800" dirty="0">
                <a:solidFill>
                  <a:srgbClr val="0C419A"/>
                </a:solidFill>
                <a:latin typeface="Arial"/>
                <a:cs typeface="Arial"/>
              </a:rPr>
              <a:t>et</a:t>
            </a:r>
            <a:r>
              <a:rPr sz="1800" spc="-25" dirty="0">
                <a:solidFill>
                  <a:srgbClr val="0C419A"/>
                </a:solidFill>
                <a:latin typeface="Arial"/>
                <a:cs typeface="Arial"/>
              </a:rPr>
              <a:t> </a:t>
            </a:r>
            <a:r>
              <a:rPr sz="1800" dirty="0">
                <a:solidFill>
                  <a:srgbClr val="0C419A"/>
                </a:solidFill>
                <a:latin typeface="Arial"/>
                <a:cs typeface="Arial"/>
              </a:rPr>
              <a:t>lutter</a:t>
            </a:r>
            <a:r>
              <a:rPr sz="1800" spc="-15" dirty="0">
                <a:solidFill>
                  <a:srgbClr val="0C419A"/>
                </a:solidFill>
                <a:latin typeface="Arial"/>
                <a:cs typeface="Arial"/>
              </a:rPr>
              <a:t> </a:t>
            </a:r>
            <a:r>
              <a:rPr sz="1800" dirty="0">
                <a:solidFill>
                  <a:srgbClr val="0C419A"/>
                </a:solidFill>
                <a:latin typeface="Arial"/>
                <a:cs typeface="Arial"/>
              </a:rPr>
              <a:t>contre</a:t>
            </a:r>
            <a:r>
              <a:rPr sz="1800" spc="-10" dirty="0">
                <a:solidFill>
                  <a:srgbClr val="0C419A"/>
                </a:solidFill>
                <a:latin typeface="Arial"/>
                <a:cs typeface="Arial"/>
              </a:rPr>
              <a:t> </a:t>
            </a:r>
            <a:r>
              <a:rPr sz="1800" spc="-25" dirty="0">
                <a:solidFill>
                  <a:srgbClr val="0C419A"/>
                </a:solidFill>
                <a:latin typeface="Arial"/>
                <a:cs typeface="Arial"/>
              </a:rPr>
              <a:t>les </a:t>
            </a:r>
            <a:r>
              <a:rPr sz="1800" dirty="0">
                <a:solidFill>
                  <a:srgbClr val="0C419A"/>
                </a:solidFill>
                <a:latin typeface="Arial"/>
                <a:cs typeface="Arial"/>
              </a:rPr>
              <a:t>facteurs</a:t>
            </a:r>
            <a:r>
              <a:rPr sz="1800" spc="-30" dirty="0">
                <a:solidFill>
                  <a:srgbClr val="0C419A"/>
                </a:solidFill>
                <a:latin typeface="Arial"/>
                <a:cs typeface="Arial"/>
              </a:rPr>
              <a:t> </a:t>
            </a:r>
            <a:r>
              <a:rPr sz="1800" dirty="0">
                <a:solidFill>
                  <a:srgbClr val="0C419A"/>
                </a:solidFill>
                <a:latin typeface="Arial"/>
                <a:cs typeface="Arial"/>
              </a:rPr>
              <a:t>de</a:t>
            </a:r>
            <a:r>
              <a:rPr sz="1800" spc="-20" dirty="0">
                <a:solidFill>
                  <a:srgbClr val="0C419A"/>
                </a:solidFill>
                <a:latin typeface="Arial"/>
                <a:cs typeface="Arial"/>
              </a:rPr>
              <a:t> </a:t>
            </a:r>
            <a:r>
              <a:rPr sz="1800" spc="-10" dirty="0">
                <a:solidFill>
                  <a:srgbClr val="0C419A"/>
                </a:solidFill>
                <a:latin typeface="Arial"/>
                <a:cs typeface="Arial"/>
              </a:rPr>
              <a:t>risque</a:t>
            </a:r>
            <a:endParaRPr sz="1800">
              <a:latin typeface="Arial"/>
              <a:cs typeface="Arial"/>
            </a:endParaRPr>
          </a:p>
        </p:txBody>
      </p:sp>
      <p:grpSp>
        <p:nvGrpSpPr>
          <p:cNvPr id="15" name="object 15"/>
          <p:cNvGrpSpPr/>
          <p:nvPr/>
        </p:nvGrpSpPr>
        <p:grpSpPr>
          <a:xfrm>
            <a:off x="8374126" y="1956561"/>
            <a:ext cx="3429635" cy="530860"/>
            <a:chOff x="8374126" y="1956561"/>
            <a:chExt cx="3429635" cy="530860"/>
          </a:xfrm>
          <a:solidFill>
            <a:schemeClr val="tx1"/>
          </a:solidFill>
        </p:grpSpPr>
        <p:sp>
          <p:nvSpPr>
            <p:cNvPr id="16" name="object 16"/>
            <p:cNvSpPr/>
            <p:nvPr/>
          </p:nvSpPr>
          <p:spPr>
            <a:xfrm>
              <a:off x="8380476" y="1962911"/>
              <a:ext cx="3416935" cy="518159"/>
            </a:xfrm>
            <a:custGeom>
              <a:avLst/>
              <a:gdLst/>
              <a:ahLst/>
              <a:cxnLst/>
              <a:rect l="l" t="t" r="r" b="b"/>
              <a:pathLst>
                <a:path w="3416934" h="518160">
                  <a:moveTo>
                    <a:pt x="3416808" y="0"/>
                  </a:moveTo>
                  <a:lnTo>
                    <a:pt x="0" y="0"/>
                  </a:lnTo>
                  <a:lnTo>
                    <a:pt x="0" y="518160"/>
                  </a:lnTo>
                  <a:lnTo>
                    <a:pt x="3416808" y="518160"/>
                  </a:lnTo>
                  <a:lnTo>
                    <a:pt x="3416808" y="0"/>
                  </a:lnTo>
                  <a:close/>
                </a:path>
              </a:pathLst>
            </a:custGeom>
            <a:grpFill/>
          </p:spPr>
          <p:txBody>
            <a:bodyPr wrap="square" lIns="0" tIns="0" rIns="0" bIns="0" rtlCol="0"/>
            <a:lstStyle/>
            <a:p>
              <a:endParaRPr/>
            </a:p>
          </p:txBody>
        </p:sp>
        <p:sp>
          <p:nvSpPr>
            <p:cNvPr id="17" name="object 17"/>
            <p:cNvSpPr/>
            <p:nvPr/>
          </p:nvSpPr>
          <p:spPr>
            <a:xfrm>
              <a:off x="8380476" y="1962911"/>
              <a:ext cx="3416935" cy="518159"/>
            </a:xfrm>
            <a:custGeom>
              <a:avLst/>
              <a:gdLst/>
              <a:ahLst/>
              <a:cxnLst/>
              <a:rect l="l" t="t" r="r" b="b"/>
              <a:pathLst>
                <a:path w="3416934" h="518160">
                  <a:moveTo>
                    <a:pt x="0" y="518160"/>
                  </a:moveTo>
                  <a:lnTo>
                    <a:pt x="3416808" y="518160"/>
                  </a:lnTo>
                  <a:lnTo>
                    <a:pt x="3416808" y="0"/>
                  </a:lnTo>
                  <a:lnTo>
                    <a:pt x="0" y="0"/>
                  </a:lnTo>
                  <a:lnTo>
                    <a:pt x="0" y="518160"/>
                  </a:lnTo>
                  <a:close/>
                </a:path>
              </a:pathLst>
            </a:custGeom>
            <a:grpFill/>
            <a:ln w="12700">
              <a:solidFill>
                <a:srgbClr val="298478"/>
              </a:solidFill>
            </a:ln>
          </p:spPr>
          <p:txBody>
            <a:bodyPr wrap="square" lIns="0" tIns="0" rIns="0" bIns="0" rtlCol="0"/>
            <a:lstStyle/>
            <a:p>
              <a:endParaRPr/>
            </a:p>
          </p:txBody>
        </p:sp>
      </p:grpSp>
      <p:sp>
        <p:nvSpPr>
          <p:cNvPr id="18" name="object 18"/>
          <p:cNvSpPr txBox="1"/>
          <p:nvPr/>
        </p:nvSpPr>
        <p:spPr>
          <a:xfrm>
            <a:off x="10027031" y="2050541"/>
            <a:ext cx="140335" cy="299720"/>
          </a:xfrm>
          <a:prstGeom prst="rect">
            <a:avLst/>
          </a:prstGeom>
        </p:spPr>
        <p:txBody>
          <a:bodyPr vert="horz" wrap="square" lIns="0" tIns="12700" rIns="0" bIns="0" rtlCol="0">
            <a:spAutoFit/>
          </a:bodyPr>
          <a:lstStyle/>
          <a:p>
            <a:pPr>
              <a:lnSpc>
                <a:spcPct val="100000"/>
              </a:lnSpc>
              <a:spcBef>
                <a:spcPts val="100"/>
              </a:spcBef>
            </a:pPr>
            <a:r>
              <a:rPr sz="1800" spc="-50" dirty="0">
                <a:solidFill>
                  <a:srgbClr val="FFFFFF"/>
                </a:solidFill>
                <a:latin typeface="Arial"/>
                <a:cs typeface="Arial"/>
              </a:rPr>
              <a:t>3</a:t>
            </a:r>
            <a:endParaRPr sz="1800">
              <a:latin typeface="Arial"/>
              <a:cs typeface="Arial"/>
            </a:endParaRPr>
          </a:p>
        </p:txBody>
      </p:sp>
      <p:sp>
        <p:nvSpPr>
          <p:cNvPr id="19" name="object 19"/>
          <p:cNvSpPr/>
          <p:nvPr/>
        </p:nvSpPr>
        <p:spPr>
          <a:xfrm>
            <a:off x="8380476" y="2510027"/>
            <a:ext cx="3416935" cy="1309370"/>
          </a:xfrm>
          <a:custGeom>
            <a:avLst/>
            <a:gdLst/>
            <a:ahLst/>
            <a:cxnLst/>
            <a:rect l="l" t="t" r="r" b="b"/>
            <a:pathLst>
              <a:path w="3416934" h="1309370">
                <a:moveTo>
                  <a:pt x="0" y="1309116"/>
                </a:moveTo>
                <a:lnTo>
                  <a:pt x="3416808" y="1309116"/>
                </a:lnTo>
                <a:lnTo>
                  <a:pt x="3416808" y="0"/>
                </a:lnTo>
                <a:lnTo>
                  <a:pt x="0" y="0"/>
                </a:lnTo>
                <a:lnTo>
                  <a:pt x="0" y="1309116"/>
                </a:lnTo>
                <a:close/>
              </a:path>
            </a:pathLst>
          </a:custGeom>
          <a:ln w="12699">
            <a:solidFill>
              <a:srgbClr val="CDD9D5"/>
            </a:solidFill>
          </a:ln>
        </p:spPr>
        <p:txBody>
          <a:bodyPr wrap="square" lIns="0" tIns="0" rIns="0" bIns="0" rtlCol="0"/>
          <a:lstStyle/>
          <a:p>
            <a:endParaRPr/>
          </a:p>
        </p:txBody>
      </p:sp>
      <p:sp>
        <p:nvSpPr>
          <p:cNvPr id="20" name="object 20"/>
          <p:cNvSpPr txBox="1"/>
          <p:nvPr/>
        </p:nvSpPr>
        <p:spPr>
          <a:xfrm>
            <a:off x="8386826" y="2501900"/>
            <a:ext cx="3404235" cy="1311275"/>
          </a:xfrm>
          <a:prstGeom prst="rect">
            <a:avLst/>
          </a:prstGeom>
          <a:solidFill>
            <a:srgbClr val="BEC6E2">
              <a:alpha val="90194"/>
            </a:srgbClr>
          </a:solidFill>
        </p:spPr>
        <p:txBody>
          <a:bodyPr vert="horz" wrap="square" lIns="0" tIns="241935" rIns="0" bIns="0" rtlCol="0">
            <a:spAutoFit/>
          </a:bodyPr>
          <a:lstStyle/>
          <a:p>
            <a:pPr marL="180975" marR="142240" algn="ctr">
              <a:lnSpc>
                <a:spcPct val="95800"/>
              </a:lnSpc>
              <a:spcBef>
                <a:spcPts val="1905"/>
              </a:spcBef>
              <a:tabLst>
                <a:tab pos="3064510" algn="l"/>
              </a:tabLst>
            </a:pPr>
            <a:r>
              <a:rPr sz="1800" dirty="0">
                <a:solidFill>
                  <a:srgbClr val="0C419A"/>
                </a:solidFill>
                <a:latin typeface="Arial"/>
                <a:cs typeface="Arial"/>
              </a:rPr>
              <a:t>Promouvoir</a:t>
            </a:r>
            <a:r>
              <a:rPr sz="1800" spc="-30" dirty="0">
                <a:solidFill>
                  <a:srgbClr val="0C419A"/>
                </a:solidFill>
                <a:latin typeface="Arial"/>
                <a:cs typeface="Arial"/>
              </a:rPr>
              <a:t> </a:t>
            </a:r>
            <a:r>
              <a:rPr sz="1800" dirty="0">
                <a:solidFill>
                  <a:srgbClr val="0C419A"/>
                </a:solidFill>
                <a:latin typeface="Arial"/>
                <a:cs typeface="Arial"/>
              </a:rPr>
              <a:t>les</a:t>
            </a:r>
            <a:r>
              <a:rPr sz="1800" spc="-25" dirty="0">
                <a:solidFill>
                  <a:srgbClr val="0C419A"/>
                </a:solidFill>
                <a:latin typeface="Arial"/>
                <a:cs typeface="Arial"/>
              </a:rPr>
              <a:t> </a:t>
            </a:r>
            <a:r>
              <a:rPr sz="1800" spc="-10" dirty="0">
                <a:solidFill>
                  <a:srgbClr val="0C419A"/>
                </a:solidFill>
                <a:latin typeface="Arial"/>
                <a:cs typeface="Arial"/>
              </a:rPr>
              <a:t>dépistages</a:t>
            </a:r>
            <a:r>
              <a:rPr sz="1800" dirty="0">
                <a:solidFill>
                  <a:srgbClr val="0C419A"/>
                </a:solidFill>
                <a:latin typeface="Arial"/>
                <a:cs typeface="Arial"/>
              </a:rPr>
              <a:t>	</a:t>
            </a:r>
            <a:r>
              <a:rPr sz="1800" spc="-25" dirty="0">
                <a:solidFill>
                  <a:srgbClr val="0C419A"/>
                </a:solidFill>
                <a:latin typeface="Arial"/>
                <a:cs typeface="Arial"/>
              </a:rPr>
              <a:t>et </a:t>
            </a:r>
            <a:r>
              <a:rPr sz="1800" dirty="0">
                <a:solidFill>
                  <a:srgbClr val="0C419A"/>
                </a:solidFill>
                <a:latin typeface="Arial"/>
                <a:cs typeface="Arial"/>
              </a:rPr>
              <a:t>favoriser</a:t>
            </a:r>
            <a:r>
              <a:rPr sz="1800" spc="-30" dirty="0">
                <a:solidFill>
                  <a:srgbClr val="0C419A"/>
                </a:solidFill>
                <a:latin typeface="Arial"/>
                <a:cs typeface="Arial"/>
              </a:rPr>
              <a:t> </a:t>
            </a:r>
            <a:r>
              <a:rPr sz="1800" dirty="0">
                <a:solidFill>
                  <a:srgbClr val="0C419A"/>
                </a:solidFill>
                <a:latin typeface="Arial"/>
                <a:cs typeface="Arial"/>
              </a:rPr>
              <a:t>les</a:t>
            </a:r>
            <a:r>
              <a:rPr sz="1800" spc="-35" dirty="0">
                <a:solidFill>
                  <a:srgbClr val="0C419A"/>
                </a:solidFill>
                <a:latin typeface="Arial"/>
                <a:cs typeface="Arial"/>
              </a:rPr>
              <a:t> </a:t>
            </a:r>
            <a:r>
              <a:rPr sz="1800" spc="-10" dirty="0">
                <a:solidFill>
                  <a:srgbClr val="0C419A"/>
                </a:solidFill>
                <a:latin typeface="Arial"/>
                <a:cs typeface="Arial"/>
              </a:rPr>
              <a:t>diagnostics précoces</a:t>
            </a:r>
            <a:endParaRPr sz="1800">
              <a:latin typeface="Arial"/>
              <a:cs typeface="Arial"/>
            </a:endParaRPr>
          </a:p>
        </p:txBody>
      </p:sp>
      <p:sp>
        <p:nvSpPr>
          <p:cNvPr id="21" name="object 21"/>
          <p:cNvSpPr/>
          <p:nvPr/>
        </p:nvSpPr>
        <p:spPr>
          <a:xfrm>
            <a:off x="2718816" y="5196840"/>
            <a:ext cx="6463665" cy="1201420"/>
          </a:xfrm>
          <a:custGeom>
            <a:avLst/>
            <a:gdLst/>
            <a:ahLst/>
            <a:cxnLst/>
            <a:rect l="l" t="t" r="r" b="b"/>
            <a:pathLst>
              <a:path w="6463665" h="1201420">
                <a:moveTo>
                  <a:pt x="0" y="1200912"/>
                </a:moveTo>
                <a:lnTo>
                  <a:pt x="6463283" y="1200912"/>
                </a:lnTo>
                <a:lnTo>
                  <a:pt x="6463283" y="0"/>
                </a:lnTo>
                <a:lnTo>
                  <a:pt x="0" y="0"/>
                </a:lnTo>
                <a:lnTo>
                  <a:pt x="0" y="1200912"/>
                </a:lnTo>
                <a:close/>
              </a:path>
            </a:pathLst>
          </a:custGeom>
          <a:ln w="12700">
            <a:solidFill>
              <a:srgbClr val="5E74B8"/>
            </a:solidFill>
          </a:ln>
        </p:spPr>
        <p:txBody>
          <a:bodyPr wrap="square" lIns="0" tIns="0" rIns="0" bIns="0" rtlCol="0"/>
          <a:lstStyle/>
          <a:p>
            <a:endParaRPr/>
          </a:p>
        </p:txBody>
      </p:sp>
      <p:sp>
        <p:nvSpPr>
          <p:cNvPr id="22" name="object 22"/>
          <p:cNvSpPr txBox="1"/>
          <p:nvPr/>
        </p:nvSpPr>
        <p:spPr>
          <a:xfrm>
            <a:off x="3006598" y="5225033"/>
            <a:ext cx="5955030" cy="1122680"/>
          </a:xfrm>
          <a:prstGeom prst="rect">
            <a:avLst/>
          </a:prstGeom>
        </p:spPr>
        <p:txBody>
          <a:bodyPr vert="horz" wrap="square" lIns="0" tIns="12700" rIns="0" bIns="0" rtlCol="0">
            <a:spAutoFit/>
          </a:bodyPr>
          <a:lstStyle/>
          <a:p>
            <a:pPr marR="56515" algn="ctr">
              <a:lnSpc>
                <a:spcPct val="100000"/>
              </a:lnSpc>
              <a:spcBef>
                <a:spcPts val="100"/>
              </a:spcBef>
            </a:pPr>
            <a:r>
              <a:rPr sz="1800" dirty="0">
                <a:solidFill>
                  <a:srgbClr val="0C419A"/>
                </a:solidFill>
                <a:latin typeface="Arial"/>
                <a:cs typeface="Arial"/>
              </a:rPr>
              <a:t>.</a:t>
            </a:r>
            <a:r>
              <a:rPr sz="1800" spc="-40" dirty="0">
                <a:solidFill>
                  <a:srgbClr val="0C419A"/>
                </a:solidFill>
                <a:latin typeface="Arial"/>
                <a:cs typeface="Arial"/>
              </a:rPr>
              <a:t> </a:t>
            </a:r>
            <a:r>
              <a:rPr sz="1800" dirty="0">
                <a:solidFill>
                  <a:srgbClr val="0C419A"/>
                </a:solidFill>
                <a:latin typeface="Arial"/>
                <a:cs typeface="Arial"/>
              </a:rPr>
              <a:t>La</a:t>
            </a:r>
            <a:r>
              <a:rPr sz="1800" spc="-15" dirty="0">
                <a:solidFill>
                  <a:srgbClr val="0C419A"/>
                </a:solidFill>
                <a:latin typeface="Arial"/>
                <a:cs typeface="Arial"/>
              </a:rPr>
              <a:t> </a:t>
            </a:r>
            <a:r>
              <a:rPr sz="1800" dirty="0">
                <a:solidFill>
                  <a:srgbClr val="0C419A"/>
                </a:solidFill>
                <a:latin typeface="Arial"/>
                <a:cs typeface="Arial"/>
              </a:rPr>
              <a:t>progression</a:t>
            </a:r>
            <a:r>
              <a:rPr sz="1800" spc="-5" dirty="0">
                <a:solidFill>
                  <a:srgbClr val="0C419A"/>
                </a:solidFill>
                <a:latin typeface="Arial"/>
                <a:cs typeface="Arial"/>
              </a:rPr>
              <a:t> </a:t>
            </a:r>
            <a:r>
              <a:rPr sz="1800" dirty="0">
                <a:solidFill>
                  <a:srgbClr val="0C419A"/>
                </a:solidFill>
                <a:latin typeface="Arial"/>
                <a:cs typeface="Arial"/>
              </a:rPr>
              <a:t>du</a:t>
            </a:r>
            <a:r>
              <a:rPr sz="1800" spc="-30" dirty="0">
                <a:solidFill>
                  <a:srgbClr val="0C419A"/>
                </a:solidFill>
                <a:latin typeface="Arial"/>
                <a:cs typeface="Arial"/>
              </a:rPr>
              <a:t> </a:t>
            </a:r>
            <a:r>
              <a:rPr sz="1800" dirty="0">
                <a:solidFill>
                  <a:srgbClr val="0C419A"/>
                </a:solidFill>
                <a:latin typeface="Arial"/>
                <a:cs typeface="Arial"/>
              </a:rPr>
              <a:t>dépistage</a:t>
            </a:r>
            <a:r>
              <a:rPr sz="1800" spc="-5" dirty="0">
                <a:solidFill>
                  <a:srgbClr val="0C419A"/>
                </a:solidFill>
                <a:latin typeface="Arial"/>
                <a:cs typeface="Arial"/>
              </a:rPr>
              <a:t> </a:t>
            </a:r>
            <a:r>
              <a:rPr sz="1800" dirty="0">
                <a:solidFill>
                  <a:srgbClr val="0C419A"/>
                </a:solidFill>
                <a:latin typeface="Arial"/>
                <a:cs typeface="Arial"/>
              </a:rPr>
              <a:t>du</a:t>
            </a:r>
            <a:r>
              <a:rPr sz="1800" spc="-30" dirty="0">
                <a:solidFill>
                  <a:srgbClr val="0C419A"/>
                </a:solidFill>
                <a:latin typeface="Arial"/>
                <a:cs typeface="Arial"/>
              </a:rPr>
              <a:t> </a:t>
            </a:r>
            <a:r>
              <a:rPr sz="1800" spc="-10" dirty="0">
                <a:solidFill>
                  <a:srgbClr val="0C419A"/>
                </a:solidFill>
                <a:latin typeface="Arial"/>
                <a:cs typeface="Arial"/>
              </a:rPr>
              <a:t>cancer</a:t>
            </a:r>
            <a:endParaRPr sz="1800">
              <a:latin typeface="Arial"/>
              <a:cs typeface="Arial"/>
            </a:endParaRPr>
          </a:p>
          <a:p>
            <a:pPr algn="ctr">
              <a:lnSpc>
                <a:spcPct val="100000"/>
              </a:lnSpc>
            </a:pPr>
            <a:r>
              <a:rPr sz="1800" dirty="0">
                <a:solidFill>
                  <a:srgbClr val="0C419A"/>
                </a:solidFill>
                <a:latin typeface="Arial"/>
                <a:cs typeface="Arial"/>
              </a:rPr>
              <a:t>.</a:t>
            </a:r>
            <a:r>
              <a:rPr sz="1800" spc="-25" dirty="0">
                <a:solidFill>
                  <a:srgbClr val="0C419A"/>
                </a:solidFill>
                <a:latin typeface="Arial"/>
                <a:cs typeface="Arial"/>
              </a:rPr>
              <a:t> </a:t>
            </a:r>
            <a:r>
              <a:rPr sz="1800" spc="-10" dirty="0">
                <a:solidFill>
                  <a:srgbClr val="0C419A"/>
                </a:solidFill>
                <a:latin typeface="Arial"/>
                <a:cs typeface="Arial"/>
              </a:rPr>
              <a:t>L’amélioration</a:t>
            </a:r>
            <a:r>
              <a:rPr sz="1800" spc="15" dirty="0">
                <a:solidFill>
                  <a:srgbClr val="0C419A"/>
                </a:solidFill>
                <a:latin typeface="Arial"/>
                <a:cs typeface="Arial"/>
              </a:rPr>
              <a:t> </a:t>
            </a:r>
            <a:r>
              <a:rPr sz="1800" dirty="0">
                <a:solidFill>
                  <a:srgbClr val="0C419A"/>
                </a:solidFill>
                <a:latin typeface="Arial"/>
                <a:cs typeface="Arial"/>
              </a:rPr>
              <a:t>de</a:t>
            </a:r>
            <a:r>
              <a:rPr sz="1800" spc="-35" dirty="0">
                <a:solidFill>
                  <a:srgbClr val="0C419A"/>
                </a:solidFill>
                <a:latin typeface="Arial"/>
                <a:cs typeface="Arial"/>
              </a:rPr>
              <a:t> </a:t>
            </a:r>
            <a:r>
              <a:rPr sz="1800" dirty="0">
                <a:solidFill>
                  <a:srgbClr val="0C419A"/>
                </a:solidFill>
                <a:latin typeface="Arial"/>
                <a:cs typeface="Arial"/>
              </a:rPr>
              <a:t>la</a:t>
            </a:r>
            <a:r>
              <a:rPr sz="1800" spc="-25" dirty="0">
                <a:solidFill>
                  <a:srgbClr val="0C419A"/>
                </a:solidFill>
                <a:latin typeface="Arial"/>
                <a:cs typeface="Arial"/>
              </a:rPr>
              <a:t> </a:t>
            </a:r>
            <a:r>
              <a:rPr sz="1800" dirty="0">
                <a:solidFill>
                  <a:srgbClr val="0C419A"/>
                </a:solidFill>
                <a:latin typeface="Arial"/>
                <a:cs typeface="Arial"/>
              </a:rPr>
              <a:t>couverture</a:t>
            </a:r>
            <a:r>
              <a:rPr sz="1800" spc="-15" dirty="0">
                <a:solidFill>
                  <a:srgbClr val="0C419A"/>
                </a:solidFill>
                <a:latin typeface="Arial"/>
                <a:cs typeface="Arial"/>
              </a:rPr>
              <a:t> </a:t>
            </a:r>
            <a:r>
              <a:rPr sz="1800" spc="-10" dirty="0">
                <a:solidFill>
                  <a:srgbClr val="0C419A"/>
                </a:solidFill>
                <a:latin typeface="Arial"/>
                <a:cs typeface="Arial"/>
              </a:rPr>
              <a:t>vaccinale</a:t>
            </a:r>
            <a:endParaRPr sz="1800">
              <a:latin typeface="Arial"/>
              <a:cs typeface="Arial"/>
            </a:endParaRPr>
          </a:p>
          <a:p>
            <a:pPr algn="ctr">
              <a:lnSpc>
                <a:spcPct val="100000"/>
              </a:lnSpc>
            </a:pPr>
            <a:r>
              <a:rPr sz="1800" dirty="0">
                <a:solidFill>
                  <a:srgbClr val="0C419A"/>
                </a:solidFill>
                <a:latin typeface="Arial"/>
                <a:cs typeface="Arial"/>
              </a:rPr>
              <a:t>.</a:t>
            </a:r>
            <a:r>
              <a:rPr sz="1800" spc="-25" dirty="0">
                <a:solidFill>
                  <a:srgbClr val="0C419A"/>
                </a:solidFill>
                <a:latin typeface="Arial"/>
                <a:cs typeface="Arial"/>
              </a:rPr>
              <a:t> </a:t>
            </a:r>
            <a:r>
              <a:rPr sz="1800" dirty="0">
                <a:solidFill>
                  <a:srgbClr val="0C419A"/>
                </a:solidFill>
                <a:latin typeface="Arial"/>
                <a:cs typeface="Arial"/>
              </a:rPr>
              <a:t>La</a:t>
            </a:r>
            <a:r>
              <a:rPr sz="1800" spc="-25" dirty="0">
                <a:solidFill>
                  <a:srgbClr val="0C419A"/>
                </a:solidFill>
                <a:latin typeface="Arial"/>
                <a:cs typeface="Arial"/>
              </a:rPr>
              <a:t> </a:t>
            </a:r>
            <a:r>
              <a:rPr sz="1800" dirty="0">
                <a:solidFill>
                  <a:srgbClr val="0C419A"/>
                </a:solidFill>
                <a:latin typeface="Arial"/>
                <a:cs typeface="Arial"/>
              </a:rPr>
              <a:t>mobilisation</a:t>
            </a:r>
            <a:r>
              <a:rPr sz="1800" spc="5" dirty="0">
                <a:solidFill>
                  <a:srgbClr val="0C419A"/>
                </a:solidFill>
                <a:latin typeface="Arial"/>
                <a:cs typeface="Arial"/>
              </a:rPr>
              <a:t> </a:t>
            </a:r>
            <a:r>
              <a:rPr sz="1800" dirty="0">
                <a:solidFill>
                  <a:srgbClr val="0C419A"/>
                </a:solidFill>
                <a:latin typeface="Arial"/>
                <a:cs typeface="Arial"/>
              </a:rPr>
              <a:t>autour</a:t>
            </a:r>
            <a:r>
              <a:rPr sz="1800" spc="-20" dirty="0">
                <a:solidFill>
                  <a:srgbClr val="0C419A"/>
                </a:solidFill>
                <a:latin typeface="Arial"/>
                <a:cs typeface="Arial"/>
              </a:rPr>
              <a:t> </a:t>
            </a:r>
            <a:r>
              <a:rPr sz="1800" dirty="0">
                <a:solidFill>
                  <a:srgbClr val="0C419A"/>
                </a:solidFill>
                <a:latin typeface="Arial"/>
                <a:cs typeface="Arial"/>
              </a:rPr>
              <a:t>de</a:t>
            </a:r>
            <a:r>
              <a:rPr sz="1800" spc="-20" dirty="0">
                <a:solidFill>
                  <a:srgbClr val="0C419A"/>
                </a:solidFill>
                <a:latin typeface="Arial"/>
                <a:cs typeface="Arial"/>
              </a:rPr>
              <a:t> </a:t>
            </a:r>
            <a:r>
              <a:rPr sz="1800" dirty="0">
                <a:solidFill>
                  <a:srgbClr val="0C419A"/>
                </a:solidFill>
                <a:latin typeface="Arial"/>
                <a:cs typeface="Arial"/>
              </a:rPr>
              <a:t>la</a:t>
            </a:r>
            <a:r>
              <a:rPr sz="1800" spc="-30" dirty="0">
                <a:solidFill>
                  <a:srgbClr val="0C419A"/>
                </a:solidFill>
                <a:latin typeface="Arial"/>
                <a:cs typeface="Arial"/>
              </a:rPr>
              <a:t> </a:t>
            </a:r>
            <a:r>
              <a:rPr sz="1800" dirty="0">
                <a:solidFill>
                  <a:srgbClr val="0C419A"/>
                </a:solidFill>
                <a:latin typeface="Arial"/>
                <a:cs typeface="Arial"/>
              </a:rPr>
              <a:t>santé</a:t>
            </a:r>
            <a:r>
              <a:rPr sz="1800" spc="-20" dirty="0">
                <a:solidFill>
                  <a:srgbClr val="0C419A"/>
                </a:solidFill>
                <a:latin typeface="Arial"/>
                <a:cs typeface="Arial"/>
              </a:rPr>
              <a:t> </a:t>
            </a:r>
            <a:r>
              <a:rPr sz="1800" dirty="0">
                <a:solidFill>
                  <a:srgbClr val="0C419A"/>
                </a:solidFill>
                <a:latin typeface="Arial"/>
                <a:cs typeface="Arial"/>
              </a:rPr>
              <a:t>de</a:t>
            </a:r>
            <a:r>
              <a:rPr sz="1800" spc="-15" dirty="0">
                <a:solidFill>
                  <a:srgbClr val="0C419A"/>
                </a:solidFill>
                <a:latin typeface="Arial"/>
                <a:cs typeface="Arial"/>
              </a:rPr>
              <a:t> </a:t>
            </a:r>
            <a:r>
              <a:rPr sz="1800" spc="-10" dirty="0">
                <a:solidFill>
                  <a:srgbClr val="0C419A"/>
                </a:solidFill>
                <a:latin typeface="Arial"/>
                <a:cs typeface="Arial"/>
              </a:rPr>
              <a:t>l’enfant</a:t>
            </a:r>
            <a:endParaRPr sz="1800">
              <a:latin typeface="Arial"/>
              <a:cs typeface="Arial"/>
            </a:endParaRPr>
          </a:p>
          <a:p>
            <a:pPr algn="ctr">
              <a:lnSpc>
                <a:spcPct val="100000"/>
              </a:lnSpc>
            </a:pPr>
            <a:r>
              <a:rPr sz="1800" dirty="0">
                <a:solidFill>
                  <a:srgbClr val="0C419A"/>
                </a:solidFill>
                <a:latin typeface="Arial"/>
                <a:cs typeface="Arial"/>
              </a:rPr>
              <a:t>.</a:t>
            </a:r>
            <a:r>
              <a:rPr sz="1800" spc="-40" dirty="0">
                <a:solidFill>
                  <a:srgbClr val="0C419A"/>
                </a:solidFill>
                <a:latin typeface="Arial"/>
                <a:cs typeface="Arial"/>
              </a:rPr>
              <a:t> </a:t>
            </a:r>
            <a:r>
              <a:rPr sz="1800" dirty="0">
                <a:solidFill>
                  <a:srgbClr val="0C419A"/>
                </a:solidFill>
                <a:latin typeface="Arial"/>
                <a:cs typeface="Arial"/>
              </a:rPr>
              <a:t>Le</a:t>
            </a:r>
            <a:r>
              <a:rPr sz="1800" spc="-35" dirty="0">
                <a:solidFill>
                  <a:srgbClr val="0C419A"/>
                </a:solidFill>
                <a:latin typeface="Arial"/>
                <a:cs typeface="Arial"/>
              </a:rPr>
              <a:t> </a:t>
            </a:r>
            <a:r>
              <a:rPr sz="1800" dirty="0">
                <a:solidFill>
                  <a:srgbClr val="0C419A"/>
                </a:solidFill>
                <a:latin typeface="Arial"/>
                <a:cs typeface="Arial"/>
              </a:rPr>
              <a:t>déploiement</a:t>
            </a:r>
            <a:r>
              <a:rPr sz="1800" spc="10" dirty="0">
                <a:solidFill>
                  <a:srgbClr val="0C419A"/>
                </a:solidFill>
                <a:latin typeface="Arial"/>
                <a:cs typeface="Arial"/>
              </a:rPr>
              <a:t> </a:t>
            </a:r>
            <a:r>
              <a:rPr sz="1800" dirty="0">
                <a:solidFill>
                  <a:srgbClr val="0C419A"/>
                </a:solidFill>
                <a:latin typeface="Arial"/>
                <a:cs typeface="Arial"/>
              </a:rPr>
              <a:t>des</a:t>
            </a:r>
            <a:r>
              <a:rPr sz="1800" spc="-25" dirty="0">
                <a:solidFill>
                  <a:srgbClr val="0C419A"/>
                </a:solidFill>
                <a:latin typeface="Arial"/>
                <a:cs typeface="Arial"/>
              </a:rPr>
              <a:t> </a:t>
            </a:r>
            <a:r>
              <a:rPr sz="1800" dirty="0">
                <a:solidFill>
                  <a:srgbClr val="0C419A"/>
                </a:solidFill>
                <a:latin typeface="Arial"/>
                <a:cs typeface="Arial"/>
              </a:rPr>
              <a:t>bilans</a:t>
            </a:r>
            <a:r>
              <a:rPr sz="1800" spc="-10" dirty="0">
                <a:solidFill>
                  <a:srgbClr val="0C419A"/>
                </a:solidFill>
                <a:latin typeface="Arial"/>
                <a:cs typeface="Arial"/>
              </a:rPr>
              <a:t> </a:t>
            </a:r>
            <a:r>
              <a:rPr sz="1800" dirty="0">
                <a:solidFill>
                  <a:srgbClr val="0C419A"/>
                </a:solidFill>
                <a:latin typeface="Arial"/>
                <a:cs typeface="Arial"/>
              </a:rPr>
              <a:t>de</a:t>
            </a:r>
            <a:r>
              <a:rPr sz="1800" spc="-20" dirty="0">
                <a:solidFill>
                  <a:srgbClr val="0C419A"/>
                </a:solidFill>
                <a:latin typeface="Arial"/>
                <a:cs typeface="Arial"/>
              </a:rPr>
              <a:t> </a:t>
            </a:r>
            <a:r>
              <a:rPr sz="1800" dirty="0">
                <a:solidFill>
                  <a:srgbClr val="0C419A"/>
                </a:solidFill>
                <a:latin typeface="Arial"/>
                <a:cs typeface="Arial"/>
              </a:rPr>
              <a:t>prévention</a:t>
            </a:r>
            <a:r>
              <a:rPr sz="1800" spc="-20" dirty="0">
                <a:solidFill>
                  <a:srgbClr val="0C419A"/>
                </a:solidFill>
                <a:latin typeface="Arial"/>
                <a:cs typeface="Arial"/>
              </a:rPr>
              <a:t> </a:t>
            </a:r>
            <a:r>
              <a:rPr sz="1800" dirty="0">
                <a:solidFill>
                  <a:srgbClr val="0C419A"/>
                </a:solidFill>
                <a:latin typeface="Arial"/>
                <a:cs typeface="Arial"/>
              </a:rPr>
              <a:t>chez</a:t>
            </a:r>
            <a:r>
              <a:rPr sz="1800" spc="-15" dirty="0">
                <a:solidFill>
                  <a:srgbClr val="0C419A"/>
                </a:solidFill>
                <a:latin typeface="Arial"/>
                <a:cs typeface="Arial"/>
              </a:rPr>
              <a:t> </a:t>
            </a:r>
            <a:r>
              <a:rPr sz="1800" dirty="0">
                <a:solidFill>
                  <a:srgbClr val="0C419A"/>
                </a:solidFill>
                <a:latin typeface="Arial"/>
                <a:cs typeface="Arial"/>
              </a:rPr>
              <a:t>les</a:t>
            </a:r>
            <a:r>
              <a:rPr sz="1800" spc="-5" dirty="0">
                <a:solidFill>
                  <a:srgbClr val="0C419A"/>
                </a:solidFill>
                <a:latin typeface="Arial"/>
                <a:cs typeface="Arial"/>
              </a:rPr>
              <a:t> </a:t>
            </a:r>
            <a:r>
              <a:rPr sz="1800" spc="-10" dirty="0">
                <a:solidFill>
                  <a:srgbClr val="0C419A"/>
                </a:solidFill>
                <a:latin typeface="Arial"/>
                <a:cs typeface="Arial"/>
              </a:rPr>
              <a:t>adultes</a:t>
            </a:r>
            <a:endParaRPr sz="1800">
              <a:latin typeface="Arial"/>
              <a:cs typeface="Arial"/>
            </a:endParaRPr>
          </a:p>
        </p:txBody>
      </p:sp>
      <p:grpSp>
        <p:nvGrpSpPr>
          <p:cNvPr id="23" name="object 23"/>
          <p:cNvGrpSpPr/>
          <p:nvPr/>
        </p:nvGrpSpPr>
        <p:grpSpPr>
          <a:xfrm>
            <a:off x="2715641" y="4486528"/>
            <a:ext cx="6470015" cy="672465"/>
            <a:chOff x="2715641" y="4486528"/>
            <a:chExt cx="6470015" cy="672465"/>
          </a:xfrm>
          <a:solidFill>
            <a:schemeClr val="tx1"/>
          </a:solidFill>
        </p:grpSpPr>
        <p:sp>
          <p:nvSpPr>
            <p:cNvPr id="24" name="object 24"/>
            <p:cNvSpPr/>
            <p:nvPr/>
          </p:nvSpPr>
          <p:spPr>
            <a:xfrm>
              <a:off x="2718816" y="4489703"/>
              <a:ext cx="6463665" cy="666115"/>
            </a:xfrm>
            <a:custGeom>
              <a:avLst/>
              <a:gdLst/>
              <a:ahLst/>
              <a:cxnLst/>
              <a:rect l="l" t="t" r="r" b="b"/>
              <a:pathLst>
                <a:path w="6463665" h="666114">
                  <a:moveTo>
                    <a:pt x="6463283" y="0"/>
                  </a:moveTo>
                  <a:lnTo>
                    <a:pt x="0" y="0"/>
                  </a:lnTo>
                  <a:lnTo>
                    <a:pt x="0" y="432689"/>
                  </a:lnTo>
                  <a:lnTo>
                    <a:pt x="3148330" y="432689"/>
                  </a:lnTo>
                  <a:lnTo>
                    <a:pt x="3148330" y="499491"/>
                  </a:lnTo>
                  <a:lnTo>
                    <a:pt x="3065145" y="499491"/>
                  </a:lnTo>
                  <a:lnTo>
                    <a:pt x="3231642" y="665988"/>
                  </a:lnTo>
                  <a:lnTo>
                    <a:pt x="3398138" y="499491"/>
                  </a:lnTo>
                  <a:lnTo>
                    <a:pt x="3314954" y="499491"/>
                  </a:lnTo>
                  <a:lnTo>
                    <a:pt x="3314954" y="432689"/>
                  </a:lnTo>
                  <a:lnTo>
                    <a:pt x="6463283" y="432689"/>
                  </a:lnTo>
                  <a:lnTo>
                    <a:pt x="6463283" y="0"/>
                  </a:lnTo>
                  <a:close/>
                </a:path>
              </a:pathLst>
            </a:custGeom>
            <a:grpFill/>
          </p:spPr>
          <p:txBody>
            <a:bodyPr wrap="square" lIns="0" tIns="0" rIns="0" bIns="0" rtlCol="0"/>
            <a:lstStyle/>
            <a:p>
              <a:endParaRPr/>
            </a:p>
          </p:txBody>
        </p:sp>
        <p:sp>
          <p:nvSpPr>
            <p:cNvPr id="25" name="object 25"/>
            <p:cNvSpPr/>
            <p:nvPr/>
          </p:nvSpPr>
          <p:spPr>
            <a:xfrm>
              <a:off x="2718816" y="4489703"/>
              <a:ext cx="6463665" cy="666115"/>
            </a:xfrm>
            <a:custGeom>
              <a:avLst/>
              <a:gdLst/>
              <a:ahLst/>
              <a:cxnLst/>
              <a:rect l="l" t="t" r="r" b="b"/>
              <a:pathLst>
                <a:path w="6463665" h="666114">
                  <a:moveTo>
                    <a:pt x="0" y="0"/>
                  </a:moveTo>
                  <a:lnTo>
                    <a:pt x="6463283" y="0"/>
                  </a:lnTo>
                  <a:lnTo>
                    <a:pt x="6463283" y="432689"/>
                  </a:lnTo>
                  <a:lnTo>
                    <a:pt x="3314954" y="432689"/>
                  </a:lnTo>
                  <a:lnTo>
                    <a:pt x="3314954" y="499491"/>
                  </a:lnTo>
                  <a:lnTo>
                    <a:pt x="3398138" y="499491"/>
                  </a:lnTo>
                  <a:lnTo>
                    <a:pt x="3231642" y="665988"/>
                  </a:lnTo>
                  <a:lnTo>
                    <a:pt x="3065145" y="499491"/>
                  </a:lnTo>
                  <a:lnTo>
                    <a:pt x="3148330" y="499491"/>
                  </a:lnTo>
                  <a:lnTo>
                    <a:pt x="3148330" y="432689"/>
                  </a:lnTo>
                  <a:lnTo>
                    <a:pt x="0" y="432689"/>
                  </a:lnTo>
                  <a:lnTo>
                    <a:pt x="0" y="0"/>
                  </a:lnTo>
                  <a:close/>
                </a:path>
              </a:pathLst>
            </a:custGeom>
            <a:grpFill/>
            <a:ln w="6350">
              <a:solidFill>
                <a:srgbClr val="298478"/>
              </a:solidFill>
            </a:ln>
          </p:spPr>
          <p:txBody>
            <a:bodyPr wrap="square" lIns="0" tIns="0" rIns="0" bIns="0" rtlCol="0"/>
            <a:lstStyle/>
            <a:p>
              <a:endParaRPr/>
            </a:p>
          </p:txBody>
        </p:sp>
      </p:grpSp>
      <p:sp>
        <p:nvSpPr>
          <p:cNvPr id="26" name="object 26"/>
          <p:cNvSpPr txBox="1"/>
          <p:nvPr/>
        </p:nvSpPr>
        <p:spPr>
          <a:xfrm>
            <a:off x="5385942" y="4550105"/>
            <a:ext cx="1131570"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Arial"/>
                <a:cs typeface="Arial"/>
              </a:rPr>
              <a:t>4</a:t>
            </a:r>
            <a:r>
              <a:rPr sz="1800" b="1" spc="-5" dirty="0">
                <a:solidFill>
                  <a:srgbClr val="FFFFFF"/>
                </a:solidFill>
                <a:latin typeface="Arial"/>
                <a:cs typeface="Arial"/>
              </a:rPr>
              <a:t> </a:t>
            </a:r>
            <a:r>
              <a:rPr sz="1800" b="1" spc="-10" dirty="0">
                <a:solidFill>
                  <a:srgbClr val="FFFFFF"/>
                </a:solidFill>
                <a:latin typeface="Arial"/>
                <a:cs typeface="Arial"/>
              </a:rPr>
              <a:t>priorités</a:t>
            </a:r>
            <a:endParaRPr sz="1800">
              <a:latin typeface="Arial"/>
              <a:cs typeface="Arial"/>
            </a:endParaRPr>
          </a:p>
        </p:txBody>
      </p:sp>
      <p:pic>
        <p:nvPicPr>
          <p:cNvPr id="27" name="object 27"/>
          <p:cNvPicPr/>
          <p:nvPr/>
        </p:nvPicPr>
        <p:blipFill>
          <a:blip r:embed="rId2" cstate="print"/>
          <a:stretch>
            <a:fillRect/>
          </a:stretch>
        </p:blipFill>
        <p:spPr>
          <a:xfrm>
            <a:off x="2269235" y="4924044"/>
            <a:ext cx="900684" cy="900684"/>
          </a:xfrm>
          <a:prstGeom prst="rect">
            <a:avLst/>
          </a:prstGeom>
        </p:spPr>
      </p:pic>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44</a:t>
            </a:fld>
            <a:endParaRPr spc="-25" dirty="0"/>
          </a:p>
        </p:txBody>
      </p:sp>
    </p:spTree>
    <p:extLst>
      <p:ext uri="{BB962C8B-B14F-4D97-AF65-F5344CB8AC3E}">
        <p14:creationId xmlns:p14="http://schemas.microsoft.com/office/powerpoint/2010/main" val="3615648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370" y="6266484"/>
            <a:ext cx="1962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0C419A"/>
                </a:solidFill>
                <a:latin typeface="Arial"/>
                <a:cs typeface="Arial"/>
              </a:rPr>
              <a:t>57</a:t>
            </a:r>
            <a:endParaRPr sz="1200">
              <a:latin typeface="Arial"/>
              <a:cs typeface="Arial"/>
            </a:endParaRPr>
          </a:p>
        </p:txBody>
      </p:sp>
      <p:graphicFrame>
        <p:nvGraphicFramePr>
          <p:cNvPr id="3" name="object 3"/>
          <p:cNvGraphicFramePr>
            <a:graphicFrameLocks noGrp="1"/>
          </p:cNvGraphicFramePr>
          <p:nvPr/>
        </p:nvGraphicFramePr>
        <p:xfrm>
          <a:off x="502919" y="495300"/>
          <a:ext cx="11189333" cy="2635885"/>
        </p:xfrm>
        <a:graphic>
          <a:graphicData uri="http://schemas.openxmlformats.org/drawingml/2006/table">
            <a:tbl>
              <a:tblPr firstRow="1" bandRow="1">
                <a:tableStyleId>{2D5ABB26-0587-4C30-8999-92F81FD0307C}</a:tableStyleId>
              </a:tblPr>
              <a:tblGrid>
                <a:gridCol w="2071370">
                  <a:extLst>
                    <a:ext uri="{9D8B030D-6E8A-4147-A177-3AD203B41FA5}">
                      <a16:colId xmlns:a16="http://schemas.microsoft.com/office/drawing/2014/main" val="20000"/>
                    </a:ext>
                  </a:extLst>
                </a:gridCol>
                <a:gridCol w="207644">
                  <a:extLst>
                    <a:ext uri="{9D8B030D-6E8A-4147-A177-3AD203B41FA5}">
                      <a16:colId xmlns:a16="http://schemas.microsoft.com/office/drawing/2014/main" val="20001"/>
                    </a:ext>
                  </a:extLst>
                </a:gridCol>
                <a:gridCol w="2071369">
                  <a:extLst>
                    <a:ext uri="{9D8B030D-6E8A-4147-A177-3AD203B41FA5}">
                      <a16:colId xmlns:a16="http://schemas.microsoft.com/office/drawing/2014/main" val="20002"/>
                    </a:ext>
                  </a:extLst>
                </a:gridCol>
                <a:gridCol w="207645">
                  <a:extLst>
                    <a:ext uri="{9D8B030D-6E8A-4147-A177-3AD203B41FA5}">
                      <a16:colId xmlns:a16="http://schemas.microsoft.com/office/drawing/2014/main" val="20003"/>
                    </a:ext>
                  </a:extLst>
                </a:gridCol>
                <a:gridCol w="2071370">
                  <a:extLst>
                    <a:ext uri="{9D8B030D-6E8A-4147-A177-3AD203B41FA5}">
                      <a16:colId xmlns:a16="http://schemas.microsoft.com/office/drawing/2014/main" val="20004"/>
                    </a:ext>
                  </a:extLst>
                </a:gridCol>
                <a:gridCol w="207645">
                  <a:extLst>
                    <a:ext uri="{9D8B030D-6E8A-4147-A177-3AD203B41FA5}">
                      <a16:colId xmlns:a16="http://schemas.microsoft.com/office/drawing/2014/main" val="20005"/>
                    </a:ext>
                  </a:extLst>
                </a:gridCol>
                <a:gridCol w="2071370">
                  <a:extLst>
                    <a:ext uri="{9D8B030D-6E8A-4147-A177-3AD203B41FA5}">
                      <a16:colId xmlns:a16="http://schemas.microsoft.com/office/drawing/2014/main" val="20006"/>
                    </a:ext>
                  </a:extLst>
                </a:gridCol>
                <a:gridCol w="207645">
                  <a:extLst>
                    <a:ext uri="{9D8B030D-6E8A-4147-A177-3AD203B41FA5}">
                      <a16:colId xmlns:a16="http://schemas.microsoft.com/office/drawing/2014/main" val="20007"/>
                    </a:ext>
                  </a:extLst>
                </a:gridCol>
                <a:gridCol w="2073275">
                  <a:extLst>
                    <a:ext uri="{9D8B030D-6E8A-4147-A177-3AD203B41FA5}">
                      <a16:colId xmlns:a16="http://schemas.microsoft.com/office/drawing/2014/main" val="20008"/>
                    </a:ext>
                  </a:extLst>
                </a:gridCol>
              </a:tblGrid>
              <a:tr h="1155065">
                <a:tc gridSpan="9">
                  <a:txBody>
                    <a:bodyPr/>
                    <a:lstStyle/>
                    <a:p>
                      <a:pPr>
                        <a:lnSpc>
                          <a:spcPct val="100000"/>
                        </a:lnSpc>
                        <a:spcBef>
                          <a:spcPts val="340"/>
                        </a:spcBef>
                      </a:pPr>
                      <a:endParaRPr sz="2200" dirty="0">
                        <a:latin typeface="Times New Roman"/>
                        <a:cs typeface="Times New Roman"/>
                      </a:endParaRPr>
                    </a:p>
                    <a:p>
                      <a:pPr marL="831850">
                        <a:lnSpc>
                          <a:spcPct val="100000"/>
                        </a:lnSpc>
                      </a:pPr>
                      <a:r>
                        <a:rPr sz="2200" b="1" dirty="0">
                          <a:solidFill>
                            <a:srgbClr val="FFFFFF"/>
                          </a:solidFill>
                          <a:latin typeface="Arial"/>
                          <a:cs typeface="Arial"/>
                        </a:rPr>
                        <a:t>LES</a:t>
                      </a:r>
                      <a:r>
                        <a:rPr sz="2200" b="1" spc="-80" dirty="0">
                          <a:solidFill>
                            <a:srgbClr val="FFFFFF"/>
                          </a:solidFill>
                          <a:latin typeface="Arial"/>
                          <a:cs typeface="Arial"/>
                        </a:rPr>
                        <a:t> </a:t>
                      </a:r>
                      <a:r>
                        <a:rPr sz="2200" b="1" dirty="0">
                          <a:solidFill>
                            <a:srgbClr val="FFFFFF"/>
                          </a:solidFill>
                          <a:latin typeface="Arial"/>
                          <a:cs typeface="Arial"/>
                        </a:rPr>
                        <a:t>PRIORITÉS</a:t>
                      </a:r>
                      <a:r>
                        <a:rPr sz="2200" b="1" spc="-50" dirty="0">
                          <a:solidFill>
                            <a:srgbClr val="FFFFFF"/>
                          </a:solidFill>
                          <a:latin typeface="Arial"/>
                          <a:cs typeface="Arial"/>
                        </a:rPr>
                        <a:t> </a:t>
                      </a:r>
                      <a:r>
                        <a:rPr sz="2200" b="1" spc="-20" dirty="0">
                          <a:solidFill>
                            <a:srgbClr val="FFFFFF"/>
                          </a:solidFill>
                          <a:latin typeface="Arial"/>
                          <a:cs typeface="Arial"/>
                        </a:rPr>
                        <a:t>NATIONALES</a:t>
                      </a:r>
                      <a:r>
                        <a:rPr sz="2200" b="1" spc="-45" dirty="0">
                          <a:solidFill>
                            <a:srgbClr val="FFFFFF"/>
                          </a:solidFill>
                          <a:latin typeface="Arial"/>
                          <a:cs typeface="Arial"/>
                        </a:rPr>
                        <a:t> </a:t>
                      </a:r>
                      <a:r>
                        <a:rPr sz="2200" b="1" dirty="0">
                          <a:solidFill>
                            <a:srgbClr val="FFFFFF"/>
                          </a:solidFill>
                          <a:latin typeface="Arial"/>
                          <a:cs typeface="Arial"/>
                        </a:rPr>
                        <a:t>DE</a:t>
                      </a:r>
                      <a:r>
                        <a:rPr sz="2200" b="1" spc="-75" dirty="0">
                          <a:solidFill>
                            <a:srgbClr val="FFFFFF"/>
                          </a:solidFill>
                          <a:latin typeface="Arial"/>
                          <a:cs typeface="Arial"/>
                        </a:rPr>
                        <a:t> </a:t>
                      </a:r>
                      <a:r>
                        <a:rPr sz="2200" b="1" dirty="0">
                          <a:solidFill>
                            <a:srgbClr val="FFFFFF"/>
                          </a:solidFill>
                          <a:latin typeface="Arial"/>
                          <a:cs typeface="Arial"/>
                        </a:rPr>
                        <a:t>PRÉVENTION</a:t>
                      </a:r>
                      <a:r>
                        <a:rPr sz="2200" b="1" spc="-55" dirty="0">
                          <a:solidFill>
                            <a:srgbClr val="FFFFFF"/>
                          </a:solidFill>
                          <a:latin typeface="Arial"/>
                          <a:cs typeface="Arial"/>
                        </a:rPr>
                        <a:t> </a:t>
                      </a:r>
                      <a:r>
                        <a:rPr lang="fr-FR" sz="2200" b="1" spc="0" dirty="0">
                          <a:solidFill>
                            <a:srgbClr val="FFFFFF"/>
                          </a:solidFill>
                          <a:latin typeface="Arial"/>
                          <a:cs typeface="Arial"/>
                        </a:rPr>
                        <a:t>DE</a:t>
                      </a:r>
                      <a:r>
                        <a:rPr lang="fr-FR" sz="2200" b="1" spc="0" baseline="0" dirty="0">
                          <a:solidFill>
                            <a:srgbClr val="FFFFFF"/>
                          </a:solidFill>
                          <a:latin typeface="Arial"/>
                          <a:cs typeface="Arial"/>
                        </a:rPr>
                        <a:t> l’ASSURANCE MALADIE</a:t>
                      </a:r>
                      <a:endParaRPr sz="2200" dirty="0">
                        <a:latin typeface="Arial"/>
                        <a:cs typeface="Arial"/>
                      </a:endParaRPr>
                    </a:p>
                  </a:txBody>
                  <a:tcPr marL="0" marR="0" marT="43180" marB="0">
                    <a:lnB w="82296">
                      <a:solidFill>
                        <a:srgbClr val="FFFFFF"/>
                      </a:solidFill>
                      <a:prstDash val="solid"/>
                    </a:lnB>
                    <a:solidFill>
                      <a:srgbClr val="0C419A"/>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80820">
                <a:tc>
                  <a:txBody>
                    <a:bodyPr/>
                    <a:lstStyle/>
                    <a:p>
                      <a:pPr>
                        <a:lnSpc>
                          <a:spcPct val="100000"/>
                        </a:lnSpc>
                        <a:spcBef>
                          <a:spcPts val="290"/>
                        </a:spcBef>
                      </a:pPr>
                      <a:endParaRPr sz="1050">
                        <a:latin typeface="Times New Roman"/>
                        <a:cs typeface="Times New Roman"/>
                      </a:endParaRPr>
                    </a:p>
                    <a:p>
                      <a:pPr marL="780415" marR="268605" indent="-506730" algn="just">
                        <a:lnSpc>
                          <a:spcPts val="1090"/>
                        </a:lnSpc>
                        <a:spcBef>
                          <a:spcPts val="5"/>
                        </a:spcBef>
                      </a:pPr>
                      <a:r>
                        <a:rPr sz="1050" b="1" dirty="0">
                          <a:solidFill>
                            <a:srgbClr val="FFFFFF"/>
                          </a:solidFill>
                          <a:latin typeface="Arial"/>
                          <a:cs typeface="Arial"/>
                        </a:rPr>
                        <a:t>Dépistage</a:t>
                      </a:r>
                      <a:r>
                        <a:rPr sz="1050" b="1" spc="-65" dirty="0">
                          <a:solidFill>
                            <a:srgbClr val="FFFFFF"/>
                          </a:solidFill>
                          <a:latin typeface="Arial"/>
                          <a:cs typeface="Arial"/>
                        </a:rPr>
                        <a:t> </a:t>
                      </a:r>
                      <a:r>
                        <a:rPr sz="1050" b="1" dirty="0">
                          <a:solidFill>
                            <a:srgbClr val="FFFFFF"/>
                          </a:solidFill>
                          <a:latin typeface="Arial"/>
                          <a:cs typeface="Arial"/>
                        </a:rPr>
                        <a:t>Organisé</a:t>
                      </a:r>
                      <a:r>
                        <a:rPr sz="1050" b="1" spc="-40" dirty="0">
                          <a:solidFill>
                            <a:srgbClr val="FFFFFF"/>
                          </a:solidFill>
                          <a:latin typeface="Arial"/>
                          <a:cs typeface="Arial"/>
                        </a:rPr>
                        <a:t> </a:t>
                      </a:r>
                      <a:r>
                        <a:rPr sz="1050" b="1" spc="-25" dirty="0">
                          <a:solidFill>
                            <a:srgbClr val="FFFFFF"/>
                          </a:solidFill>
                          <a:latin typeface="Arial"/>
                          <a:cs typeface="Arial"/>
                        </a:rPr>
                        <a:t>des </a:t>
                      </a:r>
                      <a:r>
                        <a:rPr sz="1050" b="1" spc="-10" dirty="0">
                          <a:solidFill>
                            <a:srgbClr val="FFFFFF"/>
                          </a:solidFill>
                          <a:latin typeface="Arial"/>
                          <a:cs typeface="Arial"/>
                        </a:rPr>
                        <a:t>cancers</a:t>
                      </a:r>
                      <a:endParaRPr sz="1050">
                        <a:latin typeface="Arial"/>
                        <a:cs typeface="Arial"/>
                      </a:endParaRPr>
                    </a:p>
                    <a:p>
                      <a:pPr marL="166370" marR="133985" indent="-26034" algn="just">
                        <a:lnSpc>
                          <a:spcPct val="120000"/>
                        </a:lnSpc>
                        <a:spcBef>
                          <a:spcPts val="5"/>
                        </a:spcBef>
                      </a:pPr>
                      <a:r>
                        <a:rPr sz="1000" dirty="0">
                          <a:solidFill>
                            <a:srgbClr val="FFFFFF"/>
                          </a:solidFill>
                          <a:latin typeface="Arial"/>
                          <a:cs typeface="Arial"/>
                        </a:rPr>
                        <a:t>Augmenter</a:t>
                      </a:r>
                      <a:r>
                        <a:rPr sz="1000" spc="-10" dirty="0">
                          <a:solidFill>
                            <a:srgbClr val="FFFFFF"/>
                          </a:solidFill>
                          <a:latin typeface="Arial"/>
                          <a:cs typeface="Arial"/>
                        </a:rPr>
                        <a:t> </a:t>
                      </a:r>
                      <a:r>
                        <a:rPr sz="1000" dirty="0">
                          <a:solidFill>
                            <a:srgbClr val="FFFFFF"/>
                          </a:solidFill>
                          <a:latin typeface="Arial"/>
                          <a:cs typeface="Arial"/>
                        </a:rPr>
                        <a:t>le</a:t>
                      </a:r>
                      <a:r>
                        <a:rPr sz="1000" spc="-10" dirty="0">
                          <a:solidFill>
                            <a:srgbClr val="FFFFFF"/>
                          </a:solidFill>
                          <a:latin typeface="Arial"/>
                          <a:cs typeface="Arial"/>
                        </a:rPr>
                        <a:t> </a:t>
                      </a:r>
                      <a:r>
                        <a:rPr sz="1000" dirty="0">
                          <a:solidFill>
                            <a:srgbClr val="FFFFFF"/>
                          </a:solidFill>
                          <a:latin typeface="Arial"/>
                          <a:cs typeface="Arial"/>
                        </a:rPr>
                        <a:t>taux</a:t>
                      </a:r>
                      <a:r>
                        <a:rPr sz="1000" spc="-15" dirty="0">
                          <a:solidFill>
                            <a:srgbClr val="FFFFFF"/>
                          </a:solidFill>
                          <a:latin typeface="Arial"/>
                          <a:cs typeface="Arial"/>
                        </a:rPr>
                        <a:t> </a:t>
                      </a:r>
                      <a:r>
                        <a:rPr sz="1000" dirty="0">
                          <a:solidFill>
                            <a:srgbClr val="FFFFFF"/>
                          </a:solidFill>
                          <a:latin typeface="Arial"/>
                          <a:cs typeface="Arial"/>
                        </a:rPr>
                        <a:t>de</a:t>
                      </a:r>
                      <a:r>
                        <a:rPr sz="1000" spc="-15" dirty="0">
                          <a:solidFill>
                            <a:srgbClr val="FFFFFF"/>
                          </a:solidFill>
                          <a:latin typeface="Arial"/>
                          <a:cs typeface="Arial"/>
                        </a:rPr>
                        <a:t> </a:t>
                      </a:r>
                      <a:r>
                        <a:rPr sz="1000" spc="-10" dirty="0">
                          <a:solidFill>
                            <a:srgbClr val="FFFFFF"/>
                          </a:solidFill>
                          <a:latin typeface="Arial"/>
                          <a:cs typeface="Arial"/>
                        </a:rPr>
                        <a:t>dépistage </a:t>
                      </a:r>
                      <a:r>
                        <a:rPr sz="1000" dirty="0">
                          <a:solidFill>
                            <a:srgbClr val="FFFFFF"/>
                          </a:solidFill>
                          <a:latin typeface="Arial"/>
                          <a:cs typeface="Arial"/>
                        </a:rPr>
                        <a:t>Mobiliser</a:t>
                      </a:r>
                      <a:r>
                        <a:rPr sz="1000" spc="-25" dirty="0">
                          <a:solidFill>
                            <a:srgbClr val="FFFFFF"/>
                          </a:solidFill>
                          <a:latin typeface="Arial"/>
                          <a:cs typeface="Arial"/>
                        </a:rPr>
                        <a:t> </a:t>
                      </a:r>
                      <a:r>
                        <a:rPr sz="1000" dirty="0">
                          <a:solidFill>
                            <a:srgbClr val="FFFFFF"/>
                          </a:solidFill>
                          <a:latin typeface="Arial"/>
                          <a:cs typeface="Arial"/>
                        </a:rPr>
                        <a:t>des</a:t>
                      </a:r>
                      <a:r>
                        <a:rPr sz="1000" spc="-30" dirty="0">
                          <a:solidFill>
                            <a:srgbClr val="FFFFFF"/>
                          </a:solidFill>
                          <a:latin typeface="Arial"/>
                          <a:cs typeface="Arial"/>
                        </a:rPr>
                        <a:t> </a:t>
                      </a:r>
                      <a:r>
                        <a:rPr sz="1000" dirty="0">
                          <a:solidFill>
                            <a:srgbClr val="FFFFFF"/>
                          </a:solidFill>
                          <a:latin typeface="Arial"/>
                          <a:cs typeface="Arial"/>
                        </a:rPr>
                        <a:t>actions</a:t>
                      </a:r>
                      <a:r>
                        <a:rPr sz="1000" spc="-30" dirty="0">
                          <a:solidFill>
                            <a:srgbClr val="FFFFFF"/>
                          </a:solidFill>
                          <a:latin typeface="Arial"/>
                          <a:cs typeface="Arial"/>
                        </a:rPr>
                        <a:t> </a:t>
                      </a:r>
                      <a:r>
                        <a:rPr sz="1000" dirty="0">
                          <a:solidFill>
                            <a:srgbClr val="FFFFFF"/>
                          </a:solidFill>
                          <a:latin typeface="Arial"/>
                          <a:cs typeface="Arial"/>
                        </a:rPr>
                        <a:t>aller</a:t>
                      </a:r>
                      <a:r>
                        <a:rPr sz="1000" spc="-25" dirty="0">
                          <a:solidFill>
                            <a:srgbClr val="FFFFFF"/>
                          </a:solidFill>
                          <a:latin typeface="Arial"/>
                          <a:cs typeface="Arial"/>
                        </a:rPr>
                        <a:t> </a:t>
                      </a:r>
                      <a:r>
                        <a:rPr sz="1000" spc="-20" dirty="0">
                          <a:solidFill>
                            <a:srgbClr val="FFFFFF"/>
                          </a:solidFill>
                          <a:latin typeface="Arial"/>
                          <a:cs typeface="Arial"/>
                        </a:rPr>
                        <a:t>vers </a:t>
                      </a:r>
                      <a:r>
                        <a:rPr sz="1000" dirty="0">
                          <a:solidFill>
                            <a:srgbClr val="FFFFFF"/>
                          </a:solidFill>
                          <a:latin typeface="Arial"/>
                          <a:cs typeface="Arial"/>
                        </a:rPr>
                        <a:t>Co</a:t>
                      </a:r>
                      <a:r>
                        <a:rPr sz="1000" spc="-35" dirty="0">
                          <a:solidFill>
                            <a:srgbClr val="FFFFFF"/>
                          </a:solidFill>
                          <a:latin typeface="Arial"/>
                          <a:cs typeface="Arial"/>
                        </a:rPr>
                        <a:t> </a:t>
                      </a:r>
                      <a:r>
                        <a:rPr sz="1000" dirty="0">
                          <a:solidFill>
                            <a:srgbClr val="FFFFFF"/>
                          </a:solidFill>
                          <a:latin typeface="Arial"/>
                          <a:cs typeface="Arial"/>
                        </a:rPr>
                        <a:t>construire</a:t>
                      </a:r>
                      <a:r>
                        <a:rPr sz="1000" spc="-30" dirty="0">
                          <a:solidFill>
                            <a:srgbClr val="FFFFFF"/>
                          </a:solidFill>
                          <a:latin typeface="Arial"/>
                          <a:cs typeface="Arial"/>
                        </a:rPr>
                        <a:t> </a:t>
                      </a:r>
                      <a:r>
                        <a:rPr sz="1000" dirty="0">
                          <a:solidFill>
                            <a:srgbClr val="FFFFFF"/>
                          </a:solidFill>
                          <a:latin typeface="Arial"/>
                          <a:cs typeface="Arial"/>
                        </a:rPr>
                        <a:t>des</a:t>
                      </a:r>
                      <a:r>
                        <a:rPr sz="1000" spc="-35" dirty="0">
                          <a:solidFill>
                            <a:srgbClr val="FFFFFF"/>
                          </a:solidFill>
                          <a:latin typeface="Arial"/>
                          <a:cs typeface="Arial"/>
                        </a:rPr>
                        <a:t> </a:t>
                      </a:r>
                      <a:r>
                        <a:rPr sz="1000" dirty="0">
                          <a:solidFill>
                            <a:srgbClr val="FFFFFF"/>
                          </a:solidFill>
                          <a:latin typeface="Arial"/>
                          <a:cs typeface="Arial"/>
                        </a:rPr>
                        <a:t>actions</a:t>
                      </a:r>
                      <a:r>
                        <a:rPr sz="1000" spc="-25" dirty="0">
                          <a:solidFill>
                            <a:srgbClr val="FFFFFF"/>
                          </a:solidFill>
                          <a:latin typeface="Arial"/>
                          <a:cs typeface="Arial"/>
                        </a:rPr>
                        <a:t> </a:t>
                      </a:r>
                      <a:r>
                        <a:rPr sz="1000" spc="-20" dirty="0">
                          <a:solidFill>
                            <a:srgbClr val="FFFFFF"/>
                          </a:solidFill>
                          <a:latin typeface="Arial"/>
                          <a:cs typeface="Arial"/>
                        </a:rPr>
                        <a:t>avec</a:t>
                      </a:r>
                      <a:endParaRPr sz="1000">
                        <a:latin typeface="Arial"/>
                        <a:cs typeface="Arial"/>
                      </a:endParaRPr>
                    </a:p>
                    <a:p>
                      <a:pPr marL="454025" algn="just">
                        <a:lnSpc>
                          <a:spcPts val="1035"/>
                        </a:lnSpc>
                      </a:pPr>
                      <a:r>
                        <a:rPr sz="1000" dirty="0">
                          <a:solidFill>
                            <a:srgbClr val="FFFFFF"/>
                          </a:solidFill>
                          <a:latin typeface="Arial"/>
                          <a:cs typeface="Arial"/>
                        </a:rPr>
                        <a:t>l’exercice</a:t>
                      </a:r>
                      <a:r>
                        <a:rPr sz="1000" spc="-50" dirty="0">
                          <a:solidFill>
                            <a:srgbClr val="FFFFFF"/>
                          </a:solidFill>
                          <a:latin typeface="Arial"/>
                          <a:cs typeface="Arial"/>
                        </a:rPr>
                        <a:t> </a:t>
                      </a:r>
                      <a:r>
                        <a:rPr sz="1000" spc="-10" dirty="0">
                          <a:solidFill>
                            <a:srgbClr val="FFFFFF"/>
                          </a:solidFill>
                          <a:latin typeface="Arial"/>
                          <a:cs typeface="Arial"/>
                        </a:rPr>
                        <a:t>coordonné</a:t>
                      </a:r>
                      <a:endParaRPr sz="1000">
                        <a:latin typeface="Arial"/>
                        <a:cs typeface="Arial"/>
                      </a:endParaRPr>
                    </a:p>
                  </a:txBody>
                  <a:tcPr marL="0" marR="0" marT="36830" marB="0">
                    <a:lnT w="82296">
                      <a:solidFill>
                        <a:srgbClr val="FFFFFF"/>
                      </a:solidFill>
                      <a:prstDash val="solid"/>
                    </a:lnT>
                    <a:solidFill>
                      <a:srgbClr val="C64E5A"/>
                    </a:solidFill>
                  </a:tcPr>
                </a:tc>
                <a:tc>
                  <a:txBody>
                    <a:bodyPr/>
                    <a:lstStyle/>
                    <a:p>
                      <a:pPr>
                        <a:lnSpc>
                          <a:spcPct val="100000"/>
                        </a:lnSpc>
                      </a:pPr>
                      <a:endParaRPr sz="1000">
                        <a:latin typeface="Times New Roman"/>
                        <a:cs typeface="Times New Roman"/>
                      </a:endParaRPr>
                    </a:p>
                  </a:txBody>
                  <a:tcPr marL="0" marR="0" marT="0" marB="0">
                    <a:lnT w="82296">
                      <a:solidFill>
                        <a:srgbClr val="FFFFFF"/>
                      </a:solidFill>
                      <a:prstDash val="solid"/>
                    </a:lnT>
                  </a:tcPr>
                </a:tc>
                <a:tc>
                  <a:txBody>
                    <a:bodyPr/>
                    <a:lstStyle/>
                    <a:p>
                      <a:pPr>
                        <a:lnSpc>
                          <a:spcPct val="100000"/>
                        </a:lnSpc>
                      </a:pPr>
                      <a:endParaRPr sz="1050">
                        <a:latin typeface="Times New Roman"/>
                        <a:cs typeface="Times New Roman"/>
                      </a:endParaRPr>
                    </a:p>
                    <a:p>
                      <a:pPr>
                        <a:lnSpc>
                          <a:spcPct val="100000"/>
                        </a:lnSpc>
                        <a:spcBef>
                          <a:spcPts val="1090"/>
                        </a:spcBef>
                      </a:pPr>
                      <a:endParaRPr sz="1050">
                        <a:latin typeface="Times New Roman"/>
                        <a:cs typeface="Times New Roman"/>
                      </a:endParaRPr>
                    </a:p>
                    <a:p>
                      <a:pPr algn="ctr">
                        <a:lnSpc>
                          <a:spcPct val="100000"/>
                        </a:lnSpc>
                      </a:pPr>
                      <a:r>
                        <a:rPr sz="1050" b="1" dirty="0">
                          <a:solidFill>
                            <a:srgbClr val="FFFFFF"/>
                          </a:solidFill>
                          <a:latin typeface="Arial"/>
                          <a:cs typeface="Arial"/>
                        </a:rPr>
                        <a:t>Mon</a:t>
                      </a:r>
                      <a:r>
                        <a:rPr sz="1050" b="1" spc="-35" dirty="0">
                          <a:solidFill>
                            <a:srgbClr val="FFFFFF"/>
                          </a:solidFill>
                          <a:latin typeface="Arial"/>
                          <a:cs typeface="Arial"/>
                        </a:rPr>
                        <a:t> </a:t>
                      </a:r>
                      <a:r>
                        <a:rPr sz="1050" b="1" dirty="0">
                          <a:solidFill>
                            <a:srgbClr val="FFFFFF"/>
                          </a:solidFill>
                          <a:latin typeface="Arial"/>
                          <a:cs typeface="Arial"/>
                        </a:rPr>
                        <a:t>Bilan</a:t>
                      </a:r>
                      <a:r>
                        <a:rPr sz="1050" b="1" spc="-5" dirty="0">
                          <a:solidFill>
                            <a:srgbClr val="FFFFFF"/>
                          </a:solidFill>
                          <a:latin typeface="Arial"/>
                          <a:cs typeface="Arial"/>
                        </a:rPr>
                        <a:t> </a:t>
                      </a:r>
                      <a:r>
                        <a:rPr sz="1050" b="1" spc="-10" dirty="0">
                          <a:solidFill>
                            <a:srgbClr val="FFFFFF"/>
                          </a:solidFill>
                          <a:latin typeface="Arial"/>
                          <a:cs typeface="Arial"/>
                        </a:rPr>
                        <a:t>Prévention</a:t>
                      </a:r>
                      <a:endParaRPr sz="1050">
                        <a:latin typeface="Arial"/>
                        <a:cs typeface="Arial"/>
                      </a:endParaRPr>
                    </a:p>
                    <a:p>
                      <a:pPr marL="171450" marR="164465" algn="ctr">
                        <a:lnSpc>
                          <a:spcPct val="86500"/>
                        </a:lnSpc>
                        <a:spcBef>
                          <a:spcPts val="420"/>
                        </a:spcBef>
                      </a:pPr>
                      <a:r>
                        <a:rPr sz="1000" dirty="0">
                          <a:solidFill>
                            <a:srgbClr val="FFFFFF"/>
                          </a:solidFill>
                          <a:latin typeface="Arial"/>
                          <a:cs typeface="Arial"/>
                        </a:rPr>
                        <a:t>Promouvoir</a:t>
                      </a:r>
                      <a:r>
                        <a:rPr sz="1000" spc="-20" dirty="0">
                          <a:solidFill>
                            <a:srgbClr val="FFFFFF"/>
                          </a:solidFill>
                          <a:latin typeface="Arial"/>
                          <a:cs typeface="Arial"/>
                        </a:rPr>
                        <a:t> </a:t>
                      </a:r>
                      <a:r>
                        <a:rPr sz="1000" dirty="0">
                          <a:solidFill>
                            <a:srgbClr val="FFFFFF"/>
                          </a:solidFill>
                          <a:latin typeface="Arial"/>
                          <a:cs typeface="Arial"/>
                        </a:rPr>
                        <a:t>et</a:t>
                      </a:r>
                      <a:r>
                        <a:rPr sz="1000" spc="-25" dirty="0">
                          <a:solidFill>
                            <a:srgbClr val="FFFFFF"/>
                          </a:solidFill>
                          <a:latin typeface="Arial"/>
                          <a:cs typeface="Arial"/>
                        </a:rPr>
                        <a:t> </a:t>
                      </a:r>
                      <a:r>
                        <a:rPr sz="1000" dirty="0">
                          <a:solidFill>
                            <a:srgbClr val="FFFFFF"/>
                          </a:solidFill>
                          <a:latin typeface="Arial"/>
                          <a:cs typeface="Arial"/>
                        </a:rPr>
                        <a:t>accompagner</a:t>
                      </a:r>
                      <a:r>
                        <a:rPr sz="1000" spc="-35" dirty="0">
                          <a:solidFill>
                            <a:srgbClr val="FFFFFF"/>
                          </a:solidFill>
                          <a:latin typeface="Arial"/>
                          <a:cs typeface="Arial"/>
                        </a:rPr>
                        <a:t> la </a:t>
                      </a:r>
                      <a:r>
                        <a:rPr sz="1000" dirty="0">
                          <a:solidFill>
                            <a:srgbClr val="FFFFFF"/>
                          </a:solidFill>
                          <a:latin typeface="Arial"/>
                          <a:cs typeface="Arial"/>
                        </a:rPr>
                        <a:t>mise</a:t>
                      </a:r>
                      <a:r>
                        <a:rPr sz="1000" spc="-35" dirty="0">
                          <a:solidFill>
                            <a:srgbClr val="FFFFFF"/>
                          </a:solidFill>
                          <a:latin typeface="Arial"/>
                          <a:cs typeface="Arial"/>
                        </a:rPr>
                        <a:t> </a:t>
                      </a:r>
                      <a:r>
                        <a:rPr sz="1000" dirty="0">
                          <a:solidFill>
                            <a:srgbClr val="FFFFFF"/>
                          </a:solidFill>
                          <a:latin typeface="Arial"/>
                          <a:cs typeface="Arial"/>
                        </a:rPr>
                        <a:t>en</a:t>
                      </a:r>
                      <a:r>
                        <a:rPr sz="1000" spc="-15" dirty="0">
                          <a:solidFill>
                            <a:srgbClr val="FFFFFF"/>
                          </a:solidFill>
                          <a:latin typeface="Arial"/>
                          <a:cs typeface="Arial"/>
                        </a:rPr>
                        <a:t> </a:t>
                      </a:r>
                      <a:r>
                        <a:rPr sz="1000" dirty="0">
                          <a:solidFill>
                            <a:srgbClr val="FFFFFF"/>
                          </a:solidFill>
                          <a:latin typeface="Arial"/>
                          <a:cs typeface="Arial"/>
                        </a:rPr>
                        <a:t>œuvre auprès </a:t>
                      </a:r>
                      <a:r>
                        <a:rPr sz="1000" spc="-25" dirty="0">
                          <a:solidFill>
                            <a:srgbClr val="FFFFFF"/>
                          </a:solidFill>
                          <a:latin typeface="Arial"/>
                          <a:cs typeface="Arial"/>
                        </a:rPr>
                        <a:t>des </a:t>
                      </a:r>
                      <a:r>
                        <a:rPr sz="1000" dirty="0">
                          <a:solidFill>
                            <a:srgbClr val="FFFFFF"/>
                          </a:solidFill>
                          <a:latin typeface="Arial"/>
                          <a:cs typeface="Arial"/>
                        </a:rPr>
                        <a:t>effecteurs</a:t>
                      </a:r>
                      <a:r>
                        <a:rPr sz="1000" spc="-20" dirty="0">
                          <a:solidFill>
                            <a:srgbClr val="FFFFFF"/>
                          </a:solidFill>
                          <a:latin typeface="Arial"/>
                          <a:cs typeface="Arial"/>
                        </a:rPr>
                        <a:t> </a:t>
                      </a:r>
                      <a:r>
                        <a:rPr sz="1000" dirty="0">
                          <a:solidFill>
                            <a:srgbClr val="FFFFFF"/>
                          </a:solidFill>
                          <a:latin typeface="Arial"/>
                          <a:cs typeface="Arial"/>
                        </a:rPr>
                        <a:t>et</a:t>
                      </a:r>
                      <a:r>
                        <a:rPr sz="1000" spc="-5" dirty="0">
                          <a:solidFill>
                            <a:srgbClr val="FFFFFF"/>
                          </a:solidFill>
                          <a:latin typeface="Arial"/>
                          <a:cs typeface="Arial"/>
                        </a:rPr>
                        <a:t> </a:t>
                      </a:r>
                      <a:r>
                        <a:rPr sz="1000" dirty="0">
                          <a:solidFill>
                            <a:srgbClr val="FFFFFF"/>
                          </a:solidFill>
                          <a:latin typeface="Arial"/>
                          <a:cs typeface="Arial"/>
                        </a:rPr>
                        <a:t>des</a:t>
                      </a:r>
                      <a:r>
                        <a:rPr sz="1000" spc="-10" dirty="0">
                          <a:solidFill>
                            <a:srgbClr val="FFFFFF"/>
                          </a:solidFill>
                          <a:latin typeface="Arial"/>
                          <a:cs typeface="Arial"/>
                        </a:rPr>
                        <a:t> assurés</a:t>
                      </a:r>
                      <a:endParaRPr sz="1000">
                        <a:latin typeface="Arial"/>
                        <a:cs typeface="Arial"/>
                      </a:endParaRPr>
                    </a:p>
                  </a:txBody>
                  <a:tcPr marL="0" marR="0" marT="0" marB="0">
                    <a:lnT w="82296">
                      <a:solidFill>
                        <a:srgbClr val="FFFFFF"/>
                      </a:solidFill>
                      <a:prstDash val="solid"/>
                    </a:lnT>
                    <a:solidFill>
                      <a:srgbClr val="007EAC"/>
                    </a:solidFill>
                  </a:tcPr>
                </a:tc>
                <a:tc>
                  <a:txBody>
                    <a:bodyPr/>
                    <a:lstStyle/>
                    <a:p>
                      <a:pPr>
                        <a:lnSpc>
                          <a:spcPct val="100000"/>
                        </a:lnSpc>
                      </a:pPr>
                      <a:endParaRPr sz="1000">
                        <a:latin typeface="Times New Roman"/>
                        <a:cs typeface="Times New Roman"/>
                      </a:endParaRPr>
                    </a:p>
                  </a:txBody>
                  <a:tcPr marL="0" marR="0" marT="0" marB="0">
                    <a:lnT w="82296">
                      <a:solidFill>
                        <a:srgbClr val="FFFFFF"/>
                      </a:solidFill>
                      <a:prstDash val="solid"/>
                    </a:lnT>
                  </a:tcPr>
                </a:tc>
                <a:tc>
                  <a:txBody>
                    <a:bodyPr/>
                    <a:lstStyle/>
                    <a:p>
                      <a:pPr>
                        <a:lnSpc>
                          <a:spcPct val="100000"/>
                        </a:lnSpc>
                      </a:pPr>
                      <a:endParaRPr sz="1050">
                        <a:latin typeface="Times New Roman"/>
                        <a:cs typeface="Times New Roman"/>
                      </a:endParaRPr>
                    </a:p>
                    <a:p>
                      <a:pPr>
                        <a:lnSpc>
                          <a:spcPct val="100000"/>
                        </a:lnSpc>
                        <a:spcBef>
                          <a:spcPts val="204"/>
                        </a:spcBef>
                      </a:pPr>
                      <a:endParaRPr sz="1050">
                        <a:latin typeface="Times New Roman"/>
                        <a:cs typeface="Times New Roman"/>
                      </a:endParaRPr>
                    </a:p>
                    <a:p>
                      <a:pPr marL="135255" marR="127000" algn="ctr">
                        <a:lnSpc>
                          <a:spcPts val="1090"/>
                        </a:lnSpc>
                      </a:pPr>
                      <a:r>
                        <a:rPr sz="1050" b="1" dirty="0">
                          <a:solidFill>
                            <a:srgbClr val="FFFFFF"/>
                          </a:solidFill>
                          <a:latin typeface="Arial"/>
                          <a:cs typeface="Arial"/>
                        </a:rPr>
                        <a:t>Dépistage</a:t>
                      </a:r>
                      <a:r>
                        <a:rPr sz="1050" b="1" spc="-55" dirty="0">
                          <a:solidFill>
                            <a:srgbClr val="FFFFFF"/>
                          </a:solidFill>
                          <a:latin typeface="Arial"/>
                          <a:cs typeface="Arial"/>
                        </a:rPr>
                        <a:t> </a:t>
                      </a:r>
                      <a:r>
                        <a:rPr sz="1050" b="1" dirty="0">
                          <a:solidFill>
                            <a:srgbClr val="FFFFFF"/>
                          </a:solidFill>
                          <a:latin typeface="Arial"/>
                          <a:cs typeface="Arial"/>
                        </a:rPr>
                        <a:t>précoce</a:t>
                      </a:r>
                      <a:r>
                        <a:rPr sz="1050" b="1" spc="-45" dirty="0">
                          <a:solidFill>
                            <a:srgbClr val="FFFFFF"/>
                          </a:solidFill>
                          <a:latin typeface="Arial"/>
                          <a:cs typeface="Arial"/>
                        </a:rPr>
                        <a:t> </a:t>
                      </a:r>
                      <a:r>
                        <a:rPr sz="1050" b="1" dirty="0">
                          <a:solidFill>
                            <a:srgbClr val="FFFFFF"/>
                          </a:solidFill>
                          <a:latin typeface="Arial"/>
                          <a:cs typeface="Arial"/>
                        </a:rPr>
                        <a:t>en</a:t>
                      </a:r>
                      <a:r>
                        <a:rPr sz="1050" b="1" spc="-20" dirty="0">
                          <a:solidFill>
                            <a:srgbClr val="FFFFFF"/>
                          </a:solidFill>
                          <a:latin typeface="Arial"/>
                          <a:cs typeface="Arial"/>
                        </a:rPr>
                        <a:t> </a:t>
                      </a:r>
                      <a:r>
                        <a:rPr sz="1050" b="1" spc="-10" dirty="0">
                          <a:solidFill>
                            <a:srgbClr val="FFFFFF"/>
                          </a:solidFill>
                          <a:latin typeface="Arial"/>
                          <a:cs typeface="Arial"/>
                        </a:rPr>
                        <a:t>milieu scolaire</a:t>
                      </a:r>
                      <a:endParaRPr sz="1050">
                        <a:latin typeface="Arial"/>
                        <a:cs typeface="Arial"/>
                      </a:endParaRPr>
                    </a:p>
                    <a:p>
                      <a:pPr marL="76200" marR="69850" algn="ctr">
                        <a:lnSpc>
                          <a:spcPct val="86400"/>
                        </a:lnSpc>
                        <a:spcBef>
                          <a:spcPts val="409"/>
                        </a:spcBef>
                      </a:pPr>
                      <a:r>
                        <a:rPr sz="1000" dirty="0">
                          <a:solidFill>
                            <a:srgbClr val="FFFFFF"/>
                          </a:solidFill>
                          <a:latin typeface="Arial"/>
                          <a:cs typeface="Arial"/>
                        </a:rPr>
                        <a:t>Déployer</a:t>
                      </a:r>
                      <a:r>
                        <a:rPr sz="1000" spc="-20" dirty="0">
                          <a:solidFill>
                            <a:srgbClr val="FFFFFF"/>
                          </a:solidFill>
                          <a:latin typeface="Arial"/>
                          <a:cs typeface="Arial"/>
                        </a:rPr>
                        <a:t> </a:t>
                      </a:r>
                      <a:r>
                        <a:rPr sz="1000" dirty="0">
                          <a:solidFill>
                            <a:srgbClr val="FFFFFF"/>
                          </a:solidFill>
                          <a:latin typeface="Arial"/>
                          <a:cs typeface="Arial"/>
                        </a:rPr>
                        <a:t>localement</a:t>
                      </a:r>
                      <a:r>
                        <a:rPr sz="1000" spc="-55" dirty="0">
                          <a:solidFill>
                            <a:srgbClr val="FFFFFF"/>
                          </a:solidFill>
                          <a:latin typeface="Arial"/>
                          <a:cs typeface="Arial"/>
                        </a:rPr>
                        <a:t> </a:t>
                      </a:r>
                      <a:r>
                        <a:rPr sz="1000" spc="-25" dirty="0">
                          <a:solidFill>
                            <a:srgbClr val="FFFFFF"/>
                          </a:solidFill>
                          <a:latin typeface="Arial"/>
                          <a:cs typeface="Arial"/>
                        </a:rPr>
                        <a:t>les </a:t>
                      </a:r>
                      <a:r>
                        <a:rPr sz="1000" dirty="0">
                          <a:solidFill>
                            <a:srgbClr val="FFFFFF"/>
                          </a:solidFill>
                          <a:latin typeface="Arial"/>
                          <a:cs typeface="Arial"/>
                        </a:rPr>
                        <a:t>programmes</a:t>
                      </a:r>
                      <a:r>
                        <a:rPr sz="1000" spc="-35" dirty="0">
                          <a:solidFill>
                            <a:srgbClr val="FFFFFF"/>
                          </a:solidFill>
                          <a:latin typeface="Arial"/>
                          <a:cs typeface="Arial"/>
                        </a:rPr>
                        <a:t> </a:t>
                      </a:r>
                      <a:r>
                        <a:rPr sz="1000" dirty="0">
                          <a:solidFill>
                            <a:srgbClr val="FFFFFF"/>
                          </a:solidFill>
                          <a:latin typeface="Arial"/>
                          <a:cs typeface="Arial"/>
                        </a:rPr>
                        <a:t>de</a:t>
                      </a:r>
                      <a:r>
                        <a:rPr sz="1000" spc="-15" dirty="0">
                          <a:solidFill>
                            <a:srgbClr val="FFFFFF"/>
                          </a:solidFill>
                          <a:latin typeface="Arial"/>
                          <a:cs typeface="Arial"/>
                        </a:rPr>
                        <a:t> </a:t>
                      </a:r>
                      <a:r>
                        <a:rPr sz="1000" dirty="0">
                          <a:solidFill>
                            <a:srgbClr val="FFFFFF"/>
                          </a:solidFill>
                          <a:latin typeface="Arial"/>
                          <a:cs typeface="Arial"/>
                        </a:rPr>
                        <a:t>prévention</a:t>
                      </a:r>
                      <a:r>
                        <a:rPr sz="1000" spc="15" dirty="0">
                          <a:solidFill>
                            <a:srgbClr val="FFFFFF"/>
                          </a:solidFill>
                          <a:latin typeface="Arial"/>
                          <a:cs typeface="Arial"/>
                        </a:rPr>
                        <a:t> </a:t>
                      </a:r>
                      <a:r>
                        <a:rPr sz="1000" spc="-25" dirty="0">
                          <a:solidFill>
                            <a:srgbClr val="FFFFFF"/>
                          </a:solidFill>
                          <a:latin typeface="Arial"/>
                          <a:cs typeface="Arial"/>
                        </a:rPr>
                        <a:t>en </a:t>
                      </a:r>
                      <a:r>
                        <a:rPr sz="1000" dirty="0">
                          <a:solidFill>
                            <a:srgbClr val="FFFFFF"/>
                          </a:solidFill>
                          <a:latin typeface="Arial"/>
                          <a:cs typeface="Arial"/>
                        </a:rPr>
                        <a:t>milieu</a:t>
                      </a:r>
                      <a:r>
                        <a:rPr sz="1000" spc="-40" dirty="0">
                          <a:solidFill>
                            <a:srgbClr val="FFFFFF"/>
                          </a:solidFill>
                          <a:latin typeface="Arial"/>
                          <a:cs typeface="Arial"/>
                        </a:rPr>
                        <a:t> </a:t>
                      </a:r>
                      <a:r>
                        <a:rPr sz="1000" dirty="0">
                          <a:solidFill>
                            <a:srgbClr val="FFFFFF"/>
                          </a:solidFill>
                          <a:latin typeface="Arial"/>
                          <a:cs typeface="Arial"/>
                        </a:rPr>
                        <a:t>scolaire</a:t>
                      </a:r>
                      <a:r>
                        <a:rPr sz="1000" spc="-35" dirty="0">
                          <a:solidFill>
                            <a:srgbClr val="FFFFFF"/>
                          </a:solidFill>
                          <a:latin typeface="Arial"/>
                          <a:cs typeface="Arial"/>
                        </a:rPr>
                        <a:t> </a:t>
                      </a:r>
                      <a:r>
                        <a:rPr sz="1000" dirty="0">
                          <a:solidFill>
                            <a:srgbClr val="FFFFFF"/>
                          </a:solidFill>
                          <a:latin typeface="Arial"/>
                          <a:cs typeface="Arial"/>
                        </a:rPr>
                        <a:t>(dépistage</a:t>
                      </a:r>
                      <a:r>
                        <a:rPr sz="1000" spc="-30" dirty="0">
                          <a:solidFill>
                            <a:srgbClr val="FFFFFF"/>
                          </a:solidFill>
                          <a:latin typeface="Arial"/>
                          <a:cs typeface="Arial"/>
                        </a:rPr>
                        <a:t> </a:t>
                      </a:r>
                      <a:r>
                        <a:rPr sz="1000" spc="-10" dirty="0">
                          <a:solidFill>
                            <a:srgbClr val="FFFFFF"/>
                          </a:solidFill>
                          <a:latin typeface="Arial"/>
                          <a:cs typeface="Arial"/>
                        </a:rPr>
                        <a:t>précoce </a:t>
                      </a:r>
                      <a:r>
                        <a:rPr sz="1000" dirty="0">
                          <a:solidFill>
                            <a:srgbClr val="FFFFFF"/>
                          </a:solidFill>
                          <a:latin typeface="Arial"/>
                          <a:cs typeface="Arial"/>
                        </a:rPr>
                        <a:t>visuel,</a:t>
                      </a:r>
                      <a:r>
                        <a:rPr sz="1000" spc="-30" dirty="0">
                          <a:solidFill>
                            <a:srgbClr val="FFFFFF"/>
                          </a:solidFill>
                          <a:latin typeface="Arial"/>
                          <a:cs typeface="Arial"/>
                        </a:rPr>
                        <a:t> </a:t>
                      </a:r>
                      <a:r>
                        <a:rPr sz="1000" dirty="0">
                          <a:solidFill>
                            <a:srgbClr val="FFFFFF"/>
                          </a:solidFill>
                          <a:latin typeface="Arial"/>
                          <a:cs typeface="Arial"/>
                        </a:rPr>
                        <a:t>langage,</a:t>
                      </a:r>
                      <a:r>
                        <a:rPr sz="1000" spc="-20" dirty="0">
                          <a:solidFill>
                            <a:srgbClr val="FFFFFF"/>
                          </a:solidFill>
                          <a:latin typeface="Arial"/>
                          <a:cs typeface="Arial"/>
                        </a:rPr>
                        <a:t> </a:t>
                      </a:r>
                      <a:r>
                        <a:rPr sz="1000" spc="-10" dirty="0">
                          <a:solidFill>
                            <a:srgbClr val="FFFFFF"/>
                          </a:solidFill>
                          <a:latin typeface="Arial"/>
                          <a:cs typeface="Arial"/>
                        </a:rPr>
                        <a:t>rachis)</a:t>
                      </a:r>
                      <a:endParaRPr sz="1000">
                        <a:latin typeface="Arial"/>
                        <a:cs typeface="Arial"/>
                      </a:endParaRPr>
                    </a:p>
                  </a:txBody>
                  <a:tcPr marL="0" marR="0" marT="0" marB="0">
                    <a:lnT w="82296">
                      <a:solidFill>
                        <a:srgbClr val="FFFFFF"/>
                      </a:solidFill>
                      <a:prstDash val="solid"/>
                    </a:lnT>
                    <a:solidFill>
                      <a:srgbClr val="9F5EB5"/>
                    </a:solidFill>
                  </a:tcPr>
                </a:tc>
                <a:tc>
                  <a:txBody>
                    <a:bodyPr/>
                    <a:lstStyle/>
                    <a:p>
                      <a:pPr>
                        <a:lnSpc>
                          <a:spcPct val="100000"/>
                        </a:lnSpc>
                      </a:pPr>
                      <a:endParaRPr sz="1000">
                        <a:latin typeface="Times New Roman"/>
                        <a:cs typeface="Times New Roman"/>
                      </a:endParaRPr>
                    </a:p>
                  </a:txBody>
                  <a:tcPr marL="0" marR="0" marT="0" marB="0">
                    <a:lnT w="82296">
                      <a:solidFill>
                        <a:srgbClr val="FFFFFF"/>
                      </a:solidFill>
                      <a:prstDash val="solid"/>
                    </a:lnT>
                  </a:tcPr>
                </a:tc>
                <a:tc>
                  <a:txBody>
                    <a:bodyPr/>
                    <a:lstStyle/>
                    <a:p>
                      <a:pPr>
                        <a:lnSpc>
                          <a:spcPct val="100000"/>
                        </a:lnSpc>
                        <a:spcBef>
                          <a:spcPts val="860"/>
                        </a:spcBef>
                      </a:pPr>
                      <a:endParaRPr sz="1050">
                        <a:latin typeface="Times New Roman"/>
                        <a:cs typeface="Times New Roman"/>
                      </a:endParaRPr>
                    </a:p>
                    <a:p>
                      <a:pPr marL="635" algn="ctr">
                        <a:lnSpc>
                          <a:spcPct val="100000"/>
                        </a:lnSpc>
                      </a:pPr>
                      <a:r>
                        <a:rPr sz="1050" b="1" dirty="0">
                          <a:solidFill>
                            <a:srgbClr val="FFFFFF"/>
                          </a:solidFill>
                          <a:latin typeface="Arial"/>
                          <a:cs typeface="Arial"/>
                        </a:rPr>
                        <a:t>Parcours</a:t>
                      </a:r>
                      <a:r>
                        <a:rPr sz="1050" b="1" spc="-45" dirty="0">
                          <a:solidFill>
                            <a:srgbClr val="FFFFFF"/>
                          </a:solidFill>
                          <a:latin typeface="Arial"/>
                          <a:cs typeface="Arial"/>
                        </a:rPr>
                        <a:t> </a:t>
                      </a:r>
                      <a:r>
                        <a:rPr sz="1050" b="1" spc="-10" dirty="0">
                          <a:solidFill>
                            <a:srgbClr val="FFFFFF"/>
                          </a:solidFill>
                          <a:latin typeface="Arial"/>
                          <a:cs typeface="Arial"/>
                        </a:rPr>
                        <a:t>maternité</a:t>
                      </a:r>
                      <a:endParaRPr sz="1050">
                        <a:latin typeface="Arial"/>
                        <a:cs typeface="Arial"/>
                      </a:endParaRPr>
                    </a:p>
                    <a:p>
                      <a:pPr algn="ctr">
                        <a:lnSpc>
                          <a:spcPts val="1125"/>
                        </a:lnSpc>
                        <a:spcBef>
                          <a:spcPts val="254"/>
                        </a:spcBef>
                      </a:pPr>
                      <a:r>
                        <a:rPr sz="1000" dirty="0">
                          <a:solidFill>
                            <a:srgbClr val="FFFFFF"/>
                          </a:solidFill>
                          <a:latin typeface="Arial"/>
                          <a:cs typeface="Arial"/>
                        </a:rPr>
                        <a:t>Donner</a:t>
                      </a:r>
                      <a:r>
                        <a:rPr sz="1000" spc="-25" dirty="0">
                          <a:solidFill>
                            <a:srgbClr val="FFFFFF"/>
                          </a:solidFill>
                          <a:latin typeface="Arial"/>
                          <a:cs typeface="Arial"/>
                        </a:rPr>
                        <a:t> </a:t>
                      </a:r>
                      <a:r>
                        <a:rPr sz="1000" dirty="0">
                          <a:solidFill>
                            <a:srgbClr val="FFFFFF"/>
                          </a:solidFill>
                          <a:latin typeface="Arial"/>
                          <a:cs typeface="Arial"/>
                        </a:rPr>
                        <a:t>de</a:t>
                      </a:r>
                      <a:r>
                        <a:rPr sz="1000" spc="-25" dirty="0">
                          <a:solidFill>
                            <a:srgbClr val="FFFFFF"/>
                          </a:solidFill>
                          <a:latin typeface="Arial"/>
                          <a:cs typeface="Arial"/>
                        </a:rPr>
                        <a:t> </a:t>
                      </a:r>
                      <a:r>
                        <a:rPr sz="1000" dirty="0">
                          <a:solidFill>
                            <a:srgbClr val="FFFFFF"/>
                          </a:solidFill>
                          <a:latin typeface="Arial"/>
                          <a:cs typeface="Arial"/>
                        </a:rPr>
                        <a:t>la</a:t>
                      </a:r>
                      <a:r>
                        <a:rPr sz="1000" spc="-25" dirty="0">
                          <a:solidFill>
                            <a:srgbClr val="FFFFFF"/>
                          </a:solidFill>
                          <a:latin typeface="Arial"/>
                          <a:cs typeface="Arial"/>
                        </a:rPr>
                        <a:t> </a:t>
                      </a:r>
                      <a:r>
                        <a:rPr sz="1000" dirty="0">
                          <a:solidFill>
                            <a:srgbClr val="FFFFFF"/>
                          </a:solidFill>
                          <a:latin typeface="Arial"/>
                          <a:cs typeface="Arial"/>
                        </a:rPr>
                        <a:t>visibilité</a:t>
                      </a:r>
                      <a:r>
                        <a:rPr sz="1000" spc="5" dirty="0">
                          <a:solidFill>
                            <a:srgbClr val="FFFFFF"/>
                          </a:solidFill>
                          <a:latin typeface="Arial"/>
                          <a:cs typeface="Arial"/>
                        </a:rPr>
                        <a:t> </a:t>
                      </a:r>
                      <a:r>
                        <a:rPr sz="1000" dirty="0">
                          <a:solidFill>
                            <a:srgbClr val="FFFFFF"/>
                          </a:solidFill>
                          <a:latin typeface="Arial"/>
                          <a:cs typeface="Arial"/>
                        </a:rPr>
                        <a:t>au</a:t>
                      </a:r>
                      <a:r>
                        <a:rPr sz="1000" spc="-25" dirty="0">
                          <a:solidFill>
                            <a:srgbClr val="FFFFFF"/>
                          </a:solidFill>
                          <a:latin typeface="Arial"/>
                          <a:cs typeface="Arial"/>
                        </a:rPr>
                        <a:t> </a:t>
                      </a:r>
                      <a:r>
                        <a:rPr sz="1000" spc="-10" dirty="0">
                          <a:solidFill>
                            <a:srgbClr val="FFFFFF"/>
                          </a:solidFill>
                          <a:latin typeface="Arial"/>
                          <a:cs typeface="Arial"/>
                        </a:rPr>
                        <a:t>parcours</a:t>
                      </a:r>
                      <a:endParaRPr sz="1000">
                        <a:latin typeface="Arial"/>
                        <a:cs typeface="Arial"/>
                      </a:endParaRPr>
                    </a:p>
                    <a:p>
                      <a:pPr marL="2540" algn="ctr">
                        <a:lnSpc>
                          <a:spcPts val="1125"/>
                        </a:lnSpc>
                      </a:pPr>
                      <a:r>
                        <a:rPr sz="1000" spc="-10" dirty="0">
                          <a:solidFill>
                            <a:srgbClr val="FFFFFF"/>
                          </a:solidFill>
                          <a:latin typeface="Arial"/>
                          <a:cs typeface="Arial"/>
                        </a:rPr>
                        <a:t>maternité.</a:t>
                      </a:r>
                      <a:endParaRPr sz="1000">
                        <a:latin typeface="Arial"/>
                        <a:cs typeface="Arial"/>
                      </a:endParaRPr>
                    </a:p>
                    <a:p>
                      <a:pPr marL="1270" algn="ctr">
                        <a:lnSpc>
                          <a:spcPct val="100000"/>
                        </a:lnSpc>
                        <a:spcBef>
                          <a:spcPts val="225"/>
                        </a:spcBef>
                      </a:pPr>
                      <a:r>
                        <a:rPr sz="1000" dirty="0">
                          <a:solidFill>
                            <a:srgbClr val="FFFFFF"/>
                          </a:solidFill>
                          <a:latin typeface="Arial"/>
                          <a:cs typeface="Arial"/>
                        </a:rPr>
                        <a:t>Pérenniser</a:t>
                      </a:r>
                      <a:r>
                        <a:rPr sz="1000" spc="-25" dirty="0">
                          <a:solidFill>
                            <a:srgbClr val="FFFFFF"/>
                          </a:solidFill>
                          <a:latin typeface="Arial"/>
                          <a:cs typeface="Arial"/>
                        </a:rPr>
                        <a:t> </a:t>
                      </a:r>
                      <a:r>
                        <a:rPr sz="1000" dirty="0">
                          <a:solidFill>
                            <a:srgbClr val="FFFFFF"/>
                          </a:solidFill>
                          <a:latin typeface="Arial"/>
                          <a:cs typeface="Arial"/>
                        </a:rPr>
                        <a:t>les</a:t>
                      </a:r>
                      <a:r>
                        <a:rPr sz="1000" spc="-30" dirty="0">
                          <a:solidFill>
                            <a:srgbClr val="FFFFFF"/>
                          </a:solidFill>
                          <a:latin typeface="Arial"/>
                          <a:cs typeface="Arial"/>
                        </a:rPr>
                        <a:t> </a:t>
                      </a:r>
                      <a:r>
                        <a:rPr sz="1000" dirty="0">
                          <a:solidFill>
                            <a:srgbClr val="FFFFFF"/>
                          </a:solidFill>
                          <a:latin typeface="Arial"/>
                          <a:cs typeface="Arial"/>
                        </a:rPr>
                        <a:t>ateliers</a:t>
                      </a:r>
                      <a:r>
                        <a:rPr sz="1000" spc="-25" dirty="0">
                          <a:solidFill>
                            <a:srgbClr val="FFFFFF"/>
                          </a:solidFill>
                          <a:latin typeface="Arial"/>
                          <a:cs typeface="Arial"/>
                        </a:rPr>
                        <a:t> </a:t>
                      </a:r>
                      <a:r>
                        <a:rPr sz="1000" spc="-10" dirty="0">
                          <a:solidFill>
                            <a:srgbClr val="FFFFFF"/>
                          </a:solidFill>
                          <a:latin typeface="Arial"/>
                          <a:cs typeface="Arial"/>
                        </a:rPr>
                        <a:t>maternité</a:t>
                      </a:r>
                      <a:endParaRPr sz="1000">
                        <a:latin typeface="Arial"/>
                        <a:cs typeface="Arial"/>
                      </a:endParaRPr>
                    </a:p>
                    <a:p>
                      <a:pPr marL="102235" marR="93345" algn="ctr">
                        <a:lnSpc>
                          <a:spcPts val="1030"/>
                        </a:lnSpc>
                        <a:spcBef>
                          <a:spcPts val="415"/>
                        </a:spcBef>
                      </a:pPr>
                      <a:r>
                        <a:rPr sz="1000" dirty="0">
                          <a:solidFill>
                            <a:srgbClr val="FFFFFF"/>
                          </a:solidFill>
                          <a:latin typeface="Arial"/>
                          <a:cs typeface="Arial"/>
                        </a:rPr>
                        <a:t>Favoriser</a:t>
                      </a:r>
                      <a:r>
                        <a:rPr sz="1000" spc="-20" dirty="0">
                          <a:solidFill>
                            <a:srgbClr val="FFFFFF"/>
                          </a:solidFill>
                          <a:latin typeface="Arial"/>
                          <a:cs typeface="Arial"/>
                        </a:rPr>
                        <a:t> </a:t>
                      </a:r>
                      <a:r>
                        <a:rPr sz="1000" dirty="0">
                          <a:solidFill>
                            <a:srgbClr val="FFFFFF"/>
                          </a:solidFill>
                          <a:latin typeface="Arial"/>
                          <a:cs typeface="Arial"/>
                        </a:rPr>
                        <a:t>le</a:t>
                      </a:r>
                      <a:r>
                        <a:rPr sz="1000" spc="-15" dirty="0">
                          <a:solidFill>
                            <a:srgbClr val="FFFFFF"/>
                          </a:solidFill>
                          <a:latin typeface="Arial"/>
                          <a:cs typeface="Arial"/>
                        </a:rPr>
                        <a:t> </a:t>
                      </a:r>
                      <a:r>
                        <a:rPr sz="1000" dirty="0">
                          <a:solidFill>
                            <a:srgbClr val="FFFFFF"/>
                          </a:solidFill>
                          <a:latin typeface="Arial"/>
                          <a:cs typeface="Arial"/>
                        </a:rPr>
                        <a:t>suivi</a:t>
                      </a:r>
                      <a:r>
                        <a:rPr sz="1000" spc="-15" dirty="0">
                          <a:solidFill>
                            <a:srgbClr val="FFFFFF"/>
                          </a:solidFill>
                          <a:latin typeface="Arial"/>
                          <a:cs typeface="Arial"/>
                        </a:rPr>
                        <a:t> </a:t>
                      </a:r>
                      <a:r>
                        <a:rPr sz="1000" dirty="0">
                          <a:solidFill>
                            <a:srgbClr val="FFFFFF"/>
                          </a:solidFill>
                          <a:latin typeface="Arial"/>
                          <a:cs typeface="Arial"/>
                        </a:rPr>
                        <a:t>post</a:t>
                      </a:r>
                      <a:r>
                        <a:rPr sz="1000" spc="-15" dirty="0">
                          <a:solidFill>
                            <a:srgbClr val="FFFFFF"/>
                          </a:solidFill>
                          <a:latin typeface="Arial"/>
                          <a:cs typeface="Arial"/>
                        </a:rPr>
                        <a:t> </a:t>
                      </a:r>
                      <a:r>
                        <a:rPr sz="1000" dirty="0">
                          <a:solidFill>
                            <a:srgbClr val="FFFFFF"/>
                          </a:solidFill>
                          <a:latin typeface="Arial"/>
                          <a:cs typeface="Arial"/>
                        </a:rPr>
                        <a:t>natal</a:t>
                      </a:r>
                      <a:r>
                        <a:rPr sz="1000" spc="-15" dirty="0">
                          <a:solidFill>
                            <a:srgbClr val="FFFFFF"/>
                          </a:solidFill>
                          <a:latin typeface="Arial"/>
                          <a:cs typeface="Arial"/>
                        </a:rPr>
                        <a:t> </a:t>
                      </a:r>
                      <a:r>
                        <a:rPr sz="1000" dirty="0">
                          <a:solidFill>
                            <a:srgbClr val="FFFFFF"/>
                          </a:solidFill>
                          <a:latin typeface="Arial"/>
                          <a:cs typeface="Arial"/>
                        </a:rPr>
                        <a:t>via</a:t>
                      </a:r>
                      <a:r>
                        <a:rPr sz="1000" spc="-20" dirty="0">
                          <a:solidFill>
                            <a:srgbClr val="FFFFFF"/>
                          </a:solidFill>
                          <a:latin typeface="Arial"/>
                          <a:cs typeface="Arial"/>
                        </a:rPr>
                        <a:t> </a:t>
                      </a:r>
                      <a:r>
                        <a:rPr sz="1000" spc="-25" dirty="0">
                          <a:solidFill>
                            <a:srgbClr val="FFFFFF"/>
                          </a:solidFill>
                          <a:latin typeface="Arial"/>
                          <a:cs typeface="Arial"/>
                        </a:rPr>
                        <a:t>la </a:t>
                      </a:r>
                      <a:r>
                        <a:rPr sz="1000" dirty="0">
                          <a:solidFill>
                            <a:srgbClr val="FFFFFF"/>
                          </a:solidFill>
                          <a:latin typeface="Arial"/>
                          <a:cs typeface="Arial"/>
                        </a:rPr>
                        <a:t>sage femme</a:t>
                      </a:r>
                      <a:r>
                        <a:rPr sz="1000" spc="-30" dirty="0">
                          <a:solidFill>
                            <a:srgbClr val="FFFFFF"/>
                          </a:solidFill>
                          <a:latin typeface="Arial"/>
                          <a:cs typeface="Arial"/>
                        </a:rPr>
                        <a:t> </a:t>
                      </a:r>
                      <a:r>
                        <a:rPr sz="1000" spc="-10" dirty="0">
                          <a:solidFill>
                            <a:srgbClr val="FFFFFF"/>
                          </a:solidFill>
                          <a:latin typeface="Arial"/>
                          <a:cs typeface="Arial"/>
                        </a:rPr>
                        <a:t>référente</a:t>
                      </a:r>
                      <a:endParaRPr sz="1000">
                        <a:latin typeface="Arial"/>
                        <a:cs typeface="Arial"/>
                      </a:endParaRPr>
                    </a:p>
                  </a:txBody>
                  <a:tcPr marL="0" marR="0" marT="109220" marB="0">
                    <a:lnT w="82296">
                      <a:solidFill>
                        <a:srgbClr val="FFFFFF"/>
                      </a:solidFill>
                      <a:prstDash val="solid"/>
                    </a:lnT>
                    <a:solidFill>
                      <a:srgbClr val="5E74B8"/>
                    </a:solidFill>
                  </a:tcPr>
                </a:tc>
                <a:tc>
                  <a:txBody>
                    <a:bodyPr/>
                    <a:lstStyle/>
                    <a:p>
                      <a:pPr>
                        <a:lnSpc>
                          <a:spcPct val="100000"/>
                        </a:lnSpc>
                      </a:pPr>
                      <a:endParaRPr sz="1000">
                        <a:latin typeface="Times New Roman"/>
                        <a:cs typeface="Times New Roman"/>
                      </a:endParaRPr>
                    </a:p>
                  </a:txBody>
                  <a:tcPr marL="0" marR="0" marT="0" marB="0">
                    <a:lnT w="82296">
                      <a:solidFill>
                        <a:srgbClr val="FFFFFF"/>
                      </a:solidFill>
                      <a:prstDash val="solid"/>
                    </a:lnT>
                  </a:tcPr>
                </a:tc>
                <a:tc>
                  <a:txBody>
                    <a:bodyPr/>
                    <a:lstStyle/>
                    <a:p>
                      <a:pPr>
                        <a:lnSpc>
                          <a:spcPct val="100000"/>
                        </a:lnSpc>
                      </a:pPr>
                      <a:endParaRPr sz="1050" dirty="0">
                        <a:latin typeface="Times New Roman"/>
                        <a:cs typeface="Times New Roman"/>
                      </a:endParaRPr>
                    </a:p>
                    <a:p>
                      <a:pPr>
                        <a:lnSpc>
                          <a:spcPct val="100000"/>
                        </a:lnSpc>
                        <a:spcBef>
                          <a:spcPts val="1090"/>
                        </a:spcBef>
                      </a:pPr>
                      <a:endParaRPr sz="1050" dirty="0">
                        <a:latin typeface="Times New Roman"/>
                        <a:cs typeface="Times New Roman"/>
                      </a:endParaRPr>
                    </a:p>
                    <a:p>
                      <a:pPr marL="1905" algn="ctr">
                        <a:lnSpc>
                          <a:spcPct val="100000"/>
                        </a:lnSpc>
                      </a:pPr>
                      <a:r>
                        <a:rPr sz="1050" b="1" spc="-10" dirty="0">
                          <a:solidFill>
                            <a:srgbClr val="FFFFFF"/>
                          </a:solidFill>
                          <a:latin typeface="Arial"/>
                          <a:cs typeface="Arial"/>
                        </a:rPr>
                        <a:t>Vaccination</a:t>
                      </a:r>
                      <a:endParaRPr sz="1050" dirty="0">
                        <a:latin typeface="Arial"/>
                        <a:cs typeface="Arial"/>
                      </a:endParaRPr>
                    </a:p>
                    <a:p>
                      <a:pPr marL="70485" marR="63500" algn="ctr">
                        <a:lnSpc>
                          <a:spcPct val="86500"/>
                        </a:lnSpc>
                        <a:spcBef>
                          <a:spcPts val="420"/>
                        </a:spcBef>
                      </a:pPr>
                      <a:r>
                        <a:rPr sz="1000" dirty="0">
                          <a:solidFill>
                            <a:srgbClr val="FFFFFF"/>
                          </a:solidFill>
                          <a:latin typeface="Arial"/>
                          <a:cs typeface="Arial"/>
                        </a:rPr>
                        <a:t>Evolution positive</a:t>
                      </a:r>
                      <a:r>
                        <a:rPr sz="1000" spc="-5" dirty="0">
                          <a:solidFill>
                            <a:srgbClr val="FFFFFF"/>
                          </a:solidFill>
                          <a:latin typeface="Arial"/>
                          <a:cs typeface="Arial"/>
                        </a:rPr>
                        <a:t> </a:t>
                      </a:r>
                      <a:r>
                        <a:rPr sz="1000" dirty="0">
                          <a:solidFill>
                            <a:srgbClr val="FFFFFF"/>
                          </a:solidFill>
                          <a:latin typeface="Arial"/>
                          <a:cs typeface="Arial"/>
                        </a:rPr>
                        <a:t>de</a:t>
                      </a:r>
                      <a:r>
                        <a:rPr sz="1000" spc="-45" dirty="0">
                          <a:solidFill>
                            <a:srgbClr val="FFFFFF"/>
                          </a:solidFill>
                          <a:latin typeface="Arial"/>
                          <a:cs typeface="Arial"/>
                        </a:rPr>
                        <a:t> </a:t>
                      </a:r>
                      <a:r>
                        <a:rPr sz="1000" dirty="0">
                          <a:solidFill>
                            <a:srgbClr val="FFFFFF"/>
                          </a:solidFill>
                          <a:latin typeface="Arial"/>
                          <a:cs typeface="Arial"/>
                        </a:rPr>
                        <a:t>la</a:t>
                      </a:r>
                      <a:r>
                        <a:rPr sz="1000" spc="-25" dirty="0">
                          <a:solidFill>
                            <a:srgbClr val="FFFFFF"/>
                          </a:solidFill>
                          <a:latin typeface="Arial"/>
                          <a:cs typeface="Arial"/>
                        </a:rPr>
                        <a:t> </a:t>
                      </a:r>
                      <a:r>
                        <a:rPr sz="1000" spc="-10" dirty="0">
                          <a:solidFill>
                            <a:srgbClr val="FFFFFF"/>
                          </a:solidFill>
                          <a:latin typeface="Arial"/>
                          <a:cs typeface="Arial"/>
                        </a:rPr>
                        <a:t>couverture </a:t>
                      </a:r>
                      <a:r>
                        <a:rPr sz="1000" dirty="0">
                          <a:solidFill>
                            <a:srgbClr val="FFFFFF"/>
                          </a:solidFill>
                          <a:latin typeface="Arial"/>
                          <a:cs typeface="Arial"/>
                        </a:rPr>
                        <a:t>vaccinale</a:t>
                      </a:r>
                      <a:r>
                        <a:rPr sz="1000" spc="-15" dirty="0">
                          <a:solidFill>
                            <a:srgbClr val="FFFFFF"/>
                          </a:solidFill>
                          <a:latin typeface="Arial"/>
                          <a:cs typeface="Arial"/>
                        </a:rPr>
                        <a:t> </a:t>
                      </a:r>
                      <a:r>
                        <a:rPr sz="1000" dirty="0">
                          <a:solidFill>
                            <a:srgbClr val="FFFFFF"/>
                          </a:solidFill>
                          <a:latin typeface="Arial"/>
                          <a:cs typeface="Arial"/>
                        </a:rPr>
                        <a:t>dans</a:t>
                      </a:r>
                      <a:r>
                        <a:rPr sz="1000" spc="-15" dirty="0">
                          <a:solidFill>
                            <a:srgbClr val="FFFFFF"/>
                          </a:solidFill>
                          <a:latin typeface="Arial"/>
                          <a:cs typeface="Arial"/>
                        </a:rPr>
                        <a:t> </a:t>
                      </a:r>
                      <a:r>
                        <a:rPr sz="1000" dirty="0">
                          <a:solidFill>
                            <a:srgbClr val="FFFFFF"/>
                          </a:solidFill>
                          <a:latin typeface="Arial"/>
                          <a:cs typeface="Arial"/>
                        </a:rPr>
                        <a:t>le</a:t>
                      </a:r>
                      <a:r>
                        <a:rPr sz="1000" spc="-20" dirty="0">
                          <a:solidFill>
                            <a:srgbClr val="FFFFFF"/>
                          </a:solidFill>
                          <a:latin typeface="Arial"/>
                          <a:cs typeface="Arial"/>
                        </a:rPr>
                        <a:t> </a:t>
                      </a:r>
                      <a:r>
                        <a:rPr sz="1000" spc="-10" dirty="0">
                          <a:solidFill>
                            <a:srgbClr val="FFFFFF"/>
                          </a:solidFill>
                          <a:latin typeface="Arial"/>
                          <a:cs typeface="Arial"/>
                        </a:rPr>
                        <a:t>département </a:t>
                      </a:r>
                      <a:r>
                        <a:rPr sz="1000" dirty="0">
                          <a:solidFill>
                            <a:srgbClr val="FFFFFF"/>
                          </a:solidFill>
                          <a:latin typeface="Arial"/>
                          <a:cs typeface="Arial"/>
                        </a:rPr>
                        <a:t>notamment</a:t>
                      </a:r>
                      <a:r>
                        <a:rPr sz="1000" spc="-35" dirty="0">
                          <a:solidFill>
                            <a:srgbClr val="FFFFFF"/>
                          </a:solidFill>
                          <a:latin typeface="Arial"/>
                          <a:cs typeface="Arial"/>
                        </a:rPr>
                        <a:t> </a:t>
                      </a:r>
                      <a:r>
                        <a:rPr sz="1000" dirty="0">
                          <a:solidFill>
                            <a:srgbClr val="FFFFFF"/>
                          </a:solidFill>
                          <a:latin typeface="Arial"/>
                          <a:cs typeface="Arial"/>
                        </a:rPr>
                        <a:t>Grippe</a:t>
                      </a:r>
                      <a:r>
                        <a:rPr sz="1000" spc="-15" dirty="0">
                          <a:solidFill>
                            <a:srgbClr val="FFFFFF"/>
                          </a:solidFill>
                          <a:latin typeface="Arial"/>
                          <a:cs typeface="Arial"/>
                        </a:rPr>
                        <a:t> </a:t>
                      </a:r>
                      <a:r>
                        <a:rPr sz="1000" dirty="0">
                          <a:solidFill>
                            <a:srgbClr val="FFFFFF"/>
                          </a:solidFill>
                          <a:latin typeface="Arial"/>
                          <a:cs typeface="Arial"/>
                        </a:rPr>
                        <a:t>, Covid</a:t>
                      </a:r>
                      <a:r>
                        <a:rPr sz="1000" spc="-5" dirty="0">
                          <a:solidFill>
                            <a:srgbClr val="FFFFFF"/>
                          </a:solidFill>
                          <a:latin typeface="Arial"/>
                          <a:cs typeface="Arial"/>
                        </a:rPr>
                        <a:t> </a:t>
                      </a:r>
                      <a:r>
                        <a:rPr sz="1000" dirty="0">
                          <a:solidFill>
                            <a:srgbClr val="FFFFFF"/>
                          </a:solidFill>
                          <a:latin typeface="Arial"/>
                          <a:cs typeface="Arial"/>
                        </a:rPr>
                        <a:t>,</a:t>
                      </a:r>
                      <a:r>
                        <a:rPr sz="1000" spc="-25" dirty="0">
                          <a:solidFill>
                            <a:srgbClr val="FFFFFF"/>
                          </a:solidFill>
                          <a:latin typeface="Arial"/>
                          <a:cs typeface="Arial"/>
                        </a:rPr>
                        <a:t> HPV</a:t>
                      </a:r>
                      <a:endParaRPr sz="1000" dirty="0">
                        <a:latin typeface="Arial"/>
                        <a:cs typeface="Arial"/>
                      </a:endParaRPr>
                    </a:p>
                  </a:txBody>
                  <a:tcPr marL="0" marR="0" marT="0" marB="0">
                    <a:lnT w="82296">
                      <a:solidFill>
                        <a:srgbClr val="FFFFFF"/>
                      </a:solidFill>
                      <a:prstDash val="solid"/>
                    </a:lnT>
                    <a:solidFill>
                      <a:srgbClr val="E01A81"/>
                    </a:solidFill>
                  </a:tcPr>
                </a:tc>
                <a:extLst>
                  <a:ext uri="{0D108BD9-81ED-4DB2-BD59-A6C34878D82A}">
                    <a16:rowId xmlns:a16="http://schemas.microsoft.com/office/drawing/2014/main" val="10001"/>
                  </a:ext>
                </a:extLst>
              </a:tr>
            </a:tbl>
          </a:graphicData>
        </a:graphic>
      </p:graphicFrame>
      <p:sp>
        <p:nvSpPr>
          <p:cNvPr id="4" name="object 4"/>
          <p:cNvSpPr txBox="1"/>
          <p:nvPr/>
        </p:nvSpPr>
        <p:spPr>
          <a:xfrm>
            <a:off x="1641348" y="3339084"/>
            <a:ext cx="2072639" cy="1440180"/>
          </a:xfrm>
          <a:prstGeom prst="rect">
            <a:avLst/>
          </a:prstGeom>
          <a:solidFill>
            <a:srgbClr val="9E313C"/>
          </a:solidFill>
        </p:spPr>
        <p:txBody>
          <a:bodyPr vert="horz" wrap="square" lIns="0" tIns="90170" rIns="0" bIns="0" rtlCol="0">
            <a:spAutoFit/>
          </a:bodyPr>
          <a:lstStyle/>
          <a:p>
            <a:pPr algn="ctr">
              <a:lnSpc>
                <a:spcPct val="100000"/>
              </a:lnSpc>
              <a:spcBef>
                <a:spcPts val="710"/>
              </a:spcBef>
            </a:pPr>
            <a:r>
              <a:rPr sz="1050" b="1" dirty="0">
                <a:solidFill>
                  <a:srgbClr val="FFFFFF"/>
                </a:solidFill>
                <a:latin typeface="Arial"/>
                <a:cs typeface="Arial"/>
              </a:rPr>
              <a:t>Appels</a:t>
            </a:r>
            <a:r>
              <a:rPr sz="1050" b="1" spc="-15" dirty="0">
                <a:solidFill>
                  <a:srgbClr val="FFFFFF"/>
                </a:solidFill>
                <a:latin typeface="Arial"/>
                <a:cs typeface="Arial"/>
              </a:rPr>
              <a:t> </a:t>
            </a:r>
            <a:r>
              <a:rPr sz="1050" b="1" dirty="0">
                <a:solidFill>
                  <a:srgbClr val="FFFFFF"/>
                </a:solidFill>
                <a:latin typeface="Arial"/>
                <a:cs typeface="Arial"/>
              </a:rPr>
              <a:t>à</a:t>
            </a:r>
            <a:r>
              <a:rPr sz="1050" b="1" spc="-25" dirty="0">
                <a:solidFill>
                  <a:srgbClr val="FFFFFF"/>
                </a:solidFill>
                <a:latin typeface="Arial"/>
                <a:cs typeface="Arial"/>
              </a:rPr>
              <a:t> </a:t>
            </a:r>
            <a:r>
              <a:rPr sz="1050" b="1" spc="-10" dirty="0">
                <a:solidFill>
                  <a:srgbClr val="FFFFFF"/>
                </a:solidFill>
                <a:latin typeface="Arial"/>
                <a:cs typeface="Arial"/>
              </a:rPr>
              <a:t>projets</a:t>
            </a:r>
            <a:endParaRPr sz="1050">
              <a:latin typeface="Arial"/>
              <a:cs typeface="Arial"/>
            </a:endParaRPr>
          </a:p>
          <a:p>
            <a:pPr algn="ctr">
              <a:lnSpc>
                <a:spcPts val="1125"/>
              </a:lnSpc>
              <a:spcBef>
                <a:spcPts val="250"/>
              </a:spcBef>
            </a:pPr>
            <a:r>
              <a:rPr sz="1000" dirty="0">
                <a:solidFill>
                  <a:srgbClr val="FFFFFF"/>
                </a:solidFill>
                <a:latin typeface="Arial"/>
                <a:cs typeface="Arial"/>
              </a:rPr>
              <a:t>Promouvoir,</a:t>
            </a:r>
            <a:r>
              <a:rPr sz="1000" spc="-50" dirty="0">
                <a:solidFill>
                  <a:srgbClr val="FFFFFF"/>
                </a:solidFill>
                <a:latin typeface="Arial"/>
                <a:cs typeface="Arial"/>
              </a:rPr>
              <a:t> </a:t>
            </a:r>
            <a:r>
              <a:rPr sz="1000" dirty="0">
                <a:solidFill>
                  <a:srgbClr val="FFFFFF"/>
                </a:solidFill>
                <a:latin typeface="Arial"/>
                <a:cs typeface="Arial"/>
              </a:rPr>
              <a:t>soutenir,</a:t>
            </a:r>
            <a:r>
              <a:rPr sz="1000" spc="-40" dirty="0">
                <a:solidFill>
                  <a:srgbClr val="FFFFFF"/>
                </a:solidFill>
                <a:latin typeface="Arial"/>
                <a:cs typeface="Arial"/>
              </a:rPr>
              <a:t> </a:t>
            </a:r>
            <a:r>
              <a:rPr sz="1000" dirty="0">
                <a:solidFill>
                  <a:srgbClr val="FFFFFF"/>
                </a:solidFill>
                <a:latin typeface="Arial"/>
                <a:cs typeface="Arial"/>
              </a:rPr>
              <a:t>porter</a:t>
            </a:r>
            <a:r>
              <a:rPr sz="1000" spc="-45" dirty="0">
                <a:solidFill>
                  <a:srgbClr val="FFFFFF"/>
                </a:solidFill>
                <a:latin typeface="Arial"/>
                <a:cs typeface="Arial"/>
              </a:rPr>
              <a:t> </a:t>
            </a:r>
            <a:r>
              <a:rPr sz="1000" spc="-25" dirty="0">
                <a:solidFill>
                  <a:srgbClr val="FFFFFF"/>
                </a:solidFill>
                <a:latin typeface="Arial"/>
                <a:cs typeface="Arial"/>
              </a:rPr>
              <a:t>et</a:t>
            </a:r>
            <a:endParaRPr sz="1000">
              <a:latin typeface="Arial"/>
              <a:cs typeface="Arial"/>
            </a:endParaRPr>
          </a:p>
          <a:p>
            <a:pPr algn="ctr">
              <a:lnSpc>
                <a:spcPts val="1125"/>
              </a:lnSpc>
            </a:pPr>
            <a:r>
              <a:rPr sz="1000" dirty="0">
                <a:solidFill>
                  <a:srgbClr val="FFFFFF"/>
                </a:solidFill>
                <a:latin typeface="Arial"/>
                <a:cs typeface="Arial"/>
              </a:rPr>
              <a:t>suivre</a:t>
            </a:r>
            <a:r>
              <a:rPr sz="1000" spc="-20" dirty="0">
                <a:solidFill>
                  <a:srgbClr val="FFFFFF"/>
                </a:solidFill>
                <a:latin typeface="Arial"/>
                <a:cs typeface="Arial"/>
              </a:rPr>
              <a:t> </a:t>
            </a:r>
            <a:r>
              <a:rPr sz="1000" dirty="0">
                <a:solidFill>
                  <a:srgbClr val="FFFFFF"/>
                </a:solidFill>
                <a:latin typeface="Arial"/>
                <a:cs typeface="Arial"/>
              </a:rPr>
              <a:t>les</a:t>
            </a:r>
            <a:r>
              <a:rPr sz="1000" spc="-15" dirty="0">
                <a:solidFill>
                  <a:srgbClr val="FFFFFF"/>
                </a:solidFill>
                <a:latin typeface="Arial"/>
                <a:cs typeface="Arial"/>
              </a:rPr>
              <a:t> </a:t>
            </a:r>
            <a:r>
              <a:rPr sz="1000" dirty="0">
                <a:solidFill>
                  <a:srgbClr val="FFFFFF"/>
                </a:solidFill>
                <a:latin typeface="Arial"/>
                <a:cs typeface="Arial"/>
              </a:rPr>
              <a:t>appels</a:t>
            </a:r>
            <a:r>
              <a:rPr sz="1000" spc="5" dirty="0">
                <a:solidFill>
                  <a:srgbClr val="FFFFFF"/>
                </a:solidFill>
                <a:latin typeface="Arial"/>
                <a:cs typeface="Arial"/>
              </a:rPr>
              <a:t> </a:t>
            </a:r>
            <a:r>
              <a:rPr sz="1000" dirty="0">
                <a:solidFill>
                  <a:srgbClr val="FFFFFF"/>
                </a:solidFill>
                <a:latin typeface="Arial"/>
                <a:cs typeface="Arial"/>
              </a:rPr>
              <a:t>à</a:t>
            </a:r>
            <a:r>
              <a:rPr sz="1000" spc="-30" dirty="0">
                <a:solidFill>
                  <a:srgbClr val="FFFFFF"/>
                </a:solidFill>
                <a:latin typeface="Arial"/>
                <a:cs typeface="Arial"/>
              </a:rPr>
              <a:t> </a:t>
            </a:r>
            <a:r>
              <a:rPr sz="1000" spc="-10" dirty="0">
                <a:solidFill>
                  <a:srgbClr val="FFFFFF"/>
                </a:solidFill>
                <a:latin typeface="Arial"/>
                <a:cs typeface="Arial"/>
              </a:rPr>
              <a:t>projets</a:t>
            </a:r>
            <a:endParaRPr sz="1000">
              <a:latin typeface="Arial"/>
              <a:cs typeface="Arial"/>
            </a:endParaRPr>
          </a:p>
          <a:p>
            <a:pPr marL="73025" marR="66675" algn="ctr">
              <a:lnSpc>
                <a:spcPct val="86500"/>
              </a:lnSpc>
              <a:spcBef>
                <a:spcPts val="390"/>
              </a:spcBef>
            </a:pPr>
            <a:r>
              <a:rPr sz="1000" dirty="0">
                <a:solidFill>
                  <a:srgbClr val="FFFFFF"/>
                </a:solidFill>
                <a:latin typeface="Arial"/>
                <a:cs typeface="Arial"/>
              </a:rPr>
              <a:t>FNPEIS</a:t>
            </a:r>
            <a:r>
              <a:rPr sz="1000" spc="-10" dirty="0">
                <a:solidFill>
                  <a:srgbClr val="FFFFFF"/>
                </a:solidFill>
                <a:latin typeface="Arial"/>
                <a:cs typeface="Arial"/>
              </a:rPr>
              <a:t> </a:t>
            </a:r>
            <a:r>
              <a:rPr sz="1000" dirty="0">
                <a:solidFill>
                  <a:srgbClr val="FFFFFF"/>
                </a:solidFill>
                <a:latin typeface="Arial"/>
                <a:cs typeface="Arial"/>
              </a:rPr>
              <a:t>:</a:t>
            </a:r>
            <a:r>
              <a:rPr sz="1000" spc="-25" dirty="0">
                <a:solidFill>
                  <a:srgbClr val="FFFFFF"/>
                </a:solidFill>
                <a:latin typeface="Arial"/>
                <a:cs typeface="Arial"/>
              </a:rPr>
              <a:t> </a:t>
            </a:r>
            <a:r>
              <a:rPr sz="1000" dirty="0">
                <a:solidFill>
                  <a:srgbClr val="FFFFFF"/>
                </a:solidFill>
                <a:latin typeface="Arial"/>
                <a:cs typeface="Arial"/>
              </a:rPr>
              <a:t>santé</a:t>
            </a:r>
            <a:r>
              <a:rPr sz="1000" spc="-20" dirty="0">
                <a:solidFill>
                  <a:srgbClr val="FFFFFF"/>
                </a:solidFill>
                <a:latin typeface="Arial"/>
                <a:cs typeface="Arial"/>
              </a:rPr>
              <a:t> </a:t>
            </a:r>
            <a:r>
              <a:rPr sz="1000" dirty="0">
                <a:solidFill>
                  <a:srgbClr val="FFFFFF"/>
                </a:solidFill>
                <a:latin typeface="Arial"/>
                <a:cs typeface="Arial"/>
              </a:rPr>
              <a:t>sexuelle,</a:t>
            </a:r>
            <a:r>
              <a:rPr sz="1000" spc="-5" dirty="0">
                <a:solidFill>
                  <a:srgbClr val="FFFFFF"/>
                </a:solidFill>
                <a:latin typeface="Arial"/>
                <a:cs typeface="Arial"/>
              </a:rPr>
              <a:t> </a:t>
            </a:r>
            <a:r>
              <a:rPr sz="1000" spc="-10" dirty="0">
                <a:solidFill>
                  <a:srgbClr val="FFFFFF"/>
                </a:solidFill>
                <a:latin typeface="Arial"/>
                <a:cs typeface="Arial"/>
              </a:rPr>
              <a:t>cancers, </a:t>
            </a:r>
            <a:r>
              <a:rPr sz="1000" dirty="0">
                <a:solidFill>
                  <a:srgbClr val="FFFFFF"/>
                </a:solidFill>
                <a:latin typeface="Arial"/>
                <a:cs typeface="Arial"/>
              </a:rPr>
              <a:t>vaccination,</a:t>
            </a:r>
            <a:r>
              <a:rPr sz="1000" spc="-40" dirty="0">
                <a:solidFill>
                  <a:srgbClr val="FFFFFF"/>
                </a:solidFill>
                <a:latin typeface="Arial"/>
                <a:cs typeface="Arial"/>
              </a:rPr>
              <a:t> </a:t>
            </a:r>
            <a:r>
              <a:rPr sz="1000" spc="-10" dirty="0">
                <a:solidFill>
                  <a:srgbClr val="FFFFFF"/>
                </a:solidFill>
                <a:latin typeface="Arial"/>
                <a:cs typeface="Arial"/>
              </a:rPr>
              <a:t>santé </a:t>
            </a:r>
            <a:r>
              <a:rPr sz="1000" dirty="0">
                <a:solidFill>
                  <a:srgbClr val="FFFFFF"/>
                </a:solidFill>
                <a:latin typeface="Arial"/>
                <a:cs typeface="Arial"/>
              </a:rPr>
              <a:t>environnementale</a:t>
            </a:r>
            <a:r>
              <a:rPr sz="1000" spc="-15" dirty="0">
                <a:solidFill>
                  <a:srgbClr val="FFFFFF"/>
                </a:solidFill>
                <a:latin typeface="Arial"/>
                <a:cs typeface="Arial"/>
              </a:rPr>
              <a:t> </a:t>
            </a:r>
            <a:r>
              <a:rPr sz="1000" dirty="0">
                <a:solidFill>
                  <a:srgbClr val="FFFFFF"/>
                </a:solidFill>
                <a:latin typeface="Arial"/>
                <a:cs typeface="Arial"/>
              </a:rPr>
              <a:t>et</a:t>
            </a:r>
            <a:r>
              <a:rPr sz="1000" spc="-35" dirty="0">
                <a:solidFill>
                  <a:srgbClr val="FFFFFF"/>
                </a:solidFill>
                <a:latin typeface="Arial"/>
                <a:cs typeface="Arial"/>
              </a:rPr>
              <a:t> </a:t>
            </a:r>
            <a:r>
              <a:rPr sz="1000" spc="-10" dirty="0">
                <a:solidFill>
                  <a:srgbClr val="FFFFFF"/>
                </a:solidFill>
                <a:latin typeface="Arial"/>
                <a:cs typeface="Arial"/>
              </a:rPr>
              <a:t>nutrition</a:t>
            </a:r>
            <a:endParaRPr sz="1000">
              <a:latin typeface="Arial"/>
              <a:cs typeface="Arial"/>
            </a:endParaRPr>
          </a:p>
          <a:p>
            <a:pPr marL="351790" marR="320675" indent="10160" algn="ctr">
              <a:lnSpc>
                <a:spcPts val="1030"/>
              </a:lnSpc>
              <a:spcBef>
                <a:spcPts val="415"/>
              </a:spcBef>
            </a:pPr>
            <a:r>
              <a:rPr sz="1000" dirty="0">
                <a:solidFill>
                  <a:srgbClr val="FFFFFF"/>
                </a:solidFill>
                <a:latin typeface="Arial"/>
                <a:cs typeface="Arial"/>
              </a:rPr>
              <a:t>FLCA</a:t>
            </a:r>
            <a:r>
              <a:rPr sz="1000" spc="-10" dirty="0">
                <a:solidFill>
                  <a:srgbClr val="FFFFFF"/>
                </a:solidFill>
                <a:latin typeface="Arial"/>
                <a:cs typeface="Arial"/>
              </a:rPr>
              <a:t> </a:t>
            </a:r>
            <a:r>
              <a:rPr sz="1000" dirty="0">
                <a:solidFill>
                  <a:srgbClr val="FFFFFF"/>
                </a:solidFill>
                <a:latin typeface="Arial"/>
                <a:cs typeface="Arial"/>
              </a:rPr>
              <a:t>: mois</a:t>
            </a:r>
            <a:r>
              <a:rPr sz="1000" spc="-20" dirty="0">
                <a:solidFill>
                  <a:srgbClr val="FFFFFF"/>
                </a:solidFill>
                <a:latin typeface="Arial"/>
                <a:cs typeface="Arial"/>
              </a:rPr>
              <a:t> </a:t>
            </a:r>
            <a:r>
              <a:rPr sz="1000" dirty="0">
                <a:solidFill>
                  <a:srgbClr val="FFFFFF"/>
                </a:solidFill>
                <a:latin typeface="Arial"/>
                <a:cs typeface="Arial"/>
              </a:rPr>
              <a:t>sans</a:t>
            </a:r>
            <a:r>
              <a:rPr sz="1000" spc="-5" dirty="0">
                <a:solidFill>
                  <a:srgbClr val="FFFFFF"/>
                </a:solidFill>
                <a:latin typeface="Arial"/>
                <a:cs typeface="Arial"/>
              </a:rPr>
              <a:t> </a:t>
            </a:r>
            <a:r>
              <a:rPr sz="1000" spc="-10" dirty="0">
                <a:solidFill>
                  <a:srgbClr val="FFFFFF"/>
                </a:solidFill>
                <a:latin typeface="Arial"/>
                <a:cs typeface="Arial"/>
              </a:rPr>
              <a:t>tabac, </a:t>
            </a:r>
            <a:r>
              <a:rPr sz="1000" dirty="0">
                <a:solidFill>
                  <a:srgbClr val="FFFFFF"/>
                </a:solidFill>
                <a:latin typeface="Arial"/>
                <a:cs typeface="Arial"/>
              </a:rPr>
              <a:t>addictions en</a:t>
            </a:r>
            <a:r>
              <a:rPr sz="1000" spc="-20" dirty="0">
                <a:solidFill>
                  <a:srgbClr val="FFFFFF"/>
                </a:solidFill>
                <a:latin typeface="Arial"/>
                <a:cs typeface="Arial"/>
              </a:rPr>
              <a:t> </a:t>
            </a:r>
            <a:r>
              <a:rPr sz="1000" dirty="0">
                <a:solidFill>
                  <a:srgbClr val="FFFFFF"/>
                </a:solidFill>
                <a:latin typeface="Arial"/>
                <a:cs typeface="Arial"/>
              </a:rPr>
              <a:t>PMI</a:t>
            </a:r>
            <a:r>
              <a:rPr sz="1000" spc="-15" dirty="0">
                <a:solidFill>
                  <a:srgbClr val="FFFFFF"/>
                </a:solidFill>
                <a:latin typeface="Arial"/>
                <a:cs typeface="Arial"/>
              </a:rPr>
              <a:t> </a:t>
            </a:r>
            <a:r>
              <a:rPr sz="1000" dirty="0">
                <a:solidFill>
                  <a:srgbClr val="FFFFFF"/>
                </a:solidFill>
                <a:latin typeface="Arial"/>
                <a:cs typeface="Arial"/>
              </a:rPr>
              <a:t>/</a:t>
            </a:r>
            <a:r>
              <a:rPr sz="1000" spc="-15" dirty="0">
                <a:solidFill>
                  <a:srgbClr val="FFFFFF"/>
                </a:solidFill>
                <a:latin typeface="Arial"/>
                <a:cs typeface="Arial"/>
              </a:rPr>
              <a:t> </a:t>
            </a:r>
            <a:r>
              <a:rPr sz="1000" spc="-25" dirty="0">
                <a:solidFill>
                  <a:srgbClr val="FFFFFF"/>
                </a:solidFill>
                <a:latin typeface="Arial"/>
                <a:cs typeface="Arial"/>
              </a:rPr>
              <a:t>ASE</a:t>
            </a:r>
            <a:endParaRPr sz="1000">
              <a:latin typeface="Arial"/>
              <a:cs typeface="Arial"/>
            </a:endParaRPr>
          </a:p>
        </p:txBody>
      </p:sp>
      <p:sp>
        <p:nvSpPr>
          <p:cNvPr id="5" name="object 5"/>
          <p:cNvSpPr txBox="1"/>
          <p:nvPr/>
        </p:nvSpPr>
        <p:spPr>
          <a:xfrm>
            <a:off x="3919728" y="3339084"/>
            <a:ext cx="2072639" cy="1440180"/>
          </a:xfrm>
          <a:prstGeom prst="rect">
            <a:avLst/>
          </a:prstGeom>
          <a:solidFill>
            <a:srgbClr val="005F82"/>
          </a:solidFill>
        </p:spPr>
        <p:txBody>
          <a:bodyPr vert="horz" wrap="square" lIns="0" tIns="2540" rIns="0" bIns="0" rtlCol="0">
            <a:spAutoFit/>
          </a:bodyPr>
          <a:lstStyle/>
          <a:p>
            <a:pPr>
              <a:lnSpc>
                <a:spcPct val="100000"/>
              </a:lnSpc>
              <a:spcBef>
                <a:spcPts val="20"/>
              </a:spcBef>
            </a:pPr>
            <a:endParaRPr sz="1050">
              <a:latin typeface="Times New Roman"/>
              <a:cs typeface="Times New Roman"/>
            </a:endParaRPr>
          </a:p>
          <a:p>
            <a:pPr marL="635" algn="ctr">
              <a:lnSpc>
                <a:spcPct val="100000"/>
              </a:lnSpc>
            </a:pPr>
            <a:r>
              <a:rPr sz="1050" b="1" dirty="0">
                <a:solidFill>
                  <a:srgbClr val="FFFFFF"/>
                </a:solidFill>
                <a:latin typeface="Arial"/>
                <a:cs typeface="Arial"/>
              </a:rPr>
              <a:t>Génération</a:t>
            </a:r>
            <a:r>
              <a:rPr sz="1050" b="1" spc="-40" dirty="0">
                <a:solidFill>
                  <a:srgbClr val="FFFFFF"/>
                </a:solidFill>
                <a:latin typeface="Arial"/>
                <a:cs typeface="Arial"/>
              </a:rPr>
              <a:t> </a:t>
            </a:r>
            <a:r>
              <a:rPr sz="1050" b="1" dirty="0">
                <a:solidFill>
                  <a:srgbClr val="FFFFFF"/>
                </a:solidFill>
                <a:latin typeface="Arial"/>
                <a:cs typeface="Arial"/>
              </a:rPr>
              <a:t>sans</a:t>
            </a:r>
            <a:r>
              <a:rPr sz="1050" b="1" spc="-30" dirty="0">
                <a:solidFill>
                  <a:srgbClr val="FFFFFF"/>
                </a:solidFill>
                <a:latin typeface="Arial"/>
                <a:cs typeface="Arial"/>
              </a:rPr>
              <a:t> </a:t>
            </a:r>
            <a:r>
              <a:rPr sz="1050" b="1" spc="-20" dirty="0">
                <a:solidFill>
                  <a:srgbClr val="FFFFFF"/>
                </a:solidFill>
                <a:latin typeface="Arial"/>
                <a:cs typeface="Arial"/>
              </a:rPr>
              <a:t>Carie</a:t>
            </a:r>
            <a:endParaRPr sz="1050">
              <a:latin typeface="Arial"/>
              <a:cs typeface="Arial"/>
            </a:endParaRPr>
          </a:p>
          <a:p>
            <a:pPr marL="280670" marR="273685" indent="635" algn="ctr">
              <a:lnSpc>
                <a:spcPct val="86500"/>
              </a:lnSpc>
              <a:spcBef>
                <a:spcPts val="415"/>
              </a:spcBef>
            </a:pPr>
            <a:r>
              <a:rPr sz="1000" dirty="0">
                <a:solidFill>
                  <a:srgbClr val="FFFFFF"/>
                </a:solidFill>
                <a:latin typeface="Arial"/>
                <a:cs typeface="Arial"/>
              </a:rPr>
              <a:t>Mt</a:t>
            </a:r>
            <a:r>
              <a:rPr sz="1000" spc="-10" dirty="0">
                <a:solidFill>
                  <a:srgbClr val="FFFFFF"/>
                </a:solidFill>
                <a:latin typeface="Arial"/>
                <a:cs typeface="Arial"/>
              </a:rPr>
              <a:t> </a:t>
            </a:r>
            <a:r>
              <a:rPr sz="1000" dirty="0">
                <a:solidFill>
                  <a:srgbClr val="FFFFFF"/>
                </a:solidFill>
                <a:latin typeface="Arial"/>
                <a:cs typeface="Arial"/>
              </a:rPr>
              <a:t>Dents </a:t>
            </a:r>
            <a:r>
              <a:rPr sz="1000" spc="-10" dirty="0">
                <a:solidFill>
                  <a:srgbClr val="FFFFFF"/>
                </a:solidFill>
                <a:latin typeface="Arial"/>
                <a:cs typeface="Arial"/>
              </a:rPr>
              <a:t>modernisé, </a:t>
            </a:r>
            <a:r>
              <a:rPr sz="1000" dirty="0">
                <a:solidFill>
                  <a:srgbClr val="FFFFFF"/>
                </a:solidFill>
                <a:latin typeface="Arial"/>
                <a:cs typeface="Arial"/>
              </a:rPr>
              <a:t>dématérialisé,</a:t>
            </a:r>
            <a:r>
              <a:rPr sz="1000" spc="-45" dirty="0">
                <a:solidFill>
                  <a:srgbClr val="FFFFFF"/>
                </a:solidFill>
                <a:latin typeface="Arial"/>
                <a:cs typeface="Arial"/>
              </a:rPr>
              <a:t> </a:t>
            </a:r>
            <a:r>
              <a:rPr sz="1000" dirty="0">
                <a:solidFill>
                  <a:srgbClr val="FFFFFF"/>
                </a:solidFill>
                <a:latin typeface="Arial"/>
                <a:cs typeface="Arial"/>
              </a:rPr>
              <a:t>annualisé</a:t>
            </a:r>
            <a:r>
              <a:rPr sz="1000" spc="-25" dirty="0">
                <a:solidFill>
                  <a:srgbClr val="FFFFFF"/>
                </a:solidFill>
                <a:latin typeface="Arial"/>
                <a:cs typeface="Arial"/>
              </a:rPr>
              <a:t> et </a:t>
            </a:r>
            <a:r>
              <a:rPr sz="1000" spc="-10" dirty="0">
                <a:solidFill>
                  <a:srgbClr val="FFFFFF"/>
                </a:solidFill>
                <a:latin typeface="Arial"/>
                <a:cs typeface="Arial"/>
              </a:rPr>
              <a:t>revalorisé</a:t>
            </a:r>
            <a:endParaRPr sz="1000">
              <a:latin typeface="Arial"/>
              <a:cs typeface="Arial"/>
            </a:endParaRPr>
          </a:p>
          <a:p>
            <a:pPr marL="48895" marR="41275" algn="ctr">
              <a:lnSpc>
                <a:spcPts val="1030"/>
              </a:lnSpc>
              <a:spcBef>
                <a:spcPts val="420"/>
              </a:spcBef>
            </a:pPr>
            <a:r>
              <a:rPr sz="1000" dirty="0">
                <a:solidFill>
                  <a:srgbClr val="FFFFFF"/>
                </a:solidFill>
                <a:latin typeface="Arial"/>
                <a:cs typeface="Arial"/>
              </a:rPr>
              <a:t>Evolution</a:t>
            </a:r>
            <a:r>
              <a:rPr sz="1000" spc="10" dirty="0">
                <a:solidFill>
                  <a:srgbClr val="FFFFFF"/>
                </a:solidFill>
                <a:latin typeface="Arial"/>
                <a:cs typeface="Arial"/>
              </a:rPr>
              <a:t> </a:t>
            </a:r>
            <a:r>
              <a:rPr sz="1000" dirty="0">
                <a:solidFill>
                  <a:srgbClr val="FFFFFF"/>
                </a:solidFill>
                <a:latin typeface="Arial"/>
                <a:cs typeface="Arial"/>
              </a:rPr>
              <a:t>des</a:t>
            </a:r>
            <a:r>
              <a:rPr sz="1000" spc="-25" dirty="0">
                <a:solidFill>
                  <a:srgbClr val="FFFFFF"/>
                </a:solidFill>
                <a:latin typeface="Arial"/>
                <a:cs typeface="Arial"/>
              </a:rPr>
              <a:t> </a:t>
            </a:r>
            <a:r>
              <a:rPr sz="1000" dirty="0">
                <a:solidFill>
                  <a:srgbClr val="FFFFFF"/>
                </a:solidFill>
                <a:latin typeface="Arial"/>
                <a:cs typeface="Arial"/>
              </a:rPr>
              <a:t>action</a:t>
            </a:r>
            <a:r>
              <a:rPr sz="1000" spc="-5" dirty="0">
                <a:solidFill>
                  <a:srgbClr val="FFFFFF"/>
                </a:solidFill>
                <a:latin typeface="Arial"/>
                <a:cs typeface="Arial"/>
              </a:rPr>
              <a:t> </a:t>
            </a:r>
            <a:r>
              <a:rPr sz="1000" dirty="0">
                <a:solidFill>
                  <a:srgbClr val="FFFFFF"/>
                </a:solidFill>
                <a:latin typeface="Arial"/>
                <a:cs typeface="Arial"/>
              </a:rPr>
              <a:t>EBD</a:t>
            </a:r>
            <a:r>
              <a:rPr sz="1000" spc="-20" dirty="0">
                <a:solidFill>
                  <a:srgbClr val="FFFFFF"/>
                </a:solidFill>
                <a:latin typeface="Arial"/>
                <a:cs typeface="Arial"/>
              </a:rPr>
              <a:t> </a:t>
            </a:r>
            <a:r>
              <a:rPr sz="1000" dirty="0">
                <a:solidFill>
                  <a:srgbClr val="FFFFFF"/>
                </a:solidFill>
                <a:latin typeface="Arial"/>
                <a:cs typeface="Arial"/>
              </a:rPr>
              <a:t>en</a:t>
            </a:r>
            <a:r>
              <a:rPr sz="1000" spc="-25" dirty="0">
                <a:solidFill>
                  <a:srgbClr val="FFFFFF"/>
                </a:solidFill>
                <a:latin typeface="Arial"/>
                <a:cs typeface="Arial"/>
              </a:rPr>
              <a:t> </a:t>
            </a:r>
            <a:r>
              <a:rPr sz="1000" spc="-10" dirty="0">
                <a:solidFill>
                  <a:srgbClr val="FFFFFF"/>
                </a:solidFill>
                <a:latin typeface="Arial"/>
                <a:cs typeface="Arial"/>
              </a:rPr>
              <a:t>milieu scolaire</a:t>
            </a:r>
            <a:endParaRPr sz="1000">
              <a:latin typeface="Arial"/>
              <a:cs typeface="Arial"/>
            </a:endParaRPr>
          </a:p>
          <a:p>
            <a:pPr algn="ctr">
              <a:lnSpc>
                <a:spcPct val="100000"/>
              </a:lnSpc>
              <a:spcBef>
                <a:spcPts val="235"/>
              </a:spcBef>
            </a:pPr>
            <a:r>
              <a:rPr sz="1000" dirty="0">
                <a:solidFill>
                  <a:srgbClr val="FFFFFF"/>
                </a:solidFill>
                <a:latin typeface="Arial"/>
                <a:cs typeface="Arial"/>
              </a:rPr>
              <a:t>Mise</a:t>
            </a:r>
            <a:r>
              <a:rPr sz="1000" spc="-25" dirty="0">
                <a:solidFill>
                  <a:srgbClr val="FFFFFF"/>
                </a:solidFill>
                <a:latin typeface="Arial"/>
                <a:cs typeface="Arial"/>
              </a:rPr>
              <a:t> </a:t>
            </a:r>
            <a:r>
              <a:rPr sz="1000" dirty="0">
                <a:solidFill>
                  <a:srgbClr val="FFFFFF"/>
                </a:solidFill>
                <a:latin typeface="Arial"/>
                <a:cs typeface="Arial"/>
              </a:rPr>
              <a:t>en</a:t>
            </a:r>
            <a:r>
              <a:rPr sz="1000" spc="-30" dirty="0">
                <a:solidFill>
                  <a:srgbClr val="FFFFFF"/>
                </a:solidFill>
                <a:latin typeface="Arial"/>
                <a:cs typeface="Arial"/>
              </a:rPr>
              <a:t> </a:t>
            </a:r>
            <a:r>
              <a:rPr sz="1000" dirty="0">
                <a:solidFill>
                  <a:srgbClr val="FFFFFF"/>
                </a:solidFill>
                <a:latin typeface="Arial"/>
                <a:cs typeface="Arial"/>
              </a:rPr>
              <a:t>place</a:t>
            </a:r>
            <a:r>
              <a:rPr sz="1000" spc="-20" dirty="0">
                <a:solidFill>
                  <a:srgbClr val="FFFFFF"/>
                </a:solidFill>
                <a:latin typeface="Arial"/>
                <a:cs typeface="Arial"/>
              </a:rPr>
              <a:t> </a:t>
            </a:r>
            <a:r>
              <a:rPr sz="1000" dirty="0">
                <a:solidFill>
                  <a:srgbClr val="FFFFFF"/>
                </a:solidFill>
                <a:latin typeface="Arial"/>
                <a:cs typeface="Arial"/>
              </a:rPr>
              <a:t>d’actions</a:t>
            </a:r>
            <a:r>
              <a:rPr sz="1000" spc="-5" dirty="0">
                <a:solidFill>
                  <a:srgbClr val="FFFFFF"/>
                </a:solidFill>
                <a:latin typeface="Arial"/>
                <a:cs typeface="Arial"/>
              </a:rPr>
              <a:t> </a:t>
            </a:r>
            <a:r>
              <a:rPr sz="1000" dirty="0">
                <a:solidFill>
                  <a:srgbClr val="FFFFFF"/>
                </a:solidFill>
                <a:latin typeface="Arial"/>
                <a:cs typeface="Arial"/>
              </a:rPr>
              <a:t>aller</a:t>
            </a:r>
            <a:r>
              <a:rPr sz="1000" spc="-10" dirty="0">
                <a:solidFill>
                  <a:srgbClr val="FFFFFF"/>
                </a:solidFill>
                <a:latin typeface="Arial"/>
                <a:cs typeface="Arial"/>
              </a:rPr>
              <a:t> </a:t>
            </a:r>
            <a:r>
              <a:rPr sz="1000" spc="-20" dirty="0">
                <a:solidFill>
                  <a:srgbClr val="FFFFFF"/>
                </a:solidFill>
                <a:latin typeface="Arial"/>
                <a:cs typeface="Arial"/>
              </a:rPr>
              <a:t>vers</a:t>
            </a:r>
            <a:endParaRPr sz="1000">
              <a:latin typeface="Arial"/>
              <a:cs typeface="Arial"/>
            </a:endParaRPr>
          </a:p>
        </p:txBody>
      </p:sp>
      <p:sp>
        <p:nvSpPr>
          <p:cNvPr id="6" name="object 6"/>
          <p:cNvSpPr txBox="1"/>
          <p:nvPr/>
        </p:nvSpPr>
        <p:spPr>
          <a:xfrm>
            <a:off x="6199632" y="3339084"/>
            <a:ext cx="2071370" cy="1440180"/>
          </a:xfrm>
          <a:prstGeom prst="rect">
            <a:avLst/>
          </a:prstGeom>
          <a:solidFill>
            <a:srgbClr val="7A418D"/>
          </a:solidFill>
        </p:spPr>
        <p:txBody>
          <a:bodyPr vert="horz" wrap="square" lIns="0" tIns="0" rIns="0" bIns="0" rtlCol="0">
            <a:spAutoFit/>
          </a:bodyPr>
          <a:lstStyle/>
          <a:p>
            <a:pPr>
              <a:lnSpc>
                <a:spcPct val="100000"/>
              </a:lnSpc>
            </a:pPr>
            <a:endParaRPr sz="1050">
              <a:latin typeface="Times New Roman"/>
              <a:cs typeface="Times New Roman"/>
            </a:endParaRPr>
          </a:p>
          <a:p>
            <a:pPr>
              <a:lnSpc>
                <a:spcPct val="100000"/>
              </a:lnSpc>
              <a:spcBef>
                <a:spcPts val="220"/>
              </a:spcBef>
            </a:pPr>
            <a:endParaRPr sz="1050">
              <a:latin typeface="Times New Roman"/>
              <a:cs typeface="Times New Roman"/>
            </a:endParaRPr>
          </a:p>
          <a:p>
            <a:pPr algn="ctr">
              <a:lnSpc>
                <a:spcPts val="1175"/>
              </a:lnSpc>
              <a:spcBef>
                <a:spcPts val="5"/>
              </a:spcBef>
            </a:pPr>
            <a:r>
              <a:rPr sz="1050" b="1" dirty="0">
                <a:solidFill>
                  <a:srgbClr val="FFFFFF"/>
                </a:solidFill>
                <a:latin typeface="Arial"/>
                <a:cs typeface="Arial"/>
              </a:rPr>
              <a:t>Prévention</a:t>
            </a:r>
            <a:r>
              <a:rPr sz="1050" b="1" spc="-50" dirty="0">
                <a:solidFill>
                  <a:srgbClr val="FFFFFF"/>
                </a:solidFill>
                <a:latin typeface="Arial"/>
                <a:cs typeface="Arial"/>
              </a:rPr>
              <a:t> </a:t>
            </a:r>
            <a:r>
              <a:rPr sz="1050" b="1" dirty="0">
                <a:solidFill>
                  <a:srgbClr val="FFFFFF"/>
                </a:solidFill>
                <a:latin typeface="Arial"/>
                <a:cs typeface="Arial"/>
              </a:rPr>
              <a:t>de</a:t>
            </a:r>
            <a:r>
              <a:rPr sz="1050" b="1" spc="-25" dirty="0">
                <a:solidFill>
                  <a:srgbClr val="FFFFFF"/>
                </a:solidFill>
                <a:latin typeface="Arial"/>
                <a:cs typeface="Arial"/>
              </a:rPr>
              <a:t> </a:t>
            </a:r>
            <a:r>
              <a:rPr sz="1050" b="1" spc="-10" dirty="0">
                <a:solidFill>
                  <a:srgbClr val="FFFFFF"/>
                </a:solidFill>
                <a:latin typeface="Arial"/>
                <a:cs typeface="Arial"/>
              </a:rPr>
              <a:t>l’obésité</a:t>
            </a:r>
            <a:endParaRPr sz="1050">
              <a:latin typeface="Arial"/>
              <a:cs typeface="Arial"/>
            </a:endParaRPr>
          </a:p>
          <a:p>
            <a:pPr algn="ctr">
              <a:lnSpc>
                <a:spcPts val="1175"/>
              </a:lnSpc>
            </a:pPr>
            <a:r>
              <a:rPr sz="1050" b="1" spc="-10" dirty="0">
                <a:solidFill>
                  <a:srgbClr val="FFFFFF"/>
                </a:solidFill>
                <a:latin typeface="Arial"/>
                <a:cs typeface="Arial"/>
              </a:rPr>
              <a:t>infantile</a:t>
            </a:r>
            <a:endParaRPr sz="1050">
              <a:latin typeface="Arial"/>
              <a:cs typeface="Arial"/>
            </a:endParaRPr>
          </a:p>
          <a:p>
            <a:pPr marL="87630" marR="80645" indent="-2540" algn="ctr">
              <a:lnSpc>
                <a:spcPts val="1030"/>
              </a:lnSpc>
              <a:spcBef>
                <a:spcPts val="430"/>
              </a:spcBef>
            </a:pPr>
            <a:r>
              <a:rPr sz="1000" dirty="0">
                <a:solidFill>
                  <a:srgbClr val="FFFFFF"/>
                </a:solidFill>
                <a:latin typeface="Arial"/>
                <a:cs typeface="Arial"/>
              </a:rPr>
              <a:t>Favoriser</a:t>
            </a:r>
            <a:r>
              <a:rPr sz="1000" spc="-20" dirty="0">
                <a:solidFill>
                  <a:srgbClr val="FFFFFF"/>
                </a:solidFill>
                <a:latin typeface="Arial"/>
                <a:cs typeface="Arial"/>
              </a:rPr>
              <a:t> </a:t>
            </a:r>
            <a:r>
              <a:rPr sz="1000" dirty="0">
                <a:solidFill>
                  <a:srgbClr val="FFFFFF"/>
                </a:solidFill>
                <a:latin typeface="Arial"/>
                <a:cs typeface="Arial"/>
              </a:rPr>
              <a:t>des</a:t>
            </a:r>
            <a:r>
              <a:rPr sz="1000" spc="-20" dirty="0">
                <a:solidFill>
                  <a:srgbClr val="FFFFFF"/>
                </a:solidFill>
                <a:latin typeface="Arial"/>
                <a:cs typeface="Arial"/>
              </a:rPr>
              <a:t> </a:t>
            </a:r>
            <a:r>
              <a:rPr sz="1000" spc="-10" dirty="0">
                <a:solidFill>
                  <a:srgbClr val="FFFFFF"/>
                </a:solidFill>
                <a:latin typeface="Arial"/>
                <a:cs typeface="Arial"/>
              </a:rPr>
              <a:t>nouveaux </a:t>
            </a:r>
            <a:r>
              <a:rPr sz="1000" dirty="0">
                <a:solidFill>
                  <a:srgbClr val="FFFFFF"/>
                </a:solidFill>
                <a:latin typeface="Arial"/>
                <a:cs typeface="Arial"/>
              </a:rPr>
              <a:t>référencements</a:t>
            </a:r>
            <a:r>
              <a:rPr sz="1000" spc="-50" dirty="0">
                <a:solidFill>
                  <a:srgbClr val="FFFFFF"/>
                </a:solidFill>
                <a:latin typeface="Arial"/>
                <a:cs typeface="Arial"/>
              </a:rPr>
              <a:t> </a:t>
            </a:r>
            <a:r>
              <a:rPr sz="1000" dirty="0">
                <a:solidFill>
                  <a:srgbClr val="FFFFFF"/>
                </a:solidFill>
                <a:latin typeface="Arial"/>
                <a:cs typeface="Arial"/>
              </a:rPr>
              <a:t>Mission</a:t>
            </a:r>
            <a:r>
              <a:rPr sz="1000" spc="-20" dirty="0">
                <a:solidFill>
                  <a:srgbClr val="FFFFFF"/>
                </a:solidFill>
                <a:latin typeface="Arial"/>
                <a:cs typeface="Arial"/>
              </a:rPr>
              <a:t> </a:t>
            </a:r>
            <a:r>
              <a:rPr sz="1000" spc="-10" dirty="0">
                <a:solidFill>
                  <a:srgbClr val="FFFFFF"/>
                </a:solidFill>
                <a:latin typeface="Arial"/>
                <a:cs typeface="Arial"/>
              </a:rPr>
              <a:t>Retrouve </a:t>
            </a:r>
            <a:r>
              <a:rPr sz="1000" dirty="0">
                <a:solidFill>
                  <a:srgbClr val="FFFFFF"/>
                </a:solidFill>
                <a:latin typeface="Arial"/>
                <a:cs typeface="Arial"/>
              </a:rPr>
              <a:t>ton</a:t>
            </a:r>
            <a:r>
              <a:rPr sz="1000" spc="-10" dirty="0">
                <a:solidFill>
                  <a:srgbClr val="FFFFFF"/>
                </a:solidFill>
                <a:latin typeface="Arial"/>
                <a:cs typeface="Arial"/>
              </a:rPr>
              <a:t> </a:t>
            </a:r>
            <a:r>
              <a:rPr sz="1000" spc="-25" dirty="0">
                <a:solidFill>
                  <a:srgbClr val="FFFFFF"/>
                </a:solidFill>
                <a:latin typeface="Arial"/>
                <a:cs typeface="Arial"/>
              </a:rPr>
              <a:t>Cap</a:t>
            </a:r>
            <a:endParaRPr sz="1000">
              <a:latin typeface="Arial"/>
              <a:cs typeface="Arial"/>
            </a:endParaRPr>
          </a:p>
        </p:txBody>
      </p:sp>
      <p:sp>
        <p:nvSpPr>
          <p:cNvPr id="7" name="object 7"/>
          <p:cNvSpPr txBox="1"/>
          <p:nvPr/>
        </p:nvSpPr>
        <p:spPr>
          <a:xfrm>
            <a:off x="8478011" y="3339084"/>
            <a:ext cx="2071370" cy="1440180"/>
          </a:xfrm>
          <a:prstGeom prst="rect">
            <a:avLst/>
          </a:prstGeom>
          <a:solidFill>
            <a:srgbClr val="405391"/>
          </a:solidFill>
        </p:spPr>
        <p:txBody>
          <a:bodyPr vert="horz" wrap="square" lIns="0" tIns="0" rIns="0" bIns="0" rtlCol="0">
            <a:spAutoFit/>
          </a:bodyPr>
          <a:lstStyle/>
          <a:p>
            <a:pPr>
              <a:lnSpc>
                <a:spcPct val="100000"/>
              </a:lnSpc>
            </a:pPr>
            <a:endParaRPr sz="1050">
              <a:latin typeface="Times New Roman"/>
              <a:cs typeface="Times New Roman"/>
            </a:endParaRPr>
          </a:p>
          <a:p>
            <a:pPr>
              <a:lnSpc>
                <a:spcPct val="100000"/>
              </a:lnSpc>
              <a:spcBef>
                <a:spcPts val="765"/>
              </a:spcBef>
            </a:pPr>
            <a:endParaRPr sz="1050">
              <a:latin typeface="Times New Roman"/>
              <a:cs typeface="Times New Roman"/>
            </a:endParaRPr>
          </a:p>
          <a:p>
            <a:pPr marL="563880">
              <a:lnSpc>
                <a:spcPct val="100000"/>
              </a:lnSpc>
              <a:spcBef>
                <a:spcPts val="5"/>
              </a:spcBef>
            </a:pPr>
            <a:r>
              <a:rPr sz="1050" b="1" dirty="0">
                <a:solidFill>
                  <a:srgbClr val="FFFFFF"/>
                </a:solidFill>
                <a:latin typeface="Arial"/>
                <a:cs typeface="Arial"/>
              </a:rPr>
              <a:t>Santé</a:t>
            </a:r>
            <a:r>
              <a:rPr sz="1050" b="1" spc="-35" dirty="0">
                <a:solidFill>
                  <a:srgbClr val="FFFFFF"/>
                </a:solidFill>
                <a:latin typeface="Arial"/>
                <a:cs typeface="Arial"/>
              </a:rPr>
              <a:t> </a:t>
            </a:r>
            <a:r>
              <a:rPr sz="1050" b="1" spc="-10" dirty="0">
                <a:solidFill>
                  <a:srgbClr val="FFFFFF"/>
                </a:solidFill>
                <a:latin typeface="Arial"/>
                <a:cs typeface="Arial"/>
              </a:rPr>
              <a:t>Sexuelle</a:t>
            </a:r>
            <a:endParaRPr sz="1050">
              <a:latin typeface="Arial"/>
              <a:cs typeface="Arial"/>
            </a:endParaRPr>
          </a:p>
          <a:p>
            <a:pPr marL="174625" marR="168910" algn="ctr">
              <a:lnSpc>
                <a:spcPct val="86500"/>
              </a:lnSpc>
              <a:spcBef>
                <a:spcPts val="415"/>
              </a:spcBef>
            </a:pPr>
            <a:r>
              <a:rPr sz="1000" dirty="0">
                <a:solidFill>
                  <a:srgbClr val="FFFFFF"/>
                </a:solidFill>
                <a:latin typeface="Arial"/>
                <a:cs typeface="Arial"/>
              </a:rPr>
              <a:t>Promouvoir,</a:t>
            </a:r>
            <a:r>
              <a:rPr sz="1000" spc="-40" dirty="0">
                <a:solidFill>
                  <a:srgbClr val="FFFFFF"/>
                </a:solidFill>
                <a:latin typeface="Arial"/>
                <a:cs typeface="Arial"/>
              </a:rPr>
              <a:t> </a:t>
            </a:r>
            <a:r>
              <a:rPr sz="1000" dirty="0">
                <a:solidFill>
                  <a:srgbClr val="FFFFFF"/>
                </a:solidFill>
                <a:latin typeface="Arial"/>
                <a:cs typeface="Arial"/>
              </a:rPr>
              <a:t>accompagner,</a:t>
            </a:r>
            <a:r>
              <a:rPr sz="1000" spc="-50" dirty="0">
                <a:solidFill>
                  <a:srgbClr val="FFFFFF"/>
                </a:solidFill>
                <a:latin typeface="Arial"/>
                <a:cs typeface="Arial"/>
              </a:rPr>
              <a:t> </a:t>
            </a:r>
            <a:r>
              <a:rPr sz="1000" spc="-25" dirty="0">
                <a:solidFill>
                  <a:srgbClr val="FFFFFF"/>
                </a:solidFill>
                <a:latin typeface="Arial"/>
                <a:cs typeface="Arial"/>
              </a:rPr>
              <a:t>les </a:t>
            </a:r>
            <a:r>
              <a:rPr sz="1000" dirty="0">
                <a:solidFill>
                  <a:srgbClr val="FFFFFF"/>
                </a:solidFill>
                <a:latin typeface="Arial"/>
                <a:cs typeface="Arial"/>
              </a:rPr>
              <a:t>offres</a:t>
            </a:r>
            <a:r>
              <a:rPr sz="1000" spc="-30" dirty="0">
                <a:solidFill>
                  <a:srgbClr val="FFFFFF"/>
                </a:solidFill>
                <a:latin typeface="Arial"/>
                <a:cs typeface="Arial"/>
              </a:rPr>
              <a:t> </a:t>
            </a:r>
            <a:r>
              <a:rPr sz="1000" dirty="0">
                <a:solidFill>
                  <a:srgbClr val="FFFFFF"/>
                </a:solidFill>
                <a:latin typeface="Arial"/>
                <a:cs typeface="Arial"/>
              </a:rPr>
              <a:t>de</a:t>
            </a:r>
            <a:r>
              <a:rPr sz="1000" spc="-25" dirty="0">
                <a:solidFill>
                  <a:srgbClr val="FFFFFF"/>
                </a:solidFill>
                <a:latin typeface="Arial"/>
                <a:cs typeface="Arial"/>
              </a:rPr>
              <a:t> </a:t>
            </a:r>
            <a:r>
              <a:rPr sz="1000" dirty="0">
                <a:solidFill>
                  <a:srgbClr val="FFFFFF"/>
                </a:solidFill>
                <a:latin typeface="Arial"/>
                <a:cs typeface="Arial"/>
              </a:rPr>
              <a:t>contraception</a:t>
            </a:r>
            <a:r>
              <a:rPr sz="1000" spc="15" dirty="0">
                <a:solidFill>
                  <a:srgbClr val="FFFFFF"/>
                </a:solidFill>
                <a:latin typeface="Arial"/>
                <a:cs typeface="Arial"/>
              </a:rPr>
              <a:t> </a:t>
            </a:r>
            <a:r>
              <a:rPr sz="1000" dirty="0">
                <a:solidFill>
                  <a:srgbClr val="FFFFFF"/>
                </a:solidFill>
                <a:latin typeface="Arial"/>
                <a:cs typeface="Arial"/>
              </a:rPr>
              <a:t>et</a:t>
            </a:r>
            <a:r>
              <a:rPr sz="1000" spc="-20" dirty="0">
                <a:solidFill>
                  <a:srgbClr val="FFFFFF"/>
                </a:solidFill>
                <a:latin typeface="Arial"/>
                <a:cs typeface="Arial"/>
              </a:rPr>
              <a:t> </a:t>
            </a:r>
            <a:r>
              <a:rPr sz="1000" spc="-25" dirty="0">
                <a:solidFill>
                  <a:srgbClr val="FFFFFF"/>
                </a:solidFill>
                <a:latin typeface="Arial"/>
                <a:cs typeface="Arial"/>
              </a:rPr>
              <a:t>de </a:t>
            </a:r>
            <a:r>
              <a:rPr sz="1000" dirty="0">
                <a:solidFill>
                  <a:srgbClr val="FFFFFF"/>
                </a:solidFill>
                <a:latin typeface="Arial"/>
                <a:cs typeface="Arial"/>
              </a:rPr>
              <a:t>dépistage</a:t>
            </a:r>
            <a:r>
              <a:rPr sz="1000" spc="-5" dirty="0">
                <a:solidFill>
                  <a:srgbClr val="FFFFFF"/>
                </a:solidFill>
                <a:latin typeface="Arial"/>
                <a:cs typeface="Arial"/>
              </a:rPr>
              <a:t> </a:t>
            </a:r>
            <a:r>
              <a:rPr sz="1000" dirty="0">
                <a:solidFill>
                  <a:srgbClr val="FFFFFF"/>
                </a:solidFill>
                <a:latin typeface="Arial"/>
                <a:cs typeface="Arial"/>
              </a:rPr>
              <a:t>des</a:t>
            </a:r>
            <a:r>
              <a:rPr sz="1000" spc="250" dirty="0">
                <a:solidFill>
                  <a:srgbClr val="FFFFFF"/>
                </a:solidFill>
                <a:latin typeface="Arial"/>
                <a:cs typeface="Arial"/>
              </a:rPr>
              <a:t> </a:t>
            </a:r>
            <a:r>
              <a:rPr sz="1000" spc="-25" dirty="0">
                <a:solidFill>
                  <a:srgbClr val="FFFFFF"/>
                </a:solidFill>
                <a:latin typeface="Arial"/>
                <a:cs typeface="Arial"/>
              </a:rPr>
              <a:t>IST</a:t>
            </a:r>
            <a:endParaRPr sz="1000">
              <a:latin typeface="Arial"/>
              <a:cs typeface="Arial"/>
            </a:endParaRPr>
          </a:p>
        </p:txBody>
      </p:sp>
      <p:sp>
        <p:nvSpPr>
          <p:cNvPr id="8" name="object 8"/>
          <p:cNvSpPr/>
          <p:nvPr/>
        </p:nvSpPr>
        <p:spPr>
          <a:xfrm>
            <a:off x="6126479" y="4803647"/>
            <a:ext cx="1260475" cy="1260475"/>
          </a:xfrm>
          <a:custGeom>
            <a:avLst/>
            <a:gdLst/>
            <a:ahLst/>
            <a:cxnLst/>
            <a:rect l="l" t="t" r="r" b="b"/>
            <a:pathLst>
              <a:path w="1260475" h="1260475">
                <a:moveTo>
                  <a:pt x="630174" y="0"/>
                </a:moveTo>
                <a:lnTo>
                  <a:pt x="583150" y="1728"/>
                </a:lnTo>
                <a:lnTo>
                  <a:pt x="537064" y="6833"/>
                </a:lnTo>
                <a:lnTo>
                  <a:pt x="492037" y="15193"/>
                </a:lnTo>
                <a:lnTo>
                  <a:pt x="448191" y="26685"/>
                </a:lnTo>
                <a:lnTo>
                  <a:pt x="405649" y="41187"/>
                </a:lnTo>
                <a:lnTo>
                  <a:pt x="364532" y="58578"/>
                </a:lnTo>
                <a:lnTo>
                  <a:pt x="324962" y="78736"/>
                </a:lnTo>
                <a:lnTo>
                  <a:pt x="287062" y="101538"/>
                </a:lnTo>
                <a:lnTo>
                  <a:pt x="250952" y="126863"/>
                </a:lnTo>
                <a:lnTo>
                  <a:pt x="216756" y="154589"/>
                </a:lnTo>
                <a:lnTo>
                  <a:pt x="184594" y="184594"/>
                </a:lnTo>
                <a:lnTo>
                  <a:pt x="154589" y="216756"/>
                </a:lnTo>
                <a:lnTo>
                  <a:pt x="126863" y="250952"/>
                </a:lnTo>
                <a:lnTo>
                  <a:pt x="101538" y="287062"/>
                </a:lnTo>
                <a:lnTo>
                  <a:pt x="78736" y="324962"/>
                </a:lnTo>
                <a:lnTo>
                  <a:pt x="58578" y="364532"/>
                </a:lnTo>
                <a:lnTo>
                  <a:pt x="41187" y="405649"/>
                </a:lnTo>
                <a:lnTo>
                  <a:pt x="26685" y="448191"/>
                </a:lnTo>
                <a:lnTo>
                  <a:pt x="15193" y="492037"/>
                </a:lnTo>
                <a:lnTo>
                  <a:pt x="6833" y="537064"/>
                </a:lnTo>
                <a:lnTo>
                  <a:pt x="1728" y="583150"/>
                </a:lnTo>
                <a:lnTo>
                  <a:pt x="0" y="630173"/>
                </a:lnTo>
                <a:lnTo>
                  <a:pt x="1728" y="677204"/>
                </a:lnTo>
                <a:lnTo>
                  <a:pt x="6833" y="723295"/>
                </a:lnTo>
                <a:lnTo>
                  <a:pt x="15193" y="768326"/>
                </a:lnTo>
                <a:lnTo>
                  <a:pt x="26685" y="812174"/>
                </a:lnTo>
                <a:lnTo>
                  <a:pt x="41187" y="854719"/>
                </a:lnTo>
                <a:lnTo>
                  <a:pt x="58578" y="895837"/>
                </a:lnTo>
                <a:lnTo>
                  <a:pt x="78736" y="935407"/>
                </a:lnTo>
                <a:lnTo>
                  <a:pt x="101538" y="973308"/>
                </a:lnTo>
                <a:lnTo>
                  <a:pt x="126863" y="1009417"/>
                </a:lnTo>
                <a:lnTo>
                  <a:pt x="154589" y="1043612"/>
                </a:lnTo>
                <a:lnTo>
                  <a:pt x="184594" y="1075772"/>
                </a:lnTo>
                <a:lnTo>
                  <a:pt x="216756" y="1105775"/>
                </a:lnTo>
                <a:lnTo>
                  <a:pt x="250952" y="1133499"/>
                </a:lnTo>
                <a:lnTo>
                  <a:pt x="287062" y="1158821"/>
                </a:lnTo>
                <a:lnTo>
                  <a:pt x="324962" y="1181621"/>
                </a:lnTo>
                <a:lnTo>
                  <a:pt x="364532" y="1201777"/>
                </a:lnTo>
                <a:lnTo>
                  <a:pt x="405649" y="1219166"/>
                </a:lnTo>
                <a:lnTo>
                  <a:pt x="448191" y="1233666"/>
                </a:lnTo>
                <a:lnTo>
                  <a:pt x="492037" y="1245156"/>
                </a:lnTo>
                <a:lnTo>
                  <a:pt x="537064" y="1253515"/>
                </a:lnTo>
                <a:lnTo>
                  <a:pt x="583150" y="1258619"/>
                </a:lnTo>
                <a:lnTo>
                  <a:pt x="630174" y="1260347"/>
                </a:lnTo>
                <a:lnTo>
                  <a:pt x="677197" y="1258619"/>
                </a:lnTo>
                <a:lnTo>
                  <a:pt x="723283" y="1253515"/>
                </a:lnTo>
                <a:lnTo>
                  <a:pt x="768310" y="1245156"/>
                </a:lnTo>
                <a:lnTo>
                  <a:pt x="812156" y="1233666"/>
                </a:lnTo>
                <a:lnTo>
                  <a:pt x="854698" y="1219166"/>
                </a:lnTo>
                <a:lnTo>
                  <a:pt x="895815" y="1201777"/>
                </a:lnTo>
                <a:lnTo>
                  <a:pt x="935385" y="1181621"/>
                </a:lnTo>
                <a:lnTo>
                  <a:pt x="973285" y="1158821"/>
                </a:lnTo>
                <a:lnTo>
                  <a:pt x="1009395" y="1133499"/>
                </a:lnTo>
                <a:lnTo>
                  <a:pt x="1043591" y="1105775"/>
                </a:lnTo>
                <a:lnTo>
                  <a:pt x="1075753" y="1075772"/>
                </a:lnTo>
                <a:lnTo>
                  <a:pt x="1105758" y="1043612"/>
                </a:lnTo>
                <a:lnTo>
                  <a:pt x="1133484" y="1009417"/>
                </a:lnTo>
                <a:lnTo>
                  <a:pt x="1158809" y="973308"/>
                </a:lnTo>
                <a:lnTo>
                  <a:pt x="1181611" y="935407"/>
                </a:lnTo>
                <a:lnTo>
                  <a:pt x="1201769" y="895837"/>
                </a:lnTo>
                <a:lnTo>
                  <a:pt x="1219160" y="854719"/>
                </a:lnTo>
                <a:lnTo>
                  <a:pt x="1233662" y="812174"/>
                </a:lnTo>
                <a:lnTo>
                  <a:pt x="1245154" y="768326"/>
                </a:lnTo>
                <a:lnTo>
                  <a:pt x="1253514" y="723295"/>
                </a:lnTo>
                <a:lnTo>
                  <a:pt x="1258619" y="677204"/>
                </a:lnTo>
                <a:lnTo>
                  <a:pt x="1260348" y="630173"/>
                </a:lnTo>
                <a:lnTo>
                  <a:pt x="1258619" y="583150"/>
                </a:lnTo>
                <a:lnTo>
                  <a:pt x="1253514" y="537064"/>
                </a:lnTo>
                <a:lnTo>
                  <a:pt x="1245154" y="492037"/>
                </a:lnTo>
                <a:lnTo>
                  <a:pt x="1233662" y="448191"/>
                </a:lnTo>
                <a:lnTo>
                  <a:pt x="1219160" y="405649"/>
                </a:lnTo>
                <a:lnTo>
                  <a:pt x="1201769" y="364532"/>
                </a:lnTo>
                <a:lnTo>
                  <a:pt x="1181611" y="324962"/>
                </a:lnTo>
                <a:lnTo>
                  <a:pt x="1158809" y="287062"/>
                </a:lnTo>
                <a:lnTo>
                  <a:pt x="1133484" y="250952"/>
                </a:lnTo>
                <a:lnTo>
                  <a:pt x="1105758" y="216756"/>
                </a:lnTo>
                <a:lnTo>
                  <a:pt x="1075753" y="184594"/>
                </a:lnTo>
                <a:lnTo>
                  <a:pt x="1043591" y="154589"/>
                </a:lnTo>
                <a:lnTo>
                  <a:pt x="1009395" y="126863"/>
                </a:lnTo>
                <a:lnTo>
                  <a:pt x="973285" y="101538"/>
                </a:lnTo>
                <a:lnTo>
                  <a:pt x="935385" y="78736"/>
                </a:lnTo>
                <a:lnTo>
                  <a:pt x="895815" y="58578"/>
                </a:lnTo>
                <a:lnTo>
                  <a:pt x="854698" y="41187"/>
                </a:lnTo>
                <a:lnTo>
                  <a:pt x="812156" y="26685"/>
                </a:lnTo>
                <a:lnTo>
                  <a:pt x="768310" y="15193"/>
                </a:lnTo>
                <a:lnTo>
                  <a:pt x="723283" y="6833"/>
                </a:lnTo>
                <a:lnTo>
                  <a:pt x="677197" y="1728"/>
                </a:lnTo>
                <a:lnTo>
                  <a:pt x="630174" y="0"/>
                </a:lnTo>
                <a:close/>
              </a:path>
            </a:pathLst>
          </a:custGeom>
          <a:solidFill>
            <a:srgbClr val="F4A1CD"/>
          </a:solidFill>
        </p:spPr>
        <p:txBody>
          <a:bodyPr wrap="square" lIns="0" tIns="0" rIns="0" bIns="0" rtlCol="0"/>
          <a:lstStyle/>
          <a:p>
            <a:endParaRPr/>
          </a:p>
        </p:txBody>
      </p:sp>
      <p:sp>
        <p:nvSpPr>
          <p:cNvPr id="9" name="object 9"/>
          <p:cNvSpPr txBox="1"/>
          <p:nvPr/>
        </p:nvSpPr>
        <p:spPr>
          <a:xfrm>
            <a:off x="6561201" y="5209794"/>
            <a:ext cx="390525" cy="177800"/>
          </a:xfrm>
          <a:prstGeom prst="rect">
            <a:avLst/>
          </a:prstGeom>
        </p:spPr>
        <p:txBody>
          <a:bodyPr vert="horz" wrap="square" lIns="0" tIns="12065" rIns="0" bIns="0" rtlCol="0">
            <a:spAutoFit/>
          </a:bodyPr>
          <a:lstStyle/>
          <a:p>
            <a:pPr marL="12700">
              <a:lnSpc>
                <a:spcPct val="100000"/>
              </a:lnSpc>
              <a:spcBef>
                <a:spcPts val="95"/>
              </a:spcBef>
            </a:pPr>
            <a:r>
              <a:rPr sz="1000" spc="-20" dirty="0">
                <a:solidFill>
                  <a:srgbClr val="0C419A"/>
                </a:solidFill>
                <a:latin typeface="Arial"/>
                <a:cs typeface="Arial"/>
              </a:rPr>
              <a:t>CPAM</a:t>
            </a:r>
            <a:endParaRPr sz="1000">
              <a:latin typeface="Arial"/>
              <a:cs typeface="Arial"/>
            </a:endParaRPr>
          </a:p>
        </p:txBody>
      </p:sp>
      <p:grpSp>
        <p:nvGrpSpPr>
          <p:cNvPr id="10" name="object 10"/>
          <p:cNvGrpSpPr/>
          <p:nvPr/>
        </p:nvGrpSpPr>
        <p:grpSpPr>
          <a:xfrm>
            <a:off x="6574281" y="5585205"/>
            <a:ext cx="1273175" cy="1273175"/>
            <a:chOff x="6574281" y="5585205"/>
            <a:chExt cx="1273175" cy="1273175"/>
          </a:xfrm>
        </p:grpSpPr>
        <p:sp>
          <p:nvSpPr>
            <p:cNvPr id="11" name="object 11"/>
            <p:cNvSpPr/>
            <p:nvPr/>
          </p:nvSpPr>
          <p:spPr>
            <a:xfrm>
              <a:off x="6580631" y="5591555"/>
              <a:ext cx="1260475" cy="1260475"/>
            </a:xfrm>
            <a:custGeom>
              <a:avLst/>
              <a:gdLst/>
              <a:ahLst/>
              <a:cxnLst/>
              <a:rect l="l" t="t" r="r" b="b"/>
              <a:pathLst>
                <a:path w="1260475" h="1260475">
                  <a:moveTo>
                    <a:pt x="630174" y="0"/>
                  </a:moveTo>
                  <a:lnTo>
                    <a:pt x="583150" y="1728"/>
                  </a:lnTo>
                  <a:lnTo>
                    <a:pt x="537064" y="6832"/>
                  </a:lnTo>
                  <a:lnTo>
                    <a:pt x="492037" y="15191"/>
                  </a:lnTo>
                  <a:lnTo>
                    <a:pt x="448191" y="26681"/>
                  </a:lnTo>
                  <a:lnTo>
                    <a:pt x="405649" y="41181"/>
                  </a:lnTo>
                  <a:lnTo>
                    <a:pt x="364532" y="58570"/>
                  </a:lnTo>
                  <a:lnTo>
                    <a:pt x="324962" y="78726"/>
                  </a:lnTo>
                  <a:lnTo>
                    <a:pt x="287062" y="101526"/>
                  </a:lnTo>
                  <a:lnTo>
                    <a:pt x="250952" y="126848"/>
                  </a:lnTo>
                  <a:lnTo>
                    <a:pt x="216756" y="154572"/>
                  </a:lnTo>
                  <a:lnTo>
                    <a:pt x="184594" y="184575"/>
                  </a:lnTo>
                  <a:lnTo>
                    <a:pt x="154589" y="216735"/>
                  </a:lnTo>
                  <a:lnTo>
                    <a:pt x="126863" y="250930"/>
                  </a:lnTo>
                  <a:lnTo>
                    <a:pt x="101538" y="287039"/>
                  </a:lnTo>
                  <a:lnTo>
                    <a:pt x="78736" y="324940"/>
                  </a:lnTo>
                  <a:lnTo>
                    <a:pt x="58578" y="364510"/>
                  </a:lnTo>
                  <a:lnTo>
                    <a:pt x="41187" y="405628"/>
                  </a:lnTo>
                  <a:lnTo>
                    <a:pt x="26685" y="448173"/>
                  </a:lnTo>
                  <a:lnTo>
                    <a:pt x="15193" y="492021"/>
                  </a:lnTo>
                  <a:lnTo>
                    <a:pt x="6833" y="537052"/>
                  </a:lnTo>
                  <a:lnTo>
                    <a:pt x="1728" y="583143"/>
                  </a:lnTo>
                  <a:lnTo>
                    <a:pt x="0" y="630174"/>
                  </a:lnTo>
                  <a:lnTo>
                    <a:pt x="1728" y="677204"/>
                  </a:lnTo>
                  <a:lnTo>
                    <a:pt x="6833" y="723295"/>
                  </a:lnTo>
                  <a:lnTo>
                    <a:pt x="15193" y="768326"/>
                  </a:lnTo>
                  <a:lnTo>
                    <a:pt x="26685" y="812174"/>
                  </a:lnTo>
                  <a:lnTo>
                    <a:pt x="41187" y="854719"/>
                  </a:lnTo>
                  <a:lnTo>
                    <a:pt x="58578" y="895837"/>
                  </a:lnTo>
                  <a:lnTo>
                    <a:pt x="78736" y="935407"/>
                  </a:lnTo>
                  <a:lnTo>
                    <a:pt x="101538" y="973308"/>
                  </a:lnTo>
                  <a:lnTo>
                    <a:pt x="126863" y="1009416"/>
                  </a:lnTo>
                  <a:lnTo>
                    <a:pt x="154589" y="1043612"/>
                  </a:lnTo>
                  <a:lnTo>
                    <a:pt x="184594" y="1075772"/>
                  </a:lnTo>
                  <a:lnTo>
                    <a:pt x="216756" y="1105775"/>
                  </a:lnTo>
                  <a:lnTo>
                    <a:pt x="250952" y="1133498"/>
                  </a:lnTo>
                  <a:lnTo>
                    <a:pt x="287062" y="1158821"/>
                  </a:lnTo>
                  <a:lnTo>
                    <a:pt x="324962" y="1181621"/>
                  </a:lnTo>
                  <a:lnTo>
                    <a:pt x="364532" y="1201776"/>
                  </a:lnTo>
                  <a:lnTo>
                    <a:pt x="405649" y="1219165"/>
                  </a:lnTo>
                  <a:lnTo>
                    <a:pt x="448191" y="1233666"/>
                  </a:lnTo>
                  <a:lnTo>
                    <a:pt x="492037" y="1245156"/>
                  </a:lnTo>
                  <a:lnTo>
                    <a:pt x="537064" y="1253514"/>
                  </a:lnTo>
                  <a:lnTo>
                    <a:pt x="583150" y="1258618"/>
                  </a:lnTo>
                  <a:lnTo>
                    <a:pt x="630174" y="1260347"/>
                  </a:lnTo>
                  <a:lnTo>
                    <a:pt x="677197" y="1258618"/>
                  </a:lnTo>
                  <a:lnTo>
                    <a:pt x="723283" y="1253514"/>
                  </a:lnTo>
                  <a:lnTo>
                    <a:pt x="768310" y="1245156"/>
                  </a:lnTo>
                  <a:lnTo>
                    <a:pt x="812156" y="1233666"/>
                  </a:lnTo>
                  <a:lnTo>
                    <a:pt x="854698" y="1219165"/>
                  </a:lnTo>
                  <a:lnTo>
                    <a:pt x="895815" y="1201776"/>
                  </a:lnTo>
                  <a:lnTo>
                    <a:pt x="935385" y="1181621"/>
                  </a:lnTo>
                  <a:lnTo>
                    <a:pt x="973285" y="1158821"/>
                  </a:lnTo>
                  <a:lnTo>
                    <a:pt x="1009395" y="1133498"/>
                  </a:lnTo>
                  <a:lnTo>
                    <a:pt x="1043591" y="1105775"/>
                  </a:lnTo>
                  <a:lnTo>
                    <a:pt x="1075753" y="1075772"/>
                  </a:lnTo>
                  <a:lnTo>
                    <a:pt x="1105758" y="1043612"/>
                  </a:lnTo>
                  <a:lnTo>
                    <a:pt x="1133484" y="1009416"/>
                  </a:lnTo>
                  <a:lnTo>
                    <a:pt x="1158809" y="973308"/>
                  </a:lnTo>
                  <a:lnTo>
                    <a:pt x="1181611" y="935407"/>
                  </a:lnTo>
                  <a:lnTo>
                    <a:pt x="1201769" y="895837"/>
                  </a:lnTo>
                  <a:lnTo>
                    <a:pt x="1219160" y="854719"/>
                  </a:lnTo>
                  <a:lnTo>
                    <a:pt x="1233662" y="812174"/>
                  </a:lnTo>
                  <a:lnTo>
                    <a:pt x="1245154" y="768326"/>
                  </a:lnTo>
                  <a:lnTo>
                    <a:pt x="1253514" y="723295"/>
                  </a:lnTo>
                  <a:lnTo>
                    <a:pt x="1258619" y="677204"/>
                  </a:lnTo>
                  <a:lnTo>
                    <a:pt x="1260348" y="630174"/>
                  </a:lnTo>
                  <a:lnTo>
                    <a:pt x="1258619" y="583143"/>
                  </a:lnTo>
                  <a:lnTo>
                    <a:pt x="1253514" y="537052"/>
                  </a:lnTo>
                  <a:lnTo>
                    <a:pt x="1245154" y="492021"/>
                  </a:lnTo>
                  <a:lnTo>
                    <a:pt x="1233662" y="448173"/>
                  </a:lnTo>
                  <a:lnTo>
                    <a:pt x="1219160" y="405628"/>
                  </a:lnTo>
                  <a:lnTo>
                    <a:pt x="1201769" y="364510"/>
                  </a:lnTo>
                  <a:lnTo>
                    <a:pt x="1181611" y="324940"/>
                  </a:lnTo>
                  <a:lnTo>
                    <a:pt x="1158809" y="287039"/>
                  </a:lnTo>
                  <a:lnTo>
                    <a:pt x="1133484" y="250930"/>
                  </a:lnTo>
                  <a:lnTo>
                    <a:pt x="1105758" y="216735"/>
                  </a:lnTo>
                  <a:lnTo>
                    <a:pt x="1075753" y="184575"/>
                  </a:lnTo>
                  <a:lnTo>
                    <a:pt x="1043591" y="154572"/>
                  </a:lnTo>
                  <a:lnTo>
                    <a:pt x="1009395" y="126848"/>
                  </a:lnTo>
                  <a:lnTo>
                    <a:pt x="973285" y="101526"/>
                  </a:lnTo>
                  <a:lnTo>
                    <a:pt x="935385" y="78726"/>
                  </a:lnTo>
                  <a:lnTo>
                    <a:pt x="895815" y="58570"/>
                  </a:lnTo>
                  <a:lnTo>
                    <a:pt x="854698" y="41181"/>
                  </a:lnTo>
                  <a:lnTo>
                    <a:pt x="812156" y="26681"/>
                  </a:lnTo>
                  <a:lnTo>
                    <a:pt x="768310" y="15191"/>
                  </a:lnTo>
                  <a:lnTo>
                    <a:pt x="723283" y="6832"/>
                  </a:lnTo>
                  <a:lnTo>
                    <a:pt x="677197" y="1728"/>
                  </a:lnTo>
                  <a:lnTo>
                    <a:pt x="630174" y="0"/>
                  </a:lnTo>
                  <a:close/>
                </a:path>
              </a:pathLst>
            </a:custGeom>
            <a:solidFill>
              <a:srgbClr val="BEC6E2"/>
            </a:solidFill>
          </p:spPr>
          <p:txBody>
            <a:bodyPr wrap="square" lIns="0" tIns="0" rIns="0" bIns="0" rtlCol="0"/>
            <a:lstStyle/>
            <a:p>
              <a:endParaRPr/>
            </a:p>
          </p:txBody>
        </p:sp>
        <p:sp>
          <p:nvSpPr>
            <p:cNvPr id="12" name="object 12"/>
            <p:cNvSpPr/>
            <p:nvPr/>
          </p:nvSpPr>
          <p:spPr>
            <a:xfrm>
              <a:off x="6580631" y="5591555"/>
              <a:ext cx="1260475" cy="1260475"/>
            </a:xfrm>
            <a:custGeom>
              <a:avLst/>
              <a:gdLst/>
              <a:ahLst/>
              <a:cxnLst/>
              <a:rect l="l" t="t" r="r" b="b"/>
              <a:pathLst>
                <a:path w="1260475" h="1260475">
                  <a:moveTo>
                    <a:pt x="0" y="630174"/>
                  </a:moveTo>
                  <a:lnTo>
                    <a:pt x="1728" y="583143"/>
                  </a:lnTo>
                  <a:lnTo>
                    <a:pt x="6833" y="537052"/>
                  </a:lnTo>
                  <a:lnTo>
                    <a:pt x="15193" y="492021"/>
                  </a:lnTo>
                  <a:lnTo>
                    <a:pt x="26685" y="448173"/>
                  </a:lnTo>
                  <a:lnTo>
                    <a:pt x="41187" y="405628"/>
                  </a:lnTo>
                  <a:lnTo>
                    <a:pt x="58578" y="364510"/>
                  </a:lnTo>
                  <a:lnTo>
                    <a:pt x="78736" y="324940"/>
                  </a:lnTo>
                  <a:lnTo>
                    <a:pt x="101538" y="287039"/>
                  </a:lnTo>
                  <a:lnTo>
                    <a:pt x="126863" y="250930"/>
                  </a:lnTo>
                  <a:lnTo>
                    <a:pt x="154589" y="216735"/>
                  </a:lnTo>
                  <a:lnTo>
                    <a:pt x="184594" y="184575"/>
                  </a:lnTo>
                  <a:lnTo>
                    <a:pt x="216756" y="154572"/>
                  </a:lnTo>
                  <a:lnTo>
                    <a:pt x="250952" y="126848"/>
                  </a:lnTo>
                  <a:lnTo>
                    <a:pt x="287062" y="101526"/>
                  </a:lnTo>
                  <a:lnTo>
                    <a:pt x="324962" y="78726"/>
                  </a:lnTo>
                  <a:lnTo>
                    <a:pt x="364532" y="58570"/>
                  </a:lnTo>
                  <a:lnTo>
                    <a:pt x="405649" y="41181"/>
                  </a:lnTo>
                  <a:lnTo>
                    <a:pt x="448191" y="26681"/>
                  </a:lnTo>
                  <a:lnTo>
                    <a:pt x="492037" y="15191"/>
                  </a:lnTo>
                  <a:lnTo>
                    <a:pt x="537064" y="6832"/>
                  </a:lnTo>
                  <a:lnTo>
                    <a:pt x="583150" y="1728"/>
                  </a:lnTo>
                  <a:lnTo>
                    <a:pt x="630174" y="0"/>
                  </a:lnTo>
                  <a:lnTo>
                    <a:pt x="677197" y="1728"/>
                  </a:lnTo>
                  <a:lnTo>
                    <a:pt x="723283" y="6832"/>
                  </a:lnTo>
                  <a:lnTo>
                    <a:pt x="768310" y="15191"/>
                  </a:lnTo>
                  <a:lnTo>
                    <a:pt x="812156" y="26681"/>
                  </a:lnTo>
                  <a:lnTo>
                    <a:pt x="854698" y="41181"/>
                  </a:lnTo>
                  <a:lnTo>
                    <a:pt x="895815" y="58570"/>
                  </a:lnTo>
                  <a:lnTo>
                    <a:pt x="935385" y="78726"/>
                  </a:lnTo>
                  <a:lnTo>
                    <a:pt x="973285" y="101526"/>
                  </a:lnTo>
                  <a:lnTo>
                    <a:pt x="1009395" y="126848"/>
                  </a:lnTo>
                  <a:lnTo>
                    <a:pt x="1043591" y="154572"/>
                  </a:lnTo>
                  <a:lnTo>
                    <a:pt x="1075753" y="184575"/>
                  </a:lnTo>
                  <a:lnTo>
                    <a:pt x="1105758" y="216735"/>
                  </a:lnTo>
                  <a:lnTo>
                    <a:pt x="1133484" y="250930"/>
                  </a:lnTo>
                  <a:lnTo>
                    <a:pt x="1158809" y="287039"/>
                  </a:lnTo>
                  <a:lnTo>
                    <a:pt x="1181611" y="324940"/>
                  </a:lnTo>
                  <a:lnTo>
                    <a:pt x="1201769" y="364510"/>
                  </a:lnTo>
                  <a:lnTo>
                    <a:pt x="1219160" y="405628"/>
                  </a:lnTo>
                  <a:lnTo>
                    <a:pt x="1233662" y="448173"/>
                  </a:lnTo>
                  <a:lnTo>
                    <a:pt x="1245154" y="492021"/>
                  </a:lnTo>
                  <a:lnTo>
                    <a:pt x="1253514" y="537052"/>
                  </a:lnTo>
                  <a:lnTo>
                    <a:pt x="1258619" y="583143"/>
                  </a:lnTo>
                  <a:lnTo>
                    <a:pt x="1260348" y="630174"/>
                  </a:lnTo>
                  <a:lnTo>
                    <a:pt x="1258619" y="677204"/>
                  </a:lnTo>
                  <a:lnTo>
                    <a:pt x="1253514" y="723295"/>
                  </a:lnTo>
                  <a:lnTo>
                    <a:pt x="1245154" y="768326"/>
                  </a:lnTo>
                  <a:lnTo>
                    <a:pt x="1233662" y="812174"/>
                  </a:lnTo>
                  <a:lnTo>
                    <a:pt x="1219160" y="854719"/>
                  </a:lnTo>
                  <a:lnTo>
                    <a:pt x="1201769" y="895837"/>
                  </a:lnTo>
                  <a:lnTo>
                    <a:pt x="1181611" y="935407"/>
                  </a:lnTo>
                  <a:lnTo>
                    <a:pt x="1158809" y="973308"/>
                  </a:lnTo>
                  <a:lnTo>
                    <a:pt x="1133484" y="1009416"/>
                  </a:lnTo>
                  <a:lnTo>
                    <a:pt x="1105758" y="1043612"/>
                  </a:lnTo>
                  <a:lnTo>
                    <a:pt x="1075753" y="1075772"/>
                  </a:lnTo>
                  <a:lnTo>
                    <a:pt x="1043591" y="1105775"/>
                  </a:lnTo>
                  <a:lnTo>
                    <a:pt x="1009395" y="1133498"/>
                  </a:lnTo>
                  <a:lnTo>
                    <a:pt x="973285" y="1158821"/>
                  </a:lnTo>
                  <a:lnTo>
                    <a:pt x="935385" y="1181621"/>
                  </a:lnTo>
                  <a:lnTo>
                    <a:pt x="895815" y="1201776"/>
                  </a:lnTo>
                  <a:lnTo>
                    <a:pt x="854698" y="1219165"/>
                  </a:lnTo>
                  <a:lnTo>
                    <a:pt x="812156" y="1233666"/>
                  </a:lnTo>
                  <a:lnTo>
                    <a:pt x="768310" y="1245156"/>
                  </a:lnTo>
                  <a:lnTo>
                    <a:pt x="723283" y="1253514"/>
                  </a:lnTo>
                  <a:lnTo>
                    <a:pt x="677197" y="1258618"/>
                  </a:lnTo>
                  <a:lnTo>
                    <a:pt x="630174" y="1260347"/>
                  </a:lnTo>
                  <a:lnTo>
                    <a:pt x="583150" y="1258618"/>
                  </a:lnTo>
                  <a:lnTo>
                    <a:pt x="537064" y="1253514"/>
                  </a:lnTo>
                  <a:lnTo>
                    <a:pt x="492037" y="1245156"/>
                  </a:lnTo>
                  <a:lnTo>
                    <a:pt x="448191" y="1233666"/>
                  </a:lnTo>
                  <a:lnTo>
                    <a:pt x="405649" y="1219165"/>
                  </a:lnTo>
                  <a:lnTo>
                    <a:pt x="364532" y="1201776"/>
                  </a:lnTo>
                  <a:lnTo>
                    <a:pt x="324962" y="1181621"/>
                  </a:lnTo>
                  <a:lnTo>
                    <a:pt x="287062" y="1158821"/>
                  </a:lnTo>
                  <a:lnTo>
                    <a:pt x="250952" y="1133498"/>
                  </a:lnTo>
                  <a:lnTo>
                    <a:pt x="216756" y="1105775"/>
                  </a:lnTo>
                  <a:lnTo>
                    <a:pt x="184594" y="1075772"/>
                  </a:lnTo>
                  <a:lnTo>
                    <a:pt x="154589" y="1043612"/>
                  </a:lnTo>
                  <a:lnTo>
                    <a:pt x="126863" y="1009416"/>
                  </a:lnTo>
                  <a:lnTo>
                    <a:pt x="101538" y="973308"/>
                  </a:lnTo>
                  <a:lnTo>
                    <a:pt x="78736" y="935407"/>
                  </a:lnTo>
                  <a:lnTo>
                    <a:pt x="58578" y="895837"/>
                  </a:lnTo>
                  <a:lnTo>
                    <a:pt x="41187" y="854719"/>
                  </a:lnTo>
                  <a:lnTo>
                    <a:pt x="26685" y="812174"/>
                  </a:lnTo>
                  <a:lnTo>
                    <a:pt x="15193" y="768326"/>
                  </a:lnTo>
                  <a:lnTo>
                    <a:pt x="6833" y="723295"/>
                  </a:lnTo>
                  <a:lnTo>
                    <a:pt x="1728" y="677204"/>
                  </a:lnTo>
                  <a:lnTo>
                    <a:pt x="0" y="630174"/>
                  </a:lnTo>
                  <a:close/>
                </a:path>
              </a:pathLst>
            </a:custGeom>
            <a:ln w="12192">
              <a:solidFill>
                <a:srgbClr val="FFFFFF"/>
              </a:solidFill>
            </a:ln>
          </p:spPr>
          <p:txBody>
            <a:bodyPr wrap="square" lIns="0" tIns="0" rIns="0" bIns="0" rtlCol="0"/>
            <a:lstStyle/>
            <a:p>
              <a:endParaRPr/>
            </a:p>
          </p:txBody>
        </p:sp>
      </p:grpSp>
      <p:sp>
        <p:nvSpPr>
          <p:cNvPr id="13" name="object 13"/>
          <p:cNvSpPr txBox="1"/>
          <p:nvPr/>
        </p:nvSpPr>
        <p:spPr>
          <a:xfrm>
            <a:off x="6987920" y="6100064"/>
            <a:ext cx="713740" cy="162865"/>
          </a:xfrm>
          <a:prstGeom prst="rect">
            <a:avLst/>
          </a:prstGeom>
        </p:spPr>
        <p:txBody>
          <a:bodyPr vert="horz" wrap="square" lIns="0" tIns="34290" rIns="0" bIns="0" rtlCol="0">
            <a:spAutoFit/>
          </a:bodyPr>
          <a:lstStyle/>
          <a:p>
            <a:pPr marL="12700" marR="5080" indent="68580">
              <a:lnSpc>
                <a:spcPts val="1030"/>
              </a:lnSpc>
              <a:spcBef>
                <a:spcPts val="270"/>
              </a:spcBef>
            </a:pPr>
            <a:r>
              <a:rPr lang="fr-FR" sz="1000" spc="-10" dirty="0">
                <a:solidFill>
                  <a:srgbClr val="0C419A"/>
                </a:solidFill>
                <a:latin typeface="Arial"/>
                <a:cs typeface="Arial"/>
              </a:rPr>
              <a:t>PS</a:t>
            </a:r>
            <a:endParaRPr sz="1000" dirty="0">
              <a:latin typeface="Arial"/>
              <a:cs typeface="Arial"/>
            </a:endParaRPr>
          </a:p>
        </p:txBody>
      </p:sp>
      <p:grpSp>
        <p:nvGrpSpPr>
          <p:cNvPr id="14" name="object 14"/>
          <p:cNvGrpSpPr/>
          <p:nvPr/>
        </p:nvGrpSpPr>
        <p:grpSpPr>
          <a:xfrm>
            <a:off x="5664708" y="5585459"/>
            <a:ext cx="1272540" cy="1272540"/>
            <a:chOff x="5664708" y="5585459"/>
            <a:chExt cx="1272540" cy="1272540"/>
          </a:xfrm>
        </p:grpSpPr>
        <p:sp>
          <p:nvSpPr>
            <p:cNvPr id="15" name="object 15"/>
            <p:cNvSpPr/>
            <p:nvPr/>
          </p:nvSpPr>
          <p:spPr>
            <a:xfrm>
              <a:off x="5670804" y="5591555"/>
              <a:ext cx="1260475" cy="1260475"/>
            </a:xfrm>
            <a:custGeom>
              <a:avLst/>
              <a:gdLst/>
              <a:ahLst/>
              <a:cxnLst/>
              <a:rect l="l" t="t" r="r" b="b"/>
              <a:pathLst>
                <a:path w="1260475" h="1260475">
                  <a:moveTo>
                    <a:pt x="630174" y="0"/>
                  </a:moveTo>
                  <a:lnTo>
                    <a:pt x="583150" y="1728"/>
                  </a:lnTo>
                  <a:lnTo>
                    <a:pt x="537064" y="6832"/>
                  </a:lnTo>
                  <a:lnTo>
                    <a:pt x="492037" y="15191"/>
                  </a:lnTo>
                  <a:lnTo>
                    <a:pt x="448191" y="26681"/>
                  </a:lnTo>
                  <a:lnTo>
                    <a:pt x="405649" y="41181"/>
                  </a:lnTo>
                  <a:lnTo>
                    <a:pt x="364532" y="58570"/>
                  </a:lnTo>
                  <a:lnTo>
                    <a:pt x="324962" y="78726"/>
                  </a:lnTo>
                  <a:lnTo>
                    <a:pt x="287062" y="101526"/>
                  </a:lnTo>
                  <a:lnTo>
                    <a:pt x="250952" y="126848"/>
                  </a:lnTo>
                  <a:lnTo>
                    <a:pt x="216756" y="154572"/>
                  </a:lnTo>
                  <a:lnTo>
                    <a:pt x="184594" y="184575"/>
                  </a:lnTo>
                  <a:lnTo>
                    <a:pt x="154589" y="216735"/>
                  </a:lnTo>
                  <a:lnTo>
                    <a:pt x="126863" y="250930"/>
                  </a:lnTo>
                  <a:lnTo>
                    <a:pt x="101538" y="287039"/>
                  </a:lnTo>
                  <a:lnTo>
                    <a:pt x="78736" y="324940"/>
                  </a:lnTo>
                  <a:lnTo>
                    <a:pt x="58578" y="364510"/>
                  </a:lnTo>
                  <a:lnTo>
                    <a:pt x="41187" y="405628"/>
                  </a:lnTo>
                  <a:lnTo>
                    <a:pt x="26685" y="448173"/>
                  </a:lnTo>
                  <a:lnTo>
                    <a:pt x="15193" y="492021"/>
                  </a:lnTo>
                  <a:lnTo>
                    <a:pt x="6833" y="537052"/>
                  </a:lnTo>
                  <a:lnTo>
                    <a:pt x="1728" y="583143"/>
                  </a:lnTo>
                  <a:lnTo>
                    <a:pt x="0" y="630174"/>
                  </a:lnTo>
                  <a:lnTo>
                    <a:pt x="1728" y="677204"/>
                  </a:lnTo>
                  <a:lnTo>
                    <a:pt x="6833" y="723295"/>
                  </a:lnTo>
                  <a:lnTo>
                    <a:pt x="15193" y="768326"/>
                  </a:lnTo>
                  <a:lnTo>
                    <a:pt x="26685" y="812174"/>
                  </a:lnTo>
                  <a:lnTo>
                    <a:pt x="41187" y="854719"/>
                  </a:lnTo>
                  <a:lnTo>
                    <a:pt x="58578" y="895837"/>
                  </a:lnTo>
                  <a:lnTo>
                    <a:pt x="78736" y="935407"/>
                  </a:lnTo>
                  <a:lnTo>
                    <a:pt x="101538" y="973308"/>
                  </a:lnTo>
                  <a:lnTo>
                    <a:pt x="126863" y="1009416"/>
                  </a:lnTo>
                  <a:lnTo>
                    <a:pt x="154589" y="1043612"/>
                  </a:lnTo>
                  <a:lnTo>
                    <a:pt x="184594" y="1075772"/>
                  </a:lnTo>
                  <a:lnTo>
                    <a:pt x="216756" y="1105775"/>
                  </a:lnTo>
                  <a:lnTo>
                    <a:pt x="250952" y="1133498"/>
                  </a:lnTo>
                  <a:lnTo>
                    <a:pt x="287062" y="1158821"/>
                  </a:lnTo>
                  <a:lnTo>
                    <a:pt x="324962" y="1181621"/>
                  </a:lnTo>
                  <a:lnTo>
                    <a:pt x="364532" y="1201776"/>
                  </a:lnTo>
                  <a:lnTo>
                    <a:pt x="405649" y="1219165"/>
                  </a:lnTo>
                  <a:lnTo>
                    <a:pt x="448191" y="1233666"/>
                  </a:lnTo>
                  <a:lnTo>
                    <a:pt x="492037" y="1245156"/>
                  </a:lnTo>
                  <a:lnTo>
                    <a:pt x="537064" y="1253514"/>
                  </a:lnTo>
                  <a:lnTo>
                    <a:pt x="583150" y="1258618"/>
                  </a:lnTo>
                  <a:lnTo>
                    <a:pt x="630174" y="1260347"/>
                  </a:lnTo>
                  <a:lnTo>
                    <a:pt x="677197" y="1258618"/>
                  </a:lnTo>
                  <a:lnTo>
                    <a:pt x="723283" y="1253514"/>
                  </a:lnTo>
                  <a:lnTo>
                    <a:pt x="768310" y="1245156"/>
                  </a:lnTo>
                  <a:lnTo>
                    <a:pt x="812156" y="1233666"/>
                  </a:lnTo>
                  <a:lnTo>
                    <a:pt x="854698" y="1219165"/>
                  </a:lnTo>
                  <a:lnTo>
                    <a:pt x="895815" y="1201776"/>
                  </a:lnTo>
                  <a:lnTo>
                    <a:pt x="935385" y="1181621"/>
                  </a:lnTo>
                  <a:lnTo>
                    <a:pt x="973285" y="1158821"/>
                  </a:lnTo>
                  <a:lnTo>
                    <a:pt x="1009395" y="1133498"/>
                  </a:lnTo>
                  <a:lnTo>
                    <a:pt x="1043591" y="1105775"/>
                  </a:lnTo>
                  <a:lnTo>
                    <a:pt x="1075753" y="1075772"/>
                  </a:lnTo>
                  <a:lnTo>
                    <a:pt x="1105758" y="1043612"/>
                  </a:lnTo>
                  <a:lnTo>
                    <a:pt x="1133484" y="1009416"/>
                  </a:lnTo>
                  <a:lnTo>
                    <a:pt x="1158809" y="973308"/>
                  </a:lnTo>
                  <a:lnTo>
                    <a:pt x="1181611" y="935407"/>
                  </a:lnTo>
                  <a:lnTo>
                    <a:pt x="1201769" y="895837"/>
                  </a:lnTo>
                  <a:lnTo>
                    <a:pt x="1219160" y="854719"/>
                  </a:lnTo>
                  <a:lnTo>
                    <a:pt x="1233662" y="812174"/>
                  </a:lnTo>
                  <a:lnTo>
                    <a:pt x="1245154" y="768326"/>
                  </a:lnTo>
                  <a:lnTo>
                    <a:pt x="1253514" y="723295"/>
                  </a:lnTo>
                  <a:lnTo>
                    <a:pt x="1258619" y="677204"/>
                  </a:lnTo>
                  <a:lnTo>
                    <a:pt x="1260348" y="630174"/>
                  </a:lnTo>
                  <a:lnTo>
                    <a:pt x="1258619" y="583143"/>
                  </a:lnTo>
                  <a:lnTo>
                    <a:pt x="1253514" y="537052"/>
                  </a:lnTo>
                  <a:lnTo>
                    <a:pt x="1245154" y="492021"/>
                  </a:lnTo>
                  <a:lnTo>
                    <a:pt x="1233662" y="448173"/>
                  </a:lnTo>
                  <a:lnTo>
                    <a:pt x="1219160" y="405628"/>
                  </a:lnTo>
                  <a:lnTo>
                    <a:pt x="1201769" y="364510"/>
                  </a:lnTo>
                  <a:lnTo>
                    <a:pt x="1181611" y="324940"/>
                  </a:lnTo>
                  <a:lnTo>
                    <a:pt x="1158809" y="287039"/>
                  </a:lnTo>
                  <a:lnTo>
                    <a:pt x="1133484" y="250930"/>
                  </a:lnTo>
                  <a:lnTo>
                    <a:pt x="1105758" y="216735"/>
                  </a:lnTo>
                  <a:lnTo>
                    <a:pt x="1075753" y="184575"/>
                  </a:lnTo>
                  <a:lnTo>
                    <a:pt x="1043591" y="154572"/>
                  </a:lnTo>
                  <a:lnTo>
                    <a:pt x="1009395" y="126848"/>
                  </a:lnTo>
                  <a:lnTo>
                    <a:pt x="973285" y="101526"/>
                  </a:lnTo>
                  <a:lnTo>
                    <a:pt x="935385" y="78726"/>
                  </a:lnTo>
                  <a:lnTo>
                    <a:pt x="895815" y="58570"/>
                  </a:lnTo>
                  <a:lnTo>
                    <a:pt x="854698" y="41181"/>
                  </a:lnTo>
                  <a:lnTo>
                    <a:pt x="812156" y="26681"/>
                  </a:lnTo>
                  <a:lnTo>
                    <a:pt x="768310" y="15191"/>
                  </a:lnTo>
                  <a:lnTo>
                    <a:pt x="723283" y="6832"/>
                  </a:lnTo>
                  <a:lnTo>
                    <a:pt x="677197" y="1728"/>
                  </a:lnTo>
                  <a:lnTo>
                    <a:pt x="630174" y="0"/>
                  </a:lnTo>
                  <a:close/>
                </a:path>
              </a:pathLst>
            </a:custGeom>
            <a:solidFill>
              <a:srgbClr val="97DFD5"/>
            </a:solidFill>
          </p:spPr>
          <p:txBody>
            <a:bodyPr wrap="square" lIns="0" tIns="0" rIns="0" bIns="0" rtlCol="0"/>
            <a:lstStyle/>
            <a:p>
              <a:endParaRPr/>
            </a:p>
          </p:txBody>
        </p:sp>
        <p:sp>
          <p:nvSpPr>
            <p:cNvPr id="16" name="object 16"/>
            <p:cNvSpPr/>
            <p:nvPr/>
          </p:nvSpPr>
          <p:spPr>
            <a:xfrm>
              <a:off x="5670804" y="5591555"/>
              <a:ext cx="1260475" cy="1260475"/>
            </a:xfrm>
            <a:custGeom>
              <a:avLst/>
              <a:gdLst/>
              <a:ahLst/>
              <a:cxnLst/>
              <a:rect l="l" t="t" r="r" b="b"/>
              <a:pathLst>
                <a:path w="1260475" h="1260475">
                  <a:moveTo>
                    <a:pt x="0" y="630174"/>
                  </a:moveTo>
                  <a:lnTo>
                    <a:pt x="1728" y="583143"/>
                  </a:lnTo>
                  <a:lnTo>
                    <a:pt x="6833" y="537052"/>
                  </a:lnTo>
                  <a:lnTo>
                    <a:pt x="15193" y="492021"/>
                  </a:lnTo>
                  <a:lnTo>
                    <a:pt x="26685" y="448173"/>
                  </a:lnTo>
                  <a:lnTo>
                    <a:pt x="41187" y="405628"/>
                  </a:lnTo>
                  <a:lnTo>
                    <a:pt x="58578" y="364510"/>
                  </a:lnTo>
                  <a:lnTo>
                    <a:pt x="78736" y="324940"/>
                  </a:lnTo>
                  <a:lnTo>
                    <a:pt x="101538" y="287039"/>
                  </a:lnTo>
                  <a:lnTo>
                    <a:pt x="126863" y="250930"/>
                  </a:lnTo>
                  <a:lnTo>
                    <a:pt x="154589" y="216735"/>
                  </a:lnTo>
                  <a:lnTo>
                    <a:pt x="184594" y="184575"/>
                  </a:lnTo>
                  <a:lnTo>
                    <a:pt x="216756" y="154572"/>
                  </a:lnTo>
                  <a:lnTo>
                    <a:pt x="250952" y="126848"/>
                  </a:lnTo>
                  <a:lnTo>
                    <a:pt x="287062" y="101526"/>
                  </a:lnTo>
                  <a:lnTo>
                    <a:pt x="324962" y="78726"/>
                  </a:lnTo>
                  <a:lnTo>
                    <a:pt x="364532" y="58570"/>
                  </a:lnTo>
                  <a:lnTo>
                    <a:pt x="405649" y="41181"/>
                  </a:lnTo>
                  <a:lnTo>
                    <a:pt x="448191" y="26681"/>
                  </a:lnTo>
                  <a:lnTo>
                    <a:pt x="492037" y="15191"/>
                  </a:lnTo>
                  <a:lnTo>
                    <a:pt x="537064" y="6832"/>
                  </a:lnTo>
                  <a:lnTo>
                    <a:pt x="583150" y="1728"/>
                  </a:lnTo>
                  <a:lnTo>
                    <a:pt x="630174" y="0"/>
                  </a:lnTo>
                  <a:lnTo>
                    <a:pt x="677197" y="1728"/>
                  </a:lnTo>
                  <a:lnTo>
                    <a:pt x="723283" y="6832"/>
                  </a:lnTo>
                  <a:lnTo>
                    <a:pt x="768310" y="15191"/>
                  </a:lnTo>
                  <a:lnTo>
                    <a:pt x="812156" y="26681"/>
                  </a:lnTo>
                  <a:lnTo>
                    <a:pt x="854698" y="41181"/>
                  </a:lnTo>
                  <a:lnTo>
                    <a:pt x="895815" y="58570"/>
                  </a:lnTo>
                  <a:lnTo>
                    <a:pt x="935385" y="78726"/>
                  </a:lnTo>
                  <a:lnTo>
                    <a:pt x="973285" y="101526"/>
                  </a:lnTo>
                  <a:lnTo>
                    <a:pt x="1009395" y="126848"/>
                  </a:lnTo>
                  <a:lnTo>
                    <a:pt x="1043591" y="154572"/>
                  </a:lnTo>
                  <a:lnTo>
                    <a:pt x="1075753" y="184575"/>
                  </a:lnTo>
                  <a:lnTo>
                    <a:pt x="1105758" y="216735"/>
                  </a:lnTo>
                  <a:lnTo>
                    <a:pt x="1133484" y="250930"/>
                  </a:lnTo>
                  <a:lnTo>
                    <a:pt x="1158809" y="287039"/>
                  </a:lnTo>
                  <a:lnTo>
                    <a:pt x="1181611" y="324940"/>
                  </a:lnTo>
                  <a:lnTo>
                    <a:pt x="1201769" y="364510"/>
                  </a:lnTo>
                  <a:lnTo>
                    <a:pt x="1219160" y="405628"/>
                  </a:lnTo>
                  <a:lnTo>
                    <a:pt x="1233662" y="448173"/>
                  </a:lnTo>
                  <a:lnTo>
                    <a:pt x="1245154" y="492021"/>
                  </a:lnTo>
                  <a:lnTo>
                    <a:pt x="1253514" y="537052"/>
                  </a:lnTo>
                  <a:lnTo>
                    <a:pt x="1258619" y="583143"/>
                  </a:lnTo>
                  <a:lnTo>
                    <a:pt x="1260348" y="630174"/>
                  </a:lnTo>
                  <a:lnTo>
                    <a:pt x="1258619" y="677204"/>
                  </a:lnTo>
                  <a:lnTo>
                    <a:pt x="1253514" y="723295"/>
                  </a:lnTo>
                  <a:lnTo>
                    <a:pt x="1245154" y="768326"/>
                  </a:lnTo>
                  <a:lnTo>
                    <a:pt x="1233662" y="812174"/>
                  </a:lnTo>
                  <a:lnTo>
                    <a:pt x="1219160" y="854719"/>
                  </a:lnTo>
                  <a:lnTo>
                    <a:pt x="1201769" y="895837"/>
                  </a:lnTo>
                  <a:lnTo>
                    <a:pt x="1181611" y="935407"/>
                  </a:lnTo>
                  <a:lnTo>
                    <a:pt x="1158809" y="973308"/>
                  </a:lnTo>
                  <a:lnTo>
                    <a:pt x="1133484" y="1009416"/>
                  </a:lnTo>
                  <a:lnTo>
                    <a:pt x="1105758" y="1043612"/>
                  </a:lnTo>
                  <a:lnTo>
                    <a:pt x="1075753" y="1075772"/>
                  </a:lnTo>
                  <a:lnTo>
                    <a:pt x="1043591" y="1105775"/>
                  </a:lnTo>
                  <a:lnTo>
                    <a:pt x="1009395" y="1133498"/>
                  </a:lnTo>
                  <a:lnTo>
                    <a:pt x="973285" y="1158821"/>
                  </a:lnTo>
                  <a:lnTo>
                    <a:pt x="935385" y="1181621"/>
                  </a:lnTo>
                  <a:lnTo>
                    <a:pt x="895815" y="1201776"/>
                  </a:lnTo>
                  <a:lnTo>
                    <a:pt x="854698" y="1219165"/>
                  </a:lnTo>
                  <a:lnTo>
                    <a:pt x="812156" y="1233666"/>
                  </a:lnTo>
                  <a:lnTo>
                    <a:pt x="768310" y="1245156"/>
                  </a:lnTo>
                  <a:lnTo>
                    <a:pt x="723283" y="1253514"/>
                  </a:lnTo>
                  <a:lnTo>
                    <a:pt x="677197" y="1258618"/>
                  </a:lnTo>
                  <a:lnTo>
                    <a:pt x="630174" y="1260347"/>
                  </a:lnTo>
                  <a:lnTo>
                    <a:pt x="583150" y="1258618"/>
                  </a:lnTo>
                  <a:lnTo>
                    <a:pt x="537064" y="1253514"/>
                  </a:lnTo>
                  <a:lnTo>
                    <a:pt x="492037" y="1245156"/>
                  </a:lnTo>
                  <a:lnTo>
                    <a:pt x="448191" y="1233666"/>
                  </a:lnTo>
                  <a:lnTo>
                    <a:pt x="405649" y="1219165"/>
                  </a:lnTo>
                  <a:lnTo>
                    <a:pt x="364532" y="1201776"/>
                  </a:lnTo>
                  <a:lnTo>
                    <a:pt x="324962" y="1181621"/>
                  </a:lnTo>
                  <a:lnTo>
                    <a:pt x="287062" y="1158821"/>
                  </a:lnTo>
                  <a:lnTo>
                    <a:pt x="250952" y="1133498"/>
                  </a:lnTo>
                  <a:lnTo>
                    <a:pt x="216756" y="1105775"/>
                  </a:lnTo>
                  <a:lnTo>
                    <a:pt x="184594" y="1075772"/>
                  </a:lnTo>
                  <a:lnTo>
                    <a:pt x="154589" y="1043612"/>
                  </a:lnTo>
                  <a:lnTo>
                    <a:pt x="126863" y="1009416"/>
                  </a:lnTo>
                  <a:lnTo>
                    <a:pt x="101538" y="973308"/>
                  </a:lnTo>
                  <a:lnTo>
                    <a:pt x="78736" y="935407"/>
                  </a:lnTo>
                  <a:lnTo>
                    <a:pt x="58578" y="895837"/>
                  </a:lnTo>
                  <a:lnTo>
                    <a:pt x="41187" y="854719"/>
                  </a:lnTo>
                  <a:lnTo>
                    <a:pt x="26685" y="812174"/>
                  </a:lnTo>
                  <a:lnTo>
                    <a:pt x="15193" y="768326"/>
                  </a:lnTo>
                  <a:lnTo>
                    <a:pt x="6833" y="723295"/>
                  </a:lnTo>
                  <a:lnTo>
                    <a:pt x="1728" y="677204"/>
                  </a:lnTo>
                  <a:lnTo>
                    <a:pt x="0" y="630174"/>
                  </a:lnTo>
                  <a:close/>
                </a:path>
              </a:pathLst>
            </a:custGeom>
            <a:ln w="12192">
              <a:solidFill>
                <a:srgbClr val="FFFFFF"/>
              </a:solidFill>
            </a:ln>
          </p:spPr>
          <p:txBody>
            <a:bodyPr wrap="square" lIns="0" tIns="0" rIns="0" bIns="0" rtlCol="0"/>
            <a:lstStyle/>
            <a:p>
              <a:endParaRPr/>
            </a:p>
          </p:txBody>
        </p:sp>
      </p:grpSp>
      <p:sp>
        <p:nvSpPr>
          <p:cNvPr id="17" name="object 17"/>
          <p:cNvSpPr txBox="1"/>
          <p:nvPr/>
        </p:nvSpPr>
        <p:spPr>
          <a:xfrm>
            <a:off x="5832728" y="6165900"/>
            <a:ext cx="671195"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0C419A"/>
                </a:solidFill>
                <a:latin typeface="Arial"/>
                <a:cs typeface="Arial"/>
              </a:rPr>
              <a:t>Partenaires</a:t>
            </a:r>
            <a:endParaRPr sz="1000">
              <a:latin typeface="Arial"/>
              <a:cs typeface="Arial"/>
            </a:endParaRPr>
          </a:p>
        </p:txBody>
      </p:sp>
      <p:sp>
        <p:nvSpPr>
          <p:cNvPr id="18" name="object 18"/>
          <p:cNvSpPr txBox="1"/>
          <p:nvPr/>
        </p:nvSpPr>
        <p:spPr>
          <a:xfrm>
            <a:off x="1194308" y="5411216"/>
            <a:ext cx="4022725" cy="290830"/>
          </a:xfrm>
          <a:prstGeom prst="rect">
            <a:avLst/>
          </a:prstGeom>
        </p:spPr>
        <p:txBody>
          <a:bodyPr vert="horz" wrap="square" lIns="0" tIns="11430" rIns="0" bIns="0" rtlCol="0">
            <a:spAutoFit/>
          </a:bodyPr>
          <a:lstStyle/>
          <a:p>
            <a:pPr marL="12700">
              <a:lnSpc>
                <a:spcPct val="100000"/>
              </a:lnSpc>
              <a:spcBef>
                <a:spcPts val="90"/>
              </a:spcBef>
            </a:pPr>
            <a:r>
              <a:rPr sz="1750" dirty="0">
                <a:solidFill>
                  <a:srgbClr val="0C419A"/>
                </a:solidFill>
                <a:latin typeface="Arial"/>
                <a:cs typeface="Arial"/>
              </a:rPr>
              <a:t>Une</a:t>
            </a:r>
            <a:r>
              <a:rPr sz="1750" spc="-75" dirty="0">
                <a:solidFill>
                  <a:srgbClr val="0C419A"/>
                </a:solidFill>
                <a:latin typeface="Arial"/>
                <a:cs typeface="Arial"/>
              </a:rPr>
              <a:t> </a:t>
            </a:r>
            <a:r>
              <a:rPr sz="1750" dirty="0">
                <a:solidFill>
                  <a:srgbClr val="0C419A"/>
                </a:solidFill>
                <a:latin typeface="Arial"/>
                <a:cs typeface="Arial"/>
              </a:rPr>
              <a:t>mobilisation</a:t>
            </a:r>
            <a:r>
              <a:rPr sz="1750" spc="-35" dirty="0">
                <a:solidFill>
                  <a:srgbClr val="0C419A"/>
                </a:solidFill>
                <a:latin typeface="Arial"/>
                <a:cs typeface="Arial"/>
              </a:rPr>
              <a:t> </a:t>
            </a:r>
            <a:r>
              <a:rPr sz="1750" dirty="0">
                <a:solidFill>
                  <a:srgbClr val="0C419A"/>
                </a:solidFill>
                <a:latin typeface="Arial"/>
                <a:cs typeface="Arial"/>
              </a:rPr>
              <a:t>multipartite</a:t>
            </a:r>
            <a:r>
              <a:rPr sz="1750" spc="-40" dirty="0">
                <a:solidFill>
                  <a:srgbClr val="0C419A"/>
                </a:solidFill>
                <a:latin typeface="Arial"/>
                <a:cs typeface="Arial"/>
              </a:rPr>
              <a:t> </a:t>
            </a:r>
            <a:r>
              <a:rPr sz="1750" dirty="0">
                <a:solidFill>
                  <a:srgbClr val="0C419A"/>
                </a:solidFill>
                <a:latin typeface="Arial"/>
                <a:cs typeface="Arial"/>
              </a:rPr>
              <a:t>des</a:t>
            </a:r>
            <a:r>
              <a:rPr sz="1750" spc="-70" dirty="0">
                <a:solidFill>
                  <a:srgbClr val="0C419A"/>
                </a:solidFill>
                <a:latin typeface="Arial"/>
                <a:cs typeface="Arial"/>
              </a:rPr>
              <a:t> </a:t>
            </a:r>
            <a:r>
              <a:rPr sz="1750" spc="-10" dirty="0">
                <a:solidFill>
                  <a:srgbClr val="0C419A"/>
                </a:solidFill>
                <a:latin typeface="Arial"/>
                <a:cs typeface="Arial"/>
              </a:rPr>
              <a:t>acteurs</a:t>
            </a:r>
            <a:endParaRPr sz="1750">
              <a:latin typeface="Arial"/>
              <a:cs typeface="Arial"/>
            </a:endParaRPr>
          </a:p>
        </p:txBody>
      </p:sp>
    </p:spTree>
    <p:extLst>
      <p:ext uri="{BB962C8B-B14F-4D97-AF65-F5344CB8AC3E}">
        <p14:creationId xmlns:p14="http://schemas.microsoft.com/office/powerpoint/2010/main" val="3381529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218676" y="3971544"/>
            <a:ext cx="2905125" cy="2794000"/>
            <a:chOff x="9218676" y="3971544"/>
            <a:chExt cx="2905125" cy="2794000"/>
          </a:xfrm>
        </p:grpSpPr>
        <p:sp>
          <p:nvSpPr>
            <p:cNvPr id="3" name="object 3"/>
            <p:cNvSpPr/>
            <p:nvPr/>
          </p:nvSpPr>
          <p:spPr>
            <a:xfrm>
              <a:off x="9218676" y="5298947"/>
              <a:ext cx="2905125" cy="1466215"/>
            </a:xfrm>
            <a:custGeom>
              <a:avLst/>
              <a:gdLst/>
              <a:ahLst/>
              <a:cxnLst/>
              <a:rect l="l" t="t" r="r" b="b"/>
              <a:pathLst>
                <a:path w="2905125" h="1466215">
                  <a:moveTo>
                    <a:pt x="2904744" y="0"/>
                  </a:moveTo>
                  <a:lnTo>
                    <a:pt x="0" y="0"/>
                  </a:lnTo>
                  <a:lnTo>
                    <a:pt x="0" y="1466088"/>
                  </a:lnTo>
                  <a:lnTo>
                    <a:pt x="2904744" y="1466088"/>
                  </a:lnTo>
                  <a:lnTo>
                    <a:pt x="29047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10997183" y="3971544"/>
              <a:ext cx="0" cy="2145665"/>
            </a:xfrm>
            <a:custGeom>
              <a:avLst/>
              <a:gdLst/>
              <a:ahLst/>
              <a:cxnLst/>
              <a:rect l="l" t="t" r="r" b="b"/>
              <a:pathLst>
                <a:path h="2145665">
                  <a:moveTo>
                    <a:pt x="0" y="0"/>
                  </a:moveTo>
                  <a:lnTo>
                    <a:pt x="0" y="2145080"/>
                  </a:lnTo>
                </a:path>
              </a:pathLst>
            </a:custGeom>
            <a:ln w="12192">
              <a:solidFill>
                <a:srgbClr val="BED4F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 name="object 5"/>
          <p:cNvSpPr/>
          <p:nvPr/>
        </p:nvSpPr>
        <p:spPr>
          <a:xfrm>
            <a:off x="10997183" y="2625851"/>
            <a:ext cx="0" cy="1057910"/>
          </a:xfrm>
          <a:custGeom>
            <a:avLst/>
            <a:gdLst/>
            <a:ahLst/>
            <a:cxnLst/>
            <a:rect l="l" t="t" r="r" b="b"/>
            <a:pathLst>
              <a:path h="1057910">
                <a:moveTo>
                  <a:pt x="0" y="0"/>
                </a:moveTo>
                <a:lnTo>
                  <a:pt x="0" y="1057656"/>
                </a:lnTo>
              </a:path>
            </a:pathLst>
          </a:custGeom>
          <a:ln w="12192">
            <a:solidFill>
              <a:srgbClr val="BED4F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10997183" y="1976627"/>
            <a:ext cx="0" cy="361315"/>
          </a:xfrm>
          <a:custGeom>
            <a:avLst/>
            <a:gdLst/>
            <a:ahLst/>
            <a:cxnLst/>
            <a:rect l="l" t="t" r="r" b="b"/>
            <a:pathLst>
              <a:path h="361314">
                <a:moveTo>
                  <a:pt x="0" y="0"/>
                </a:moveTo>
                <a:lnTo>
                  <a:pt x="0" y="361188"/>
                </a:lnTo>
              </a:path>
            </a:pathLst>
          </a:custGeom>
          <a:ln w="12192">
            <a:solidFill>
              <a:srgbClr val="BED4F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10265664" y="4701540"/>
            <a:ext cx="719455" cy="288290"/>
          </a:xfrm>
          <a:custGeom>
            <a:avLst/>
            <a:gdLst/>
            <a:ahLst/>
            <a:cxnLst/>
            <a:rect l="l" t="t" r="r" b="b"/>
            <a:pathLst>
              <a:path w="719454" h="288289">
                <a:moveTo>
                  <a:pt x="719327" y="0"/>
                </a:moveTo>
                <a:lnTo>
                  <a:pt x="0" y="0"/>
                </a:lnTo>
                <a:lnTo>
                  <a:pt x="0" y="288036"/>
                </a:lnTo>
                <a:lnTo>
                  <a:pt x="719327" y="288036"/>
                </a:lnTo>
                <a:lnTo>
                  <a:pt x="719327" y="0"/>
                </a:lnTo>
                <a:close/>
              </a:path>
            </a:pathLst>
          </a:custGeom>
          <a:solidFill>
            <a:srgbClr val="DCEDE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57911" y="6275832"/>
            <a:ext cx="9366885" cy="558165"/>
          </a:xfrm>
          <a:custGeom>
            <a:avLst/>
            <a:gdLst/>
            <a:ahLst/>
            <a:cxnLst/>
            <a:rect l="l" t="t" r="r" b="b"/>
            <a:pathLst>
              <a:path w="9366885" h="558165">
                <a:moveTo>
                  <a:pt x="9366504" y="0"/>
                </a:moveTo>
                <a:lnTo>
                  <a:pt x="0" y="0"/>
                </a:lnTo>
                <a:lnTo>
                  <a:pt x="0" y="557784"/>
                </a:lnTo>
                <a:lnTo>
                  <a:pt x="9366504" y="557784"/>
                </a:lnTo>
                <a:lnTo>
                  <a:pt x="936650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txBox="1"/>
          <p:nvPr/>
        </p:nvSpPr>
        <p:spPr>
          <a:xfrm>
            <a:off x="57911" y="6275832"/>
            <a:ext cx="9366885" cy="558165"/>
          </a:xfrm>
          <a:prstGeom prst="rect">
            <a:avLst/>
          </a:prstGeom>
          <a:ln w="12192">
            <a:solidFill>
              <a:srgbClr val="0C419A"/>
            </a:solidFill>
          </a:ln>
        </p:spPr>
        <p:txBody>
          <a:bodyPr vert="horz" wrap="square" lIns="0" tIns="69215" rIns="0" bIns="0" rtlCol="0">
            <a:spAutoFit/>
          </a:bodyPr>
          <a:lstStyle/>
          <a:p>
            <a:pPr marL="90805" marR="0" lvl="0" indent="0" defTabSz="914400" eaLnBrk="1" fontAlgn="auto" latinLnBrk="0" hangingPunct="1">
              <a:lnSpc>
                <a:spcPct val="100000"/>
              </a:lnSpc>
              <a:spcBef>
                <a:spcPts val="545"/>
              </a:spcBef>
              <a:spcAft>
                <a:spcPts val="0"/>
              </a:spcAft>
              <a:buClrTx/>
              <a:buSzTx/>
              <a:buFontTx/>
              <a:buNone/>
              <a:tabLst/>
              <a:defRPr/>
            </a:pPr>
            <a:r>
              <a:rPr kumimoji="0" sz="1400" b="1" i="0" u="none" strike="noStrike" kern="0" cap="none" spc="0" normalizeH="0" baseline="0" noProof="0" dirty="0">
                <a:ln>
                  <a:noFill/>
                </a:ln>
                <a:solidFill>
                  <a:srgbClr val="0C419A"/>
                </a:solidFill>
                <a:effectLst/>
                <a:uLnTx/>
                <a:uFillTx/>
                <a:latin typeface="Arial"/>
                <a:cs typeface="Arial"/>
              </a:rPr>
              <a:t>Autres</a:t>
            </a:r>
            <a:r>
              <a:rPr kumimoji="0" sz="1400" b="1" i="0" u="none" strike="noStrike" kern="0" cap="none" spc="-40" normalizeH="0" baseline="0" noProof="0" dirty="0">
                <a:ln>
                  <a:noFill/>
                </a:ln>
                <a:solidFill>
                  <a:srgbClr val="0C419A"/>
                </a:solidFill>
                <a:effectLst/>
                <a:uLnTx/>
                <a:uFillTx/>
                <a:latin typeface="Arial"/>
                <a:cs typeface="Arial"/>
              </a:rPr>
              <a:t> </a:t>
            </a:r>
            <a:r>
              <a:rPr kumimoji="0" sz="1400" b="1" i="0" u="none" strike="noStrike" kern="0" cap="none" spc="0" normalizeH="0" baseline="0" noProof="0" dirty="0">
                <a:ln>
                  <a:noFill/>
                </a:ln>
                <a:solidFill>
                  <a:srgbClr val="0C419A"/>
                </a:solidFill>
                <a:effectLst/>
                <a:uLnTx/>
                <a:uFillTx/>
                <a:latin typeface="Arial"/>
                <a:cs typeface="Arial"/>
              </a:rPr>
              <a:t>programmes</a:t>
            </a:r>
            <a:r>
              <a:rPr kumimoji="0" sz="1400" b="1" i="0" u="none" strike="noStrike" kern="0" cap="none" spc="-65" normalizeH="0" baseline="0" noProof="0" dirty="0">
                <a:ln>
                  <a:noFill/>
                </a:ln>
                <a:solidFill>
                  <a:srgbClr val="0C419A"/>
                </a:solidFill>
                <a:effectLst/>
                <a:uLnTx/>
                <a:uFillTx/>
                <a:latin typeface="Arial"/>
                <a:cs typeface="Arial"/>
              </a:rPr>
              <a:t> </a:t>
            </a:r>
            <a:r>
              <a:rPr kumimoji="0" sz="1400" b="1" i="0" u="none" strike="noStrike" kern="0" cap="none" spc="0" normalizeH="0" baseline="0" noProof="0" dirty="0">
                <a:ln>
                  <a:noFill/>
                </a:ln>
                <a:solidFill>
                  <a:srgbClr val="0C419A"/>
                </a:solidFill>
                <a:effectLst/>
                <a:uLnTx/>
                <a:uFillTx/>
                <a:latin typeface="Arial"/>
                <a:cs typeface="Arial"/>
              </a:rPr>
              <a:t>de</a:t>
            </a:r>
            <a:r>
              <a:rPr kumimoji="0" sz="1400" b="1" i="0" u="none" strike="noStrike" kern="0" cap="none" spc="-65" normalizeH="0" baseline="0" noProof="0" dirty="0">
                <a:ln>
                  <a:noFill/>
                </a:ln>
                <a:solidFill>
                  <a:srgbClr val="0C419A"/>
                </a:solidFill>
                <a:effectLst/>
                <a:uLnTx/>
                <a:uFillTx/>
                <a:latin typeface="Arial"/>
                <a:cs typeface="Arial"/>
              </a:rPr>
              <a:t> </a:t>
            </a:r>
            <a:r>
              <a:rPr kumimoji="0" sz="1400" b="1" i="0" u="none" strike="noStrike" kern="0" cap="none" spc="0" normalizeH="0" baseline="0" noProof="0" dirty="0">
                <a:ln>
                  <a:noFill/>
                </a:ln>
                <a:solidFill>
                  <a:srgbClr val="0C419A"/>
                </a:solidFill>
                <a:effectLst/>
                <a:uLnTx/>
                <a:uFillTx/>
                <a:latin typeface="Arial"/>
                <a:cs typeface="Arial"/>
              </a:rPr>
              <a:t>l’Assurance</a:t>
            </a:r>
            <a:r>
              <a:rPr kumimoji="0" sz="1400" b="1" i="0" u="none" strike="noStrike" kern="0" cap="none" spc="-55" normalizeH="0" baseline="0" noProof="0" dirty="0">
                <a:ln>
                  <a:noFill/>
                </a:ln>
                <a:solidFill>
                  <a:srgbClr val="0C419A"/>
                </a:solidFill>
                <a:effectLst/>
                <a:uLnTx/>
                <a:uFillTx/>
                <a:latin typeface="Arial"/>
                <a:cs typeface="Arial"/>
              </a:rPr>
              <a:t> </a:t>
            </a:r>
            <a:r>
              <a:rPr kumimoji="0" sz="1400" b="1" i="0" u="none" strike="noStrike" kern="0" cap="none" spc="0" normalizeH="0" baseline="0" noProof="0" dirty="0">
                <a:ln>
                  <a:noFill/>
                </a:ln>
                <a:solidFill>
                  <a:srgbClr val="0C419A"/>
                </a:solidFill>
                <a:effectLst/>
                <a:uLnTx/>
                <a:uFillTx/>
                <a:latin typeface="Arial"/>
                <a:cs typeface="Arial"/>
              </a:rPr>
              <a:t>Maladie</a:t>
            </a:r>
            <a:r>
              <a:rPr kumimoji="0" sz="1400" b="1" i="0" u="none" strike="noStrike" kern="0" cap="none" spc="-90" normalizeH="0" baseline="0" noProof="0" dirty="0">
                <a:ln>
                  <a:noFill/>
                </a:ln>
                <a:solidFill>
                  <a:srgbClr val="0C419A"/>
                </a:solidFill>
                <a:effectLst/>
                <a:uLnTx/>
                <a:uFillTx/>
                <a:latin typeface="Arial"/>
                <a:cs typeface="Arial"/>
              </a:rPr>
              <a:t> </a:t>
            </a:r>
            <a:r>
              <a:rPr kumimoji="0" sz="1400" b="1" i="0" u="none" strike="noStrike" kern="0" cap="none" spc="-50" normalizeH="0" baseline="0" noProof="0" dirty="0">
                <a:ln>
                  <a:noFill/>
                </a:ln>
                <a:solidFill>
                  <a:srgbClr val="0C419A"/>
                </a:solidFill>
                <a:effectLst/>
                <a:uLnTx/>
                <a:uFillTx/>
                <a:latin typeface="Arial"/>
                <a:cs typeface="Arial"/>
              </a:rPr>
              <a:t>:</a:t>
            </a:r>
            <a:endParaRPr kumimoji="0" sz="1400" b="0" i="0" u="none" strike="noStrike" kern="0" cap="none" spc="0" normalizeH="0" baseline="0" noProof="0" dirty="0">
              <a:ln>
                <a:noFill/>
              </a:ln>
              <a:solidFill>
                <a:sysClr val="windowText" lastClr="000000"/>
              </a:solidFill>
              <a:effectLst/>
              <a:uLnTx/>
              <a:uFillTx/>
              <a:latin typeface="Arial"/>
              <a:cs typeface="Arial"/>
            </a:endParaRPr>
          </a:p>
          <a:p>
            <a:pPr marL="90805" marR="0" lvl="0" indent="0" defTabSz="914400" eaLnBrk="1" fontAlgn="auto" latinLnBrk="0" hangingPunct="1">
              <a:lnSpc>
                <a:spcPct val="100000"/>
              </a:lnSpc>
              <a:spcBef>
                <a:spcPts val="5"/>
              </a:spcBef>
              <a:spcAft>
                <a:spcPts val="0"/>
              </a:spcAft>
              <a:buClrTx/>
              <a:buSzTx/>
              <a:buFontTx/>
              <a:buNone/>
              <a:tabLst/>
              <a:defRPr/>
            </a:pPr>
            <a:r>
              <a:rPr kumimoji="0" sz="1300" b="0" i="0" u="none" strike="noStrike" kern="0" cap="none" spc="0" normalizeH="0" baseline="0" noProof="0" dirty="0">
                <a:ln>
                  <a:noFill/>
                </a:ln>
                <a:solidFill>
                  <a:srgbClr val="0C419A"/>
                </a:solidFill>
                <a:effectLst/>
                <a:uLnTx/>
                <a:uFillTx/>
                <a:latin typeface="Arial"/>
                <a:cs typeface="Arial"/>
              </a:rPr>
              <a:t>SOPHIA,</a:t>
            </a:r>
            <a:r>
              <a:rPr kumimoji="0" sz="1300" b="0" i="0" u="none" strike="noStrike" kern="0" cap="none" spc="-50" normalizeH="0" baseline="0" noProof="0" dirty="0">
                <a:ln>
                  <a:noFill/>
                </a:ln>
                <a:solidFill>
                  <a:srgbClr val="0C419A"/>
                </a:solidFill>
                <a:effectLst/>
                <a:uLnTx/>
                <a:uFillTx/>
                <a:latin typeface="Arial"/>
                <a:cs typeface="Arial"/>
              </a:rPr>
              <a:t> </a:t>
            </a:r>
            <a:r>
              <a:rPr kumimoji="0" sz="1300" b="0" i="0" u="none" strike="noStrike" kern="0" cap="none" spc="0" normalizeH="0" baseline="0" noProof="0" dirty="0">
                <a:ln>
                  <a:noFill/>
                </a:ln>
                <a:solidFill>
                  <a:srgbClr val="0C419A"/>
                </a:solidFill>
                <a:effectLst/>
                <a:uLnTx/>
                <a:uFillTx/>
                <a:latin typeface="Arial"/>
                <a:cs typeface="Arial"/>
              </a:rPr>
              <a:t>PRADO,</a:t>
            </a:r>
            <a:r>
              <a:rPr kumimoji="0" sz="1300" b="0" i="0" u="none" strike="noStrike" kern="0" cap="none" spc="-40" normalizeH="0" baseline="0" noProof="0" dirty="0">
                <a:ln>
                  <a:noFill/>
                </a:ln>
                <a:solidFill>
                  <a:srgbClr val="0C419A"/>
                </a:solidFill>
                <a:effectLst/>
                <a:uLnTx/>
                <a:uFillTx/>
                <a:latin typeface="Arial"/>
                <a:cs typeface="Arial"/>
              </a:rPr>
              <a:t> </a:t>
            </a:r>
            <a:r>
              <a:rPr kumimoji="0" sz="1300" b="0" i="0" u="none" strike="noStrike" kern="0" cap="none" spc="0" normalizeH="0" baseline="0" noProof="0" dirty="0">
                <a:ln>
                  <a:noFill/>
                </a:ln>
                <a:solidFill>
                  <a:srgbClr val="0C419A"/>
                </a:solidFill>
                <a:effectLst/>
                <a:uLnTx/>
                <a:uFillTx/>
                <a:latin typeface="Arial"/>
                <a:cs typeface="Arial"/>
              </a:rPr>
              <a:t>dépistage</a:t>
            </a:r>
            <a:r>
              <a:rPr kumimoji="0" sz="1300" b="0" i="0" u="none" strike="noStrike" kern="0" cap="none" spc="-25" normalizeH="0" baseline="0" noProof="0" dirty="0">
                <a:ln>
                  <a:noFill/>
                </a:ln>
                <a:solidFill>
                  <a:srgbClr val="0C419A"/>
                </a:solidFill>
                <a:effectLst/>
                <a:uLnTx/>
                <a:uFillTx/>
                <a:latin typeface="Arial"/>
                <a:cs typeface="Arial"/>
              </a:rPr>
              <a:t> </a:t>
            </a:r>
            <a:r>
              <a:rPr kumimoji="0" sz="1300" b="0" i="0" u="none" strike="noStrike" kern="0" cap="none" spc="0" normalizeH="0" baseline="0" noProof="0" dirty="0">
                <a:ln>
                  <a:noFill/>
                </a:ln>
                <a:solidFill>
                  <a:srgbClr val="0C419A"/>
                </a:solidFill>
                <a:effectLst/>
                <a:uLnTx/>
                <a:uFillTx/>
                <a:latin typeface="Arial"/>
                <a:cs typeface="Arial"/>
              </a:rPr>
              <a:t>des</a:t>
            </a:r>
            <a:r>
              <a:rPr kumimoji="0" sz="1300" b="0" i="0" u="none" strike="noStrike" kern="0" cap="none" spc="-45" normalizeH="0" baseline="0" noProof="0" dirty="0">
                <a:ln>
                  <a:noFill/>
                </a:ln>
                <a:solidFill>
                  <a:srgbClr val="0C419A"/>
                </a:solidFill>
                <a:effectLst/>
                <a:uLnTx/>
                <a:uFillTx/>
                <a:latin typeface="Arial"/>
                <a:cs typeface="Arial"/>
              </a:rPr>
              <a:t> </a:t>
            </a:r>
            <a:r>
              <a:rPr kumimoji="0" sz="1300" b="0" i="0" u="none" strike="noStrike" kern="0" cap="none" spc="-40" normalizeH="0" baseline="0" noProof="0" dirty="0">
                <a:ln>
                  <a:noFill/>
                </a:ln>
                <a:solidFill>
                  <a:srgbClr val="0C419A"/>
                </a:solidFill>
                <a:effectLst/>
                <a:uLnTx/>
                <a:uFillTx/>
                <a:latin typeface="Arial"/>
                <a:cs typeface="Arial"/>
              </a:rPr>
              <a:t>IST,</a:t>
            </a:r>
            <a:r>
              <a:rPr kumimoji="0" sz="1300" b="0" i="0" u="none" strike="noStrike" kern="0" cap="none" spc="-50" normalizeH="0" baseline="0" noProof="0" dirty="0">
                <a:ln>
                  <a:noFill/>
                </a:ln>
                <a:solidFill>
                  <a:srgbClr val="0C419A"/>
                </a:solidFill>
                <a:effectLst/>
                <a:uLnTx/>
                <a:uFillTx/>
                <a:latin typeface="Arial"/>
                <a:cs typeface="Arial"/>
              </a:rPr>
              <a:t> </a:t>
            </a:r>
            <a:r>
              <a:rPr kumimoji="0" sz="1300" b="0" i="0" u="none" strike="noStrike" kern="0" cap="none" spc="0" normalizeH="0" baseline="0" noProof="0" dirty="0">
                <a:ln>
                  <a:noFill/>
                </a:ln>
                <a:solidFill>
                  <a:srgbClr val="0C419A"/>
                </a:solidFill>
                <a:effectLst/>
                <a:uLnTx/>
                <a:uFillTx/>
                <a:latin typeface="Arial"/>
                <a:cs typeface="Arial"/>
              </a:rPr>
              <a:t>lutte</a:t>
            </a:r>
            <a:r>
              <a:rPr kumimoji="0" sz="1300" b="0" i="0" u="none" strike="noStrike" kern="0" cap="none" spc="-50" normalizeH="0" baseline="0" noProof="0" dirty="0">
                <a:ln>
                  <a:noFill/>
                </a:ln>
                <a:solidFill>
                  <a:srgbClr val="0C419A"/>
                </a:solidFill>
                <a:effectLst/>
                <a:uLnTx/>
                <a:uFillTx/>
                <a:latin typeface="Arial"/>
                <a:cs typeface="Arial"/>
              </a:rPr>
              <a:t> </a:t>
            </a:r>
            <a:r>
              <a:rPr kumimoji="0" sz="1300" b="0" i="0" u="none" strike="noStrike" kern="0" cap="none" spc="0" normalizeH="0" baseline="0" noProof="0" dirty="0">
                <a:ln>
                  <a:noFill/>
                </a:ln>
                <a:solidFill>
                  <a:srgbClr val="0C419A"/>
                </a:solidFill>
                <a:effectLst/>
                <a:uLnTx/>
                <a:uFillTx/>
                <a:latin typeface="Arial"/>
                <a:cs typeface="Arial"/>
              </a:rPr>
              <a:t>contre</a:t>
            </a:r>
            <a:r>
              <a:rPr kumimoji="0" sz="1300" b="0" i="0" u="none" strike="noStrike" kern="0" cap="none" spc="-20" normalizeH="0" baseline="0" noProof="0" dirty="0">
                <a:ln>
                  <a:noFill/>
                </a:ln>
                <a:solidFill>
                  <a:srgbClr val="0C419A"/>
                </a:solidFill>
                <a:effectLst/>
                <a:uLnTx/>
                <a:uFillTx/>
                <a:latin typeface="Arial"/>
                <a:cs typeface="Arial"/>
              </a:rPr>
              <a:t> </a:t>
            </a:r>
            <a:r>
              <a:rPr kumimoji="0" sz="1300" b="0" i="0" u="none" strike="noStrike" kern="0" cap="none" spc="0" normalizeH="0" baseline="0" noProof="0" dirty="0">
                <a:ln>
                  <a:noFill/>
                </a:ln>
                <a:solidFill>
                  <a:srgbClr val="0C419A"/>
                </a:solidFill>
                <a:effectLst/>
                <a:uLnTx/>
                <a:uFillTx/>
                <a:latin typeface="Arial"/>
                <a:cs typeface="Arial"/>
              </a:rPr>
              <a:t>les</a:t>
            </a:r>
            <a:r>
              <a:rPr kumimoji="0" sz="1300" b="0" i="0" u="none" strike="noStrike" kern="0" cap="none" spc="-55" normalizeH="0" baseline="0" noProof="0" dirty="0">
                <a:ln>
                  <a:noFill/>
                </a:ln>
                <a:solidFill>
                  <a:srgbClr val="0C419A"/>
                </a:solidFill>
                <a:effectLst/>
                <a:uLnTx/>
                <a:uFillTx/>
                <a:latin typeface="Arial"/>
                <a:cs typeface="Arial"/>
              </a:rPr>
              <a:t> </a:t>
            </a:r>
            <a:r>
              <a:rPr kumimoji="0" sz="1300" b="0" i="0" u="none" strike="noStrike" kern="0" cap="none" spc="0" normalizeH="0" baseline="0" noProof="0" dirty="0">
                <a:ln>
                  <a:noFill/>
                </a:ln>
                <a:solidFill>
                  <a:srgbClr val="0C419A"/>
                </a:solidFill>
                <a:effectLst/>
                <a:uLnTx/>
                <a:uFillTx/>
                <a:latin typeface="Arial"/>
                <a:cs typeface="Arial"/>
              </a:rPr>
              <a:t>addictions,</a:t>
            </a:r>
            <a:r>
              <a:rPr kumimoji="0" sz="1300" b="0" i="0" u="none" strike="noStrike" kern="0" cap="none" spc="-20" normalizeH="0" baseline="0" noProof="0" dirty="0">
                <a:ln>
                  <a:noFill/>
                </a:ln>
                <a:solidFill>
                  <a:srgbClr val="0C419A"/>
                </a:solidFill>
                <a:effectLst/>
                <a:uLnTx/>
                <a:uFillTx/>
                <a:latin typeface="Arial"/>
                <a:cs typeface="Arial"/>
              </a:rPr>
              <a:t> </a:t>
            </a:r>
            <a:r>
              <a:rPr kumimoji="0" sz="1300" b="0" i="0" u="none" strike="noStrike" kern="0" cap="none" spc="0" normalizeH="0" baseline="0" noProof="0" dirty="0">
                <a:ln>
                  <a:noFill/>
                </a:ln>
                <a:solidFill>
                  <a:srgbClr val="0C419A"/>
                </a:solidFill>
                <a:effectLst/>
                <a:uLnTx/>
                <a:uFillTx/>
                <a:latin typeface="Arial"/>
                <a:cs typeface="Arial"/>
              </a:rPr>
              <a:t>santé</a:t>
            </a:r>
            <a:r>
              <a:rPr kumimoji="0" sz="1300" b="0" i="0" u="none" strike="noStrike" kern="0" cap="none" spc="-35" normalizeH="0" baseline="0" noProof="0" dirty="0">
                <a:ln>
                  <a:noFill/>
                </a:ln>
                <a:solidFill>
                  <a:srgbClr val="0C419A"/>
                </a:solidFill>
                <a:effectLst/>
                <a:uLnTx/>
                <a:uFillTx/>
                <a:latin typeface="Arial"/>
                <a:cs typeface="Arial"/>
              </a:rPr>
              <a:t> </a:t>
            </a:r>
            <a:r>
              <a:rPr kumimoji="0" sz="1300" b="0" i="0" u="none" strike="noStrike" kern="0" cap="none" spc="0" normalizeH="0" baseline="0" noProof="0" dirty="0">
                <a:ln>
                  <a:noFill/>
                </a:ln>
                <a:solidFill>
                  <a:srgbClr val="0C419A"/>
                </a:solidFill>
                <a:effectLst/>
                <a:uLnTx/>
                <a:uFillTx/>
                <a:latin typeface="Arial"/>
                <a:cs typeface="Arial"/>
              </a:rPr>
              <a:t>mentale,</a:t>
            </a:r>
            <a:r>
              <a:rPr kumimoji="0" sz="1300" b="0" i="0" u="none" strike="noStrike" kern="0" cap="none" spc="-25" normalizeH="0" baseline="0" noProof="0" dirty="0">
                <a:ln>
                  <a:noFill/>
                </a:ln>
                <a:solidFill>
                  <a:srgbClr val="0C419A"/>
                </a:solidFill>
                <a:effectLst/>
                <a:uLnTx/>
                <a:uFillTx/>
                <a:latin typeface="Arial"/>
                <a:cs typeface="Arial"/>
              </a:rPr>
              <a:t> </a:t>
            </a:r>
            <a:r>
              <a:rPr kumimoji="0" sz="1300" b="0" i="0" u="none" strike="noStrike" kern="0" cap="none" spc="-10" normalizeH="0" baseline="0" noProof="0" dirty="0">
                <a:ln>
                  <a:noFill/>
                </a:ln>
                <a:solidFill>
                  <a:srgbClr val="0C419A"/>
                </a:solidFill>
                <a:effectLst/>
                <a:uLnTx/>
                <a:uFillTx/>
                <a:latin typeface="Arial"/>
                <a:cs typeface="Arial"/>
              </a:rPr>
              <a:t>accompagnement</a:t>
            </a:r>
            <a:r>
              <a:rPr kumimoji="0" sz="1300" b="0" i="0" u="none" strike="noStrike" kern="0" cap="none" spc="-5" normalizeH="0" baseline="0" noProof="0" dirty="0">
                <a:ln>
                  <a:noFill/>
                </a:ln>
                <a:solidFill>
                  <a:srgbClr val="0C419A"/>
                </a:solidFill>
                <a:effectLst/>
                <a:uLnTx/>
                <a:uFillTx/>
                <a:latin typeface="Arial"/>
                <a:cs typeface="Arial"/>
              </a:rPr>
              <a:t> </a:t>
            </a:r>
            <a:r>
              <a:rPr kumimoji="0" sz="1300" b="0" i="0" u="none" strike="noStrike" kern="0" cap="none" spc="0" normalizeH="0" baseline="0" noProof="0" dirty="0">
                <a:ln>
                  <a:noFill/>
                </a:ln>
                <a:solidFill>
                  <a:srgbClr val="0C419A"/>
                </a:solidFill>
                <a:effectLst/>
                <a:uLnTx/>
                <a:uFillTx/>
                <a:latin typeface="Arial"/>
                <a:cs typeface="Arial"/>
              </a:rPr>
              <a:t>de</a:t>
            </a:r>
            <a:r>
              <a:rPr kumimoji="0" sz="1300" b="0" i="0" u="none" strike="noStrike" kern="0" cap="none" spc="-45" normalizeH="0" baseline="0" noProof="0" dirty="0">
                <a:ln>
                  <a:noFill/>
                </a:ln>
                <a:solidFill>
                  <a:srgbClr val="0C419A"/>
                </a:solidFill>
                <a:effectLst/>
                <a:uLnTx/>
                <a:uFillTx/>
                <a:latin typeface="Arial"/>
                <a:cs typeface="Arial"/>
              </a:rPr>
              <a:t> </a:t>
            </a:r>
            <a:r>
              <a:rPr kumimoji="0" sz="1300" b="0" i="0" u="none" strike="noStrike" kern="0" cap="none" spc="0" normalizeH="0" baseline="0" noProof="0" dirty="0">
                <a:ln>
                  <a:noFill/>
                </a:ln>
                <a:solidFill>
                  <a:srgbClr val="0C419A"/>
                </a:solidFill>
                <a:effectLst/>
                <a:uLnTx/>
                <a:uFillTx/>
                <a:latin typeface="Arial"/>
                <a:cs typeface="Arial"/>
              </a:rPr>
              <a:t>la</a:t>
            </a:r>
            <a:r>
              <a:rPr kumimoji="0" sz="1300" b="0" i="0" u="none" strike="noStrike" kern="0" cap="none" spc="-55" normalizeH="0" baseline="0" noProof="0" dirty="0">
                <a:ln>
                  <a:noFill/>
                </a:ln>
                <a:solidFill>
                  <a:srgbClr val="0C419A"/>
                </a:solidFill>
                <a:effectLst/>
                <a:uLnTx/>
                <a:uFillTx/>
                <a:latin typeface="Arial"/>
                <a:cs typeface="Arial"/>
              </a:rPr>
              <a:t> </a:t>
            </a:r>
            <a:r>
              <a:rPr kumimoji="0" sz="1300" b="0" i="0" u="none" strike="noStrike" kern="0" cap="none" spc="0" normalizeH="0" baseline="0" noProof="0" dirty="0">
                <a:ln>
                  <a:noFill/>
                </a:ln>
                <a:solidFill>
                  <a:srgbClr val="0C419A"/>
                </a:solidFill>
                <a:effectLst/>
                <a:uLnTx/>
                <a:uFillTx/>
                <a:latin typeface="Arial"/>
                <a:cs typeface="Arial"/>
              </a:rPr>
              <a:t>femme</a:t>
            </a:r>
            <a:r>
              <a:rPr kumimoji="0" sz="1300" b="0" i="0" u="none" strike="noStrike" kern="0" cap="none" spc="-20" normalizeH="0" baseline="0" noProof="0" dirty="0">
                <a:ln>
                  <a:noFill/>
                </a:ln>
                <a:solidFill>
                  <a:srgbClr val="0C419A"/>
                </a:solidFill>
                <a:effectLst/>
                <a:uLnTx/>
                <a:uFillTx/>
                <a:latin typeface="Arial"/>
                <a:cs typeface="Arial"/>
              </a:rPr>
              <a:t> </a:t>
            </a:r>
            <a:r>
              <a:rPr kumimoji="0" sz="1300" b="0" i="0" u="none" strike="noStrike" kern="0" cap="none" spc="-10" normalizeH="0" baseline="0" noProof="0" dirty="0">
                <a:ln>
                  <a:noFill/>
                </a:ln>
                <a:solidFill>
                  <a:srgbClr val="0C419A"/>
                </a:solidFill>
                <a:effectLst/>
                <a:uLnTx/>
                <a:uFillTx/>
                <a:latin typeface="Arial"/>
                <a:cs typeface="Arial"/>
              </a:rPr>
              <a:t>enceinte</a:t>
            </a:r>
            <a:endParaRPr kumimoji="0" sz="13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0" name="object 10"/>
          <p:cNvGrpSpPr/>
          <p:nvPr/>
        </p:nvGrpSpPr>
        <p:grpSpPr>
          <a:xfrm>
            <a:off x="205740" y="2004060"/>
            <a:ext cx="10779760" cy="3999229"/>
            <a:chOff x="205740" y="2004060"/>
            <a:chExt cx="10779760" cy="3999229"/>
          </a:xfrm>
        </p:grpSpPr>
        <p:sp>
          <p:nvSpPr>
            <p:cNvPr id="11" name="object 11"/>
            <p:cNvSpPr/>
            <p:nvPr/>
          </p:nvSpPr>
          <p:spPr>
            <a:xfrm>
              <a:off x="7406640" y="5373624"/>
              <a:ext cx="3578860" cy="629920"/>
            </a:xfrm>
            <a:custGeom>
              <a:avLst/>
              <a:gdLst/>
              <a:ahLst/>
              <a:cxnLst/>
              <a:rect l="l" t="t" r="r" b="b"/>
              <a:pathLst>
                <a:path w="3578859" h="629920">
                  <a:moveTo>
                    <a:pt x="3578352" y="341376"/>
                  </a:moveTo>
                  <a:lnTo>
                    <a:pt x="0" y="341376"/>
                  </a:lnTo>
                  <a:lnTo>
                    <a:pt x="0" y="629412"/>
                  </a:lnTo>
                  <a:lnTo>
                    <a:pt x="3578352" y="629412"/>
                  </a:lnTo>
                  <a:lnTo>
                    <a:pt x="3578352" y="341376"/>
                  </a:lnTo>
                  <a:close/>
                </a:path>
                <a:path w="3578859" h="629920">
                  <a:moveTo>
                    <a:pt x="3578352" y="0"/>
                  </a:moveTo>
                  <a:lnTo>
                    <a:pt x="0" y="0"/>
                  </a:lnTo>
                  <a:lnTo>
                    <a:pt x="0" y="288036"/>
                  </a:lnTo>
                  <a:lnTo>
                    <a:pt x="3578352" y="288036"/>
                  </a:lnTo>
                  <a:lnTo>
                    <a:pt x="3578352" y="0"/>
                  </a:lnTo>
                  <a:close/>
                </a:path>
              </a:pathLst>
            </a:custGeom>
            <a:solidFill>
              <a:srgbClr val="E7F0F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205740" y="2004060"/>
              <a:ext cx="2304415" cy="288290"/>
            </a:xfrm>
            <a:custGeom>
              <a:avLst/>
              <a:gdLst/>
              <a:ahLst/>
              <a:cxnLst/>
              <a:rect l="l" t="t" r="r" b="b"/>
              <a:pathLst>
                <a:path w="2304415" h="288289">
                  <a:moveTo>
                    <a:pt x="2304288" y="0"/>
                  </a:moveTo>
                  <a:lnTo>
                    <a:pt x="0" y="0"/>
                  </a:lnTo>
                  <a:lnTo>
                    <a:pt x="0" y="288036"/>
                  </a:lnTo>
                  <a:lnTo>
                    <a:pt x="2304288" y="288036"/>
                  </a:lnTo>
                  <a:lnTo>
                    <a:pt x="2304288" y="0"/>
                  </a:lnTo>
                  <a:close/>
                </a:path>
              </a:pathLst>
            </a:custGeom>
            <a:solidFill>
              <a:srgbClr val="FBEFD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3" name="object 13"/>
          <p:cNvSpPr txBox="1">
            <a:spLocks noGrp="1"/>
          </p:cNvSpPr>
          <p:nvPr>
            <p:ph type="title"/>
          </p:nvPr>
        </p:nvSpPr>
        <p:spPr>
          <a:xfrm>
            <a:off x="487870" y="341630"/>
            <a:ext cx="11196955" cy="536044"/>
          </a:xfrm>
          <a:prstGeom prst="rect">
            <a:avLst/>
          </a:prstGeom>
          <a:solidFill>
            <a:srgbClr val="0C419A"/>
          </a:solidFill>
        </p:spPr>
        <p:txBody>
          <a:bodyPr vert="horz" wrap="square" lIns="0" tIns="43180" rIns="0" bIns="0" rtlCol="0">
            <a:spAutoFit/>
          </a:bodyPr>
          <a:lstStyle/>
          <a:p>
            <a:pPr marL="864235">
              <a:lnSpc>
                <a:spcPct val="100000"/>
              </a:lnSpc>
            </a:pPr>
            <a:r>
              <a:rPr sz="3200" dirty="0">
                <a:solidFill>
                  <a:srgbClr val="FFFFFF"/>
                </a:solidFill>
              </a:rPr>
              <a:t>UN</a:t>
            </a:r>
            <a:r>
              <a:rPr sz="3200" spc="-125" dirty="0">
                <a:solidFill>
                  <a:srgbClr val="FFFFFF"/>
                </a:solidFill>
              </a:rPr>
              <a:t> </a:t>
            </a:r>
            <a:r>
              <a:rPr sz="3200" spc="-20" dirty="0">
                <a:solidFill>
                  <a:srgbClr val="FFFFFF"/>
                </a:solidFill>
              </a:rPr>
              <a:t>ACCOMPAGNEMENT</a:t>
            </a:r>
            <a:r>
              <a:rPr sz="3200" dirty="0">
                <a:solidFill>
                  <a:srgbClr val="FFFFFF"/>
                </a:solidFill>
              </a:rPr>
              <a:t> </a:t>
            </a:r>
            <a:r>
              <a:rPr sz="3200" spc="-10" dirty="0">
                <a:solidFill>
                  <a:srgbClr val="FFFFFF"/>
                </a:solidFill>
              </a:rPr>
              <a:t>TOUT</a:t>
            </a:r>
            <a:r>
              <a:rPr sz="3200" spc="-110" dirty="0">
                <a:solidFill>
                  <a:srgbClr val="FFFFFF"/>
                </a:solidFill>
              </a:rPr>
              <a:t> </a:t>
            </a:r>
            <a:r>
              <a:rPr sz="3200" dirty="0">
                <a:solidFill>
                  <a:srgbClr val="FFFFFF"/>
                </a:solidFill>
              </a:rPr>
              <a:t>AU</a:t>
            </a:r>
            <a:r>
              <a:rPr sz="3200" spc="-60" dirty="0">
                <a:solidFill>
                  <a:srgbClr val="FFFFFF"/>
                </a:solidFill>
              </a:rPr>
              <a:t> </a:t>
            </a:r>
            <a:r>
              <a:rPr sz="3200" dirty="0">
                <a:solidFill>
                  <a:srgbClr val="FFFFFF"/>
                </a:solidFill>
              </a:rPr>
              <a:t>LONG</a:t>
            </a:r>
            <a:r>
              <a:rPr sz="3200" spc="-30" dirty="0">
                <a:solidFill>
                  <a:srgbClr val="FFFFFF"/>
                </a:solidFill>
              </a:rPr>
              <a:t> </a:t>
            </a:r>
            <a:r>
              <a:rPr sz="3200" dirty="0">
                <a:solidFill>
                  <a:srgbClr val="FFFFFF"/>
                </a:solidFill>
              </a:rPr>
              <a:t>DE</a:t>
            </a:r>
            <a:r>
              <a:rPr sz="3200" spc="-60" dirty="0">
                <a:solidFill>
                  <a:srgbClr val="FFFFFF"/>
                </a:solidFill>
              </a:rPr>
              <a:t> </a:t>
            </a:r>
            <a:r>
              <a:rPr sz="3200" dirty="0">
                <a:solidFill>
                  <a:srgbClr val="FFFFFF"/>
                </a:solidFill>
              </a:rPr>
              <a:t>LA</a:t>
            </a:r>
            <a:r>
              <a:rPr sz="3200" spc="-125" dirty="0">
                <a:solidFill>
                  <a:srgbClr val="FFFFFF"/>
                </a:solidFill>
              </a:rPr>
              <a:t> </a:t>
            </a:r>
            <a:r>
              <a:rPr sz="3200" spc="-25" dirty="0">
                <a:solidFill>
                  <a:srgbClr val="FFFFFF"/>
                </a:solidFill>
              </a:rPr>
              <a:t>VIE</a:t>
            </a:r>
          </a:p>
        </p:txBody>
      </p:sp>
      <p:sp>
        <p:nvSpPr>
          <p:cNvPr id="14" name="object 14"/>
          <p:cNvSpPr txBox="1"/>
          <p:nvPr/>
        </p:nvSpPr>
        <p:spPr>
          <a:xfrm>
            <a:off x="620268" y="3346703"/>
            <a:ext cx="3173095" cy="288290"/>
          </a:xfrm>
          <a:prstGeom prst="rect">
            <a:avLst/>
          </a:prstGeom>
          <a:solidFill>
            <a:srgbClr val="CDE9F6"/>
          </a:solidFill>
        </p:spPr>
        <p:txBody>
          <a:bodyPr vert="horz" wrap="square" lIns="0" tIns="31750" rIns="0" bIns="0" rtlCol="0">
            <a:spAutoFit/>
          </a:bodyPr>
          <a:lstStyle/>
          <a:p>
            <a:pPr marL="91440" marR="0" lvl="0" indent="0" defTabSz="914400" eaLnBrk="1" fontAlgn="auto" latinLnBrk="0" hangingPunct="1">
              <a:lnSpc>
                <a:spcPct val="100000"/>
              </a:lnSpc>
              <a:spcBef>
                <a:spcPts val="250"/>
              </a:spcBef>
              <a:spcAft>
                <a:spcPts val="0"/>
              </a:spcAft>
              <a:buClrTx/>
              <a:buSzTx/>
              <a:buFontTx/>
              <a:buNone/>
              <a:tabLst/>
              <a:defRPr/>
            </a:pPr>
            <a:r>
              <a:rPr kumimoji="0" sz="1400" b="0" i="0" u="none" strike="noStrike" kern="0" cap="none" spc="0" normalizeH="0" baseline="0" noProof="0" dirty="0">
                <a:ln>
                  <a:noFill/>
                </a:ln>
                <a:solidFill>
                  <a:srgbClr val="09A4DF"/>
                </a:solidFill>
                <a:effectLst/>
                <a:uLnTx/>
                <a:uFillTx/>
                <a:latin typeface="Arial"/>
                <a:cs typeface="Arial"/>
              </a:rPr>
              <a:t>Examens</a:t>
            </a:r>
            <a:r>
              <a:rPr kumimoji="0" sz="1400" b="0" i="0" u="none" strike="noStrike" kern="0" cap="none" spc="10" normalizeH="0" baseline="0" noProof="0" dirty="0">
                <a:ln>
                  <a:noFill/>
                </a:ln>
                <a:solidFill>
                  <a:srgbClr val="09A4DF"/>
                </a:solidFill>
                <a:effectLst/>
                <a:uLnTx/>
                <a:uFillTx/>
                <a:latin typeface="Arial"/>
                <a:cs typeface="Arial"/>
              </a:rPr>
              <a:t> </a:t>
            </a:r>
            <a:r>
              <a:rPr kumimoji="0" sz="1400" b="0" i="0" u="none" strike="noStrike" kern="0" cap="none" spc="-10" normalizeH="0" baseline="0" noProof="0" dirty="0">
                <a:ln>
                  <a:noFill/>
                </a:ln>
                <a:solidFill>
                  <a:srgbClr val="09A4DF"/>
                </a:solidFill>
                <a:effectLst/>
                <a:uLnTx/>
                <a:uFillTx/>
                <a:latin typeface="Arial"/>
                <a:cs typeface="Arial"/>
              </a:rPr>
              <a:t>bucco-dentaires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5" name="object 15"/>
          <p:cNvGrpSpPr/>
          <p:nvPr/>
        </p:nvGrpSpPr>
        <p:grpSpPr>
          <a:xfrm>
            <a:off x="60769" y="1647444"/>
            <a:ext cx="11713845" cy="4476115"/>
            <a:chOff x="60769" y="1647444"/>
            <a:chExt cx="11713845" cy="4476115"/>
          </a:xfrm>
        </p:grpSpPr>
        <p:sp>
          <p:nvSpPr>
            <p:cNvPr id="16" name="object 16"/>
            <p:cNvSpPr/>
            <p:nvPr/>
          </p:nvSpPr>
          <p:spPr>
            <a:xfrm>
              <a:off x="208787" y="1647444"/>
              <a:ext cx="11565890" cy="360045"/>
            </a:xfrm>
            <a:custGeom>
              <a:avLst/>
              <a:gdLst/>
              <a:ahLst/>
              <a:cxnLst/>
              <a:rect l="l" t="t" r="r" b="b"/>
              <a:pathLst>
                <a:path w="11565890" h="360044">
                  <a:moveTo>
                    <a:pt x="11385804" y="0"/>
                  </a:moveTo>
                  <a:lnTo>
                    <a:pt x="11385804" y="59562"/>
                  </a:lnTo>
                  <a:lnTo>
                    <a:pt x="0" y="59562"/>
                  </a:lnTo>
                  <a:lnTo>
                    <a:pt x="0" y="300100"/>
                  </a:lnTo>
                  <a:lnTo>
                    <a:pt x="11385804" y="300100"/>
                  </a:lnTo>
                  <a:lnTo>
                    <a:pt x="11385804" y="359663"/>
                  </a:lnTo>
                  <a:lnTo>
                    <a:pt x="11565636" y="179831"/>
                  </a:lnTo>
                  <a:lnTo>
                    <a:pt x="11385804" y="0"/>
                  </a:lnTo>
                  <a:close/>
                </a:path>
              </a:pathLst>
            </a:custGeom>
            <a:solidFill>
              <a:srgbClr val="DFE2F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7397496" y="1976628"/>
              <a:ext cx="0" cy="4140200"/>
            </a:xfrm>
            <a:custGeom>
              <a:avLst/>
              <a:gdLst/>
              <a:ahLst/>
              <a:cxnLst/>
              <a:rect l="l" t="t" r="r" b="b"/>
              <a:pathLst>
                <a:path h="4140200">
                  <a:moveTo>
                    <a:pt x="0" y="1994916"/>
                  </a:moveTo>
                  <a:lnTo>
                    <a:pt x="0" y="2391156"/>
                  </a:lnTo>
                </a:path>
                <a:path h="4140200">
                  <a:moveTo>
                    <a:pt x="0" y="0"/>
                  </a:moveTo>
                  <a:lnTo>
                    <a:pt x="0" y="1706880"/>
                  </a:lnTo>
                </a:path>
                <a:path h="4140200">
                  <a:moveTo>
                    <a:pt x="0" y="2679192"/>
                  </a:moveTo>
                  <a:lnTo>
                    <a:pt x="0" y="3066288"/>
                  </a:lnTo>
                </a:path>
                <a:path h="4140200">
                  <a:moveTo>
                    <a:pt x="0" y="3354324"/>
                  </a:moveTo>
                  <a:lnTo>
                    <a:pt x="0" y="4139996"/>
                  </a:lnTo>
                </a:path>
              </a:pathLst>
            </a:custGeom>
            <a:ln w="12192">
              <a:solidFill>
                <a:srgbClr val="BED4F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7027163" y="1668780"/>
              <a:ext cx="741045" cy="307975"/>
            </a:xfrm>
            <a:custGeom>
              <a:avLst/>
              <a:gdLst/>
              <a:ahLst/>
              <a:cxnLst/>
              <a:rect l="l" t="t" r="r" b="b"/>
              <a:pathLst>
                <a:path w="741045" h="307975">
                  <a:moveTo>
                    <a:pt x="740664" y="0"/>
                  </a:moveTo>
                  <a:lnTo>
                    <a:pt x="0" y="0"/>
                  </a:lnTo>
                  <a:lnTo>
                    <a:pt x="0" y="307848"/>
                  </a:lnTo>
                  <a:lnTo>
                    <a:pt x="740664" y="307848"/>
                  </a:lnTo>
                  <a:lnTo>
                    <a:pt x="740664" y="0"/>
                  </a:lnTo>
                  <a:close/>
                </a:path>
              </a:pathLst>
            </a:custGeom>
            <a:solidFill>
              <a:srgbClr val="DFE2F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7027163" y="1668780"/>
              <a:ext cx="741045" cy="307975"/>
            </a:xfrm>
            <a:custGeom>
              <a:avLst/>
              <a:gdLst/>
              <a:ahLst/>
              <a:cxnLst/>
              <a:rect l="l" t="t" r="r" b="b"/>
              <a:pathLst>
                <a:path w="741045" h="307975">
                  <a:moveTo>
                    <a:pt x="0" y="307848"/>
                  </a:moveTo>
                  <a:lnTo>
                    <a:pt x="740664" y="307848"/>
                  </a:lnTo>
                  <a:lnTo>
                    <a:pt x="740664" y="0"/>
                  </a:lnTo>
                  <a:lnTo>
                    <a:pt x="0" y="0"/>
                  </a:lnTo>
                  <a:lnTo>
                    <a:pt x="0" y="307848"/>
                  </a:lnTo>
                  <a:close/>
                </a:path>
              </a:pathLst>
            </a:custGeom>
            <a:ln w="9144">
              <a:solidFill>
                <a:srgbClr val="BED4F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10626851" y="1668780"/>
              <a:ext cx="741045" cy="307975"/>
            </a:xfrm>
            <a:custGeom>
              <a:avLst/>
              <a:gdLst/>
              <a:ahLst/>
              <a:cxnLst/>
              <a:rect l="l" t="t" r="r" b="b"/>
              <a:pathLst>
                <a:path w="741045" h="307975">
                  <a:moveTo>
                    <a:pt x="740664" y="0"/>
                  </a:moveTo>
                  <a:lnTo>
                    <a:pt x="0" y="0"/>
                  </a:lnTo>
                  <a:lnTo>
                    <a:pt x="0" y="307848"/>
                  </a:lnTo>
                  <a:lnTo>
                    <a:pt x="740664" y="307848"/>
                  </a:lnTo>
                  <a:lnTo>
                    <a:pt x="740664" y="0"/>
                  </a:lnTo>
                  <a:close/>
                </a:path>
              </a:pathLst>
            </a:custGeom>
            <a:solidFill>
              <a:srgbClr val="DFE2F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10626851" y="1668780"/>
              <a:ext cx="741045" cy="307975"/>
            </a:xfrm>
            <a:custGeom>
              <a:avLst/>
              <a:gdLst/>
              <a:ahLst/>
              <a:cxnLst/>
              <a:rect l="l" t="t" r="r" b="b"/>
              <a:pathLst>
                <a:path w="741045" h="307975">
                  <a:moveTo>
                    <a:pt x="0" y="307848"/>
                  </a:moveTo>
                  <a:lnTo>
                    <a:pt x="740664" y="307848"/>
                  </a:lnTo>
                  <a:lnTo>
                    <a:pt x="740664" y="0"/>
                  </a:lnTo>
                  <a:lnTo>
                    <a:pt x="0" y="0"/>
                  </a:lnTo>
                  <a:lnTo>
                    <a:pt x="0" y="307848"/>
                  </a:lnTo>
                  <a:close/>
                </a:path>
              </a:pathLst>
            </a:custGeom>
            <a:ln w="9144">
              <a:solidFill>
                <a:srgbClr val="BED4F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p:nvPr/>
          </p:nvSpPr>
          <p:spPr>
            <a:xfrm>
              <a:off x="65531" y="1668780"/>
              <a:ext cx="283845" cy="307975"/>
            </a:xfrm>
            <a:custGeom>
              <a:avLst/>
              <a:gdLst/>
              <a:ahLst/>
              <a:cxnLst/>
              <a:rect l="l" t="t" r="r" b="b"/>
              <a:pathLst>
                <a:path w="283845" h="307975">
                  <a:moveTo>
                    <a:pt x="283464" y="0"/>
                  </a:moveTo>
                  <a:lnTo>
                    <a:pt x="0" y="0"/>
                  </a:lnTo>
                  <a:lnTo>
                    <a:pt x="0" y="307848"/>
                  </a:lnTo>
                  <a:lnTo>
                    <a:pt x="283464" y="307848"/>
                  </a:lnTo>
                  <a:lnTo>
                    <a:pt x="283464" y="0"/>
                  </a:lnTo>
                  <a:close/>
                </a:path>
              </a:pathLst>
            </a:custGeom>
            <a:solidFill>
              <a:srgbClr val="DFE2F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65531" y="1668780"/>
              <a:ext cx="283845" cy="307975"/>
            </a:xfrm>
            <a:custGeom>
              <a:avLst/>
              <a:gdLst/>
              <a:ahLst/>
              <a:cxnLst/>
              <a:rect l="l" t="t" r="r" b="b"/>
              <a:pathLst>
                <a:path w="283845" h="307975">
                  <a:moveTo>
                    <a:pt x="0" y="307848"/>
                  </a:moveTo>
                  <a:lnTo>
                    <a:pt x="283464" y="307848"/>
                  </a:lnTo>
                  <a:lnTo>
                    <a:pt x="283464" y="0"/>
                  </a:lnTo>
                  <a:lnTo>
                    <a:pt x="0" y="0"/>
                  </a:lnTo>
                  <a:lnTo>
                    <a:pt x="0" y="307848"/>
                  </a:lnTo>
                  <a:close/>
                </a:path>
              </a:pathLst>
            </a:custGeom>
            <a:ln w="9144">
              <a:solidFill>
                <a:srgbClr val="BED4F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object 24"/>
          <p:cNvSpPr txBox="1"/>
          <p:nvPr/>
        </p:nvSpPr>
        <p:spPr>
          <a:xfrm>
            <a:off x="144271" y="1695704"/>
            <a:ext cx="125095" cy="23939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400" b="1" i="0" u="none" strike="noStrike" kern="0" cap="none" spc="-50" normalizeH="0" baseline="0" noProof="0" dirty="0">
                <a:ln>
                  <a:noFill/>
                </a:ln>
                <a:solidFill>
                  <a:srgbClr val="0C419A"/>
                </a:solidFill>
                <a:effectLst/>
                <a:uLnTx/>
                <a:uFillTx/>
                <a:latin typeface="Arial"/>
                <a:cs typeface="Arial"/>
              </a:rPr>
              <a:t>0</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25" name="object 25"/>
          <p:cNvGrpSpPr/>
          <p:nvPr/>
        </p:nvGrpSpPr>
        <p:grpSpPr>
          <a:xfrm>
            <a:off x="3422713" y="1664017"/>
            <a:ext cx="750570" cy="317500"/>
            <a:chOff x="3422713" y="1664017"/>
            <a:chExt cx="750570" cy="317500"/>
          </a:xfrm>
        </p:grpSpPr>
        <p:sp>
          <p:nvSpPr>
            <p:cNvPr id="26" name="object 26"/>
            <p:cNvSpPr/>
            <p:nvPr/>
          </p:nvSpPr>
          <p:spPr>
            <a:xfrm>
              <a:off x="3427476" y="1668779"/>
              <a:ext cx="741045" cy="307975"/>
            </a:xfrm>
            <a:custGeom>
              <a:avLst/>
              <a:gdLst/>
              <a:ahLst/>
              <a:cxnLst/>
              <a:rect l="l" t="t" r="r" b="b"/>
              <a:pathLst>
                <a:path w="741045" h="307975">
                  <a:moveTo>
                    <a:pt x="740663" y="0"/>
                  </a:moveTo>
                  <a:lnTo>
                    <a:pt x="0" y="0"/>
                  </a:lnTo>
                  <a:lnTo>
                    <a:pt x="0" y="307848"/>
                  </a:lnTo>
                  <a:lnTo>
                    <a:pt x="740663" y="307848"/>
                  </a:lnTo>
                  <a:lnTo>
                    <a:pt x="740663" y="0"/>
                  </a:lnTo>
                  <a:close/>
                </a:path>
              </a:pathLst>
            </a:custGeom>
            <a:solidFill>
              <a:srgbClr val="DFE2F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3427476" y="1668779"/>
              <a:ext cx="741045" cy="307975"/>
            </a:xfrm>
            <a:custGeom>
              <a:avLst/>
              <a:gdLst/>
              <a:ahLst/>
              <a:cxnLst/>
              <a:rect l="l" t="t" r="r" b="b"/>
              <a:pathLst>
                <a:path w="741045" h="307975">
                  <a:moveTo>
                    <a:pt x="0" y="307848"/>
                  </a:moveTo>
                  <a:lnTo>
                    <a:pt x="740663" y="307848"/>
                  </a:lnTo>
                  <a:lnTo>
                    <a:pt x="740663" y="0"/>
                  </a:lnTo>
                  <a:lnTo>
                    <a:pt x="0" y="0"/>
                  </a:lnTo>
                  <a:lnTo>
                    <a:pt x="0" y="307848"/>
                  </a:lnTo>
                  <a:close/>
                </a:path>
              </a:pathLst>
            </a:custGeom>
            <a:ln w="9144">
              <a:solidFill>
                <a:srgbClr val="BED4F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8" name="object 28"/>
          <p:cNvSpPr txBox="1"/>
          <p:nvPr/>
        </p:nvSpPr>
        <p:spPr>
          <a:xfrm>
            <a:off x="3506470" y="1695957"/>
            <a:ext cx="7778115" cy="23939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tab pos="3611879" algn="l"/>
                <a:tab pos="7212965" algn="l"/>
              </a:tabLst>
              <a:defRPr/>
            </a:pPr>
            <a:r>
              <a:rPr kumimoji="0" sz="1400" b="1" i="0" u="none" strike="noStrike" kern="0" cap="none" spc="0" normalizeH="0" baseline="0" noProof="0" dirty="0">
                <a:ln>
                  <a:noFill/>
                </a:ln>
                <a:solidFill>
                  <a:srgbClr val="0C419A"/>
                </a:solidFill>
                <a:effectLst/>
                <a:uLnTx/>
                <a:uFillTx/>
                <a:latin typeface="Arial"/>
                <a:cs typeface="Arial"/>
              </a:rPr>
              <a:t>25</a:t>
            </a:r>
            <a:r>
              <a:rPr kumimoji="0" sz="1400" b="1" i="0" u="none" strike="noStrike" kern="0" cap="none" spc="-25" normalizeH="0" baseline="0" noProof="0" dirty="0">
                <a:ln>
                  <a:noFill/>
                </a:ln>
                <a:solidFill>
                  <a:srgbClr val="0C419A"/>
                </a:solidFill>
                <a:effectLst/>
                <a:uLnTx/>
                <a:uFillTx/>
                <a:latin typeface="Arial"/>
                <a:cs typeface="Arial"/>
              </a:rPr>
              <a:t> ans</a:t>
            </a:r>
            <a:r>
              <a:rPr kumimoji="0" sz="1400" b="1" i="0" u="none" strike="noStrike" kern="0" cap="none" spc="0" normalizeH="0" baseline="0" noProof="0" dirty="0">
                <a:ln>
                  <a:noFill/>
                </a:ln>
                <a:solidFill>
                  <a:srgbClr val="0C419A"/>
                </a:solidFill>
                <a:effectLst/>
                <a:uLnTx/>
                <a:uFillTx/>
                <a:latin typeface="Arial"/>
                <a:cs typeface="Arial"/>
              </a:rPr>
              <a:t>	50</a:t>
            </a:r>
            <a:r>
              <a:rPr kumimoji="0" sz="1400" b="1" i="0" u="none" strike="noStrike" kern="0" cap="none" spc="-25" normalizeH="0" baseline="0" noProof="0" dirty="0">
                <a:ln>
                  <a:noFill/>
                </a:ln>
                <a:solidFill>
                  <a:srgbClr val="0C419A"/>
                </a:solidFill>
                <a:effectLst/>
                <a:uLnTx/>
                <a:uFillTx/>
                <a:latin typeface="Arial"/>
                <a:cs typeface="Arial"/>
              </a:rPr>
              <a:t> ans</a:t>
            </a:r>
            <a:r>
              <a:rPr kumimoji="0" sz="1400" b="1" i="0" u="none" strike="noStrike" kern="0" cap="none" spc="0" normalizeH="0" baseline="0" noProof="0" dirty="0">
                <a:ln>
                  <a:noFill/>
                </a:ln>
                <a:solidFill>
                  <a:srgbClr val="0C419A"/>
                </a:solidFill>
                <a:effectLst/>
                <a:uLnTx/>
                <a:uFillTx/>
                <a:latin typeface="Arial"/>
                <a:cs typeface="Arial"/>
              </a:rPr>
              <a:t>	75</a:t>
            </a:r>
            <a:r>
              <a:rPr kumimoji="0" sz="1400" b="1" i="0" u="none" strike="noStrike" kern="0" cap="none" spc="-25" normalizeH="0" baseline="0" noProof="0" dirty="0">
                <a:ln>
                  <a:noFill/>
                </a:ln>
                <a:solidFill>
                  <a:srgbClr val="0C419A"/>
                </a:solidFill>
                <a:effectLst/>
                <a:uLnTx/>
                <a:uFillTx/>
                <a:latin typeface="Arial"/>
                <a:cs typeface="Arial"/>
              </a:rPr>
              <a:t> ans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29" name="object 29"/>
          <p:cNvGrpSpPr/>
          <p:nvPr/>
        </p:nvGrpSpPr>
        <p:grpSpPr>
          <a:xfrm>
            <a:off x="191770" y="1970277"/>
            <a:ext cx="11360150" cy="4152900"/>
            <a:chOff x="191770" y="1970277"/>
            <a:chExt cx="11360150" cy="4152900"/>
          </a:xfrm>
        </p:grpSpPr>
        <p:sp>
          <p:nvSpPr>
            <p:cNvPr id="30" name="object 30"/>
            <p:cNvSpPr/>
            <p:nvPr/>
          </p:nvSpPr>
          <p:spPr>
            <a:xfrm>
              <a:off x="3797808" y="5042916"/>
              <a:ext cx="5760720" cy="288290"/>
            </a:xfrm>
            <a:custGeom>
              <a:avLst/>
              <a:gdLst/>
              <a:ahLst/>
              <a:cxnLst/>
              <a:rect l="l" t="t" r="r" b="b"/>
              <a:pathLst>
                <a:path w="5760720" h="288289">
                  <a:moveTo>
                    <a:pt x="5760720" y="0"/>
                  </a:moveTo>
                  <a:lnTo>
                    <a:pt x="0" y="0"/>
                  </a:lnTo>
                  <a:lnTo>
                    <a:pt x="0" y="288035"/>
                  </a:lnTo>
                  <a:lnTo>
                    <a:pt x="5760720" y="288035"/>
                  </a:lnTo>
                  <a:lnTo>
                    <a:pt x="5760720" y="0"/>
                  </a:lnTo>
                  <a:close/>
                </a:path>
              </a:pathLst>
            </a:custGeom>
            <a:solidFill>
              <a:srgbClr val="E7F0F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p:nvPr/>
          </p:nvSpPr>
          <p:spPr>
            <a:xfrm>
              <a:off x="620268" y="3009900"/>
              <a:ext cx="1286510" cy="288290"/>
            </a:xfrm>
            <a:custGeom>
              <a:avLst/>
              <a:gdLst/>
              <a:ahLst/>
              <a:cxnLst/>
              <a:rect l="l" t="t" r="r" b="b"/>
              <a:pathLst>
                <a:path w="1286510" h="288289">
                  <a:moveTo>
                    <a:pt x="1286256" y="0"/>
                  </a:moveTo>
                  <a:lnTo>
                    <a:pt x="0" y="0"/>
                  </a:lnTo>
                  <a:lnTo>
                    <a:pt x="0" y="288036"/>
                  </a:lnTo>
                  <a:lnTo>
                    <a:pt x="1286256" y="288036"/>
                  </a:lnTo>
                  <a:lnTo>
                    <a:pt x="1286256" y="0"/>
                  </a:lnTo>
                  <a:close/>
                </a:path>
              </a:pathLst>
            </a:custGeom>
            <a:solidFill>
              <a:srgbClr val="DEEDE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2"/>
            <p:cNvSpPr/>
            <p:nvPr/>
          </p:nvSpPr>
          <p:spPr>
            <a:xfrm>
              <a:off x="198120" y="1976627"/>
              <a:ext cx="9525" cy="4140200"/>
            </a:xfrm>
            <a:custGeom>
              <a:avLst/>
              <a:gdLst/>
              <a:ahLst/>
              <a:cxnLst/>
              <a:rect l="l" t="t" r="r" b="b"/>
              <a:pathLst>
                <a:path w="9525" h="4140200">
                  <a:moveTo>
                    <a:pt x="9283" y="0"/>
                  </a:moveTo>
                  <a:lnTo>
                    <a:pt x="0" y="4139996"/>
                  </a:lnTo>
                </a:path>
              </a:pathLst>
            </a:custGeom>
            <a:ln w="12192">
              <a:solidFill>
                <a:srgbClr val="BED4F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496824" y="2679191"/>
              <a:ext cx="1152525" cy="288290"/>
            </a:xfrm>
            <a:custGeom>
              <a:avLst/>
              <a:gdLst/>
              <a:ahLst/>
              <a:cxnLst/>
              <a:rect l="l" t="t" r="r" b="b"/>
              <a:pathLst>
                <a:path w="1152525" h="288289">
                  <a:moveTo>
                    <a:pt x="1152144" y="0"/>
                  </a:moveTo>
                  <a:lnTo>
                    <a:pt x="0" y="0"/>
                  </a:lnTo>
                  <a:lnTo>
                    <a:pt x="0" y="288036"/>
                  </a:lnTo>
                  <a:lnTo>
                    <a:pt x="1152144" y="288036"/>
                  </a:lnTo>
                  <a:lnTo>
                    <a:pt x="1152144" y="0"/>
                  </a:lnTo>
                  <a:close/>
                </a:path>
              </a:pathLst>
            </a:custGeom>
            <a:solidFill>
              <a:srgbClr val="FBDFD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p:nvPr/>
          </p:nvSpPr>
          <p:spPr>
            <a:xfrm>
              <a:off x="211836" y="2337815"/>
              <a:ext cx="11340465" cy="288290"/>
            </a:xfrm>
            <a:custGeom>
              <a:avLst/>
              <a:gdLst/>
              <a:ahLst/>
              <a:cxnLst/>
              <a:rect l="l" t="t" r="r" b="b"/>
              <a:pathLst>
                <a:path w="11340465" h="288289">
                  <a:moveTo>
                    <a:pt x="216408" y="0"/>
                  </a:moveTo>
                  <a:lnTo>
                    <a:pt x="0" y="0"/>
                  </a:lnTo>
                  <a:lnTo>
                    <a:pt x="0" y="288036"/>
                  </a:lnTo>
                  <a:lnTo>
                    <a:pt x="216408" y="288036"/>
                  </a:lnTo>
                  <a:lnTo>
                    <a:pt x="216408" y="0"/>
                  </a:lnTo>
                  <a:close/>
                </a:path>
                <a:path w="11340465" h="288289">
                  <a:moveTo>
                    <a:pt x="1008888" y="0"/>
                  </a:moveTo>
                  <a:lnTo>
                    <a:pt x="864108" y="0"/>
                  </a:lnTo>
                  <a:lnTo>
                    <a:pt x="864108" y="288036"/>
                  </a:lnTo>
                  <a:lnTo>
                    <a:pt x="1008888" y="288036"/>
                  </a:lnTo>
                  <a:lnTo>
                    <a:pt x="1008888" y="0"/>
                  </a:lnTo>
                  <a:close/>
                </a:path>
                <a:path w="11340465" h="288289">
                  <a:moveTo>
                    <a:pt x="2737104" y="0"/>
                  </a:moveTo>
                  <a:lnTo>
                    <a:pt x="1584960" y="0"/>
                  </a:lnTo>
                  <a:lnTo>
                    <a:pt x="1584960" y="288036"/>
                  </a:lnTo>
                  <a:lnTo>
                    <a:pt x="2737104" y="288036"/>
                  </a:lnTo>
                  <a:lnTo>
                    <a:pt x="2737104" y="0"/>
                  </a:lnTo>
                  <a:close/>
                </a:path>
                <a:path w="11340465" h="288289">
                  <a:moveTo>
                    <a:pt x="3741420" y="0"/>
                  </a:moveTo>
                  <a:lnTo>
                    <a:pt x="3596640" y="0"/>
                  </a:lnTo>
                  <a:lnTo>
                    <a:pt x="3596640" y="288036"/>
                  </a:lnTo>
                  <a:lnTo>
                    <a:pt x="3741420" y="288036"/>
                  </a:lnTo>
                  <a:lnTo>
                    <a:pt x="3741420" y="0"/>
                  </a:lnTo>
                  <a:close/>
                </a:path>
                <a:path w="11340465" h="288289">
                  <a:moveTo>
                    <a:pt x="6624815" y="0"/>
                  </a:moveTo>
                  <a:lnTo>
                    <a:pt x="6480048" y="0"/>
                  </a:lnTo>
                  <a:lnTo>
                    <a:pt x="6480048" y="288036"/>
                  </a:lnTo>
                  <a:lnTo>
                    <a:pt x="6624815" y="288036"/>
                  </a:lnTo>
                  <a:lnTo>
                    <a:pt x="6624815" y="0"/>
                  </a:lnTo>
                  <a:close/>
                </a:path>
                <a:path w="11340465" h="288289">
                  <a:moveTo>
                    <a:pt x="11340084" y="0"/>
                  </a:moveTo>
                  <a:lnTo>
                    <a:pt x="9360408" y="0"/>
                  </a:lnTo>
                  <a:lnTo>
                    <a:pt x="9360408" y="288036"/>
                  </a:lnTo>
                  <a:lnTo>
                    <a:pt x="11340084" y="288036"/>
                  </a:lnTo>
                  <a:lnTo>
                    <a:pt x="11340084" y="0"/>
                  </a:lnTo>
                  <a:close/>
                </a:path>
              </a:pathLst>
            </a:custGeom>
            <a:solidFill>
              <a:srgbClr val="EBDFE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35"/>
            <p:cNvSpPr/>
            <p:nvPr/>
          </p:nvSpPr>
          <p:spPr>
            <a:xfrm>
              <a:off x="3797808" y="1976627"/>
              <a:ext cx="0" cy="4140200"/>
            </a:xfrm>
            <a:custGeom>
              <a:avLst/>
              <a:gdLst/>
              <a:ahLst/>
              <a:cxnLst/>
              <a:rect l="l" t="t" r="r" b="b"/>
              <a:pathLst>
                <a:path h="4140200">
                  <a:moveTo>
                    <a:pt x="0" y="2679192"/>
                  </a:moveTo>
                  <a:lnTo>
                    <a:pt x="0" y="4139996"/>
                  </a:lnTo>
                </a:path>
                <a:path h="4140200">
                  <a:moveTo>
                    <a:pt x="0" y="2342388"/>
                  </a:moveTo>
                  <a:lnTo>
                    <a:pt x="0" y="2391156"/>
                  </a:lnTo>
                </a:path>
                <a:path h="4140200">
                  <a:moveTo>
                    <a:pt x="0" y="1994916"/>
                  </a:moveTo>
                  <a:lnTo>
                    <a:pt x="0" y="2054352"/>
                  </a:lnTo>
                </a:path>
                <a:path h="4140200">
                  <a:moveTo>
                    <a:pt x="0" y="0"/>
                  </a:moveTo>
                  <a:lnTo>
                    <a:pt x="0" y="1706880"/>
                  </a:lnTo>
                </a:path>
              </a:pathLst>
            </a:custGeom>
            <a:ln w="12192">
              <a:solidFill>
                <a:srgbClr val="BED4F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6" name="object 36"/>
          <p:cNvSpPr txBox="1"/>
          <p:nvPr/>
        </p:nvSpPr>
        <p:spPr>
          <a:xfrm>
            <a:off x="2510027" y="4367784"/>
            <a:ext cx="8475345" cy="288290"/>
          </a:xfrm>
          <a:prstGeom prst="rect">
            <a:avLst/>
          </a:prstGeom>
          <a:solidFill>
            <a:srgbClr val="DCEDE8"/>
          </a:solidFill>
        </p:spPr>
        <p:txBody>
          <a:bodyPr vert="horz" wrap="square" lIns="0" tIns="32384" rIns="0" bIns="0" rtlCol="0">
            <a:spAutoFit/>
          </a:bodyPr>
          <a:lstStyle/>
          <a:p>
            <a:pPr marL="91440" marR="0" lvl="0" indent="0" defTabSz="914400" eaLnBrk="1" fontAlgn="auto" latinLnBrk="0" hangingPunct="1">
              <a:lnSpc>
                <a:spcPct val="100000"/>
              </a:lnSpc>
              <a:spcBef>
                <a:spcPts val="254"/>
              </a:spcBef>
              <a:spcAft>
                <a:spcPts val="0"/>
              </a:spcAft>
              <a:buClrTx/>
              <a:buSzTx/>
              <a:buFontTx/>
              <a:buNone/>
              <a:tabLst/>
              <a:defRPr/>
            </a:pPr>
            <a:r>
              <a:rPr kumimoji="0" sz="1400" b="0" i="0" u="none" strike="noStrike" kern="0" cap="none" spc="0" normalizeH="0" baseline="0" noProof="0" dirty="0">
                <a:ln>
                  <a:noFill/>
                </a:ln>
                <a:solidFill>
                  <a:srgbClr val="00AB8E"/>
                </a:solidFill>
                <a:effectLst/>
                <a:uLnTx/>
                <a:uFillTx/>
                <a:latin typeface="Arial"/>
                <a:cs typeface="Arial"/>
              </a:rPr>
              <a:t>Examens</a:t>
            </a:r>
            <a:r>
              <a:rPr kumimoji="0" sz="1400" b="0" i="0" u="none" strike="noStrike" kern="0" cap="none" spc="-25" normalizeH="0" baseline="0" noProof="0" dirty="0">
                <a:ln>
                  <a:noFill/>
                </a:ln>
                <a:solidFill>
                  <a:srgbClr val="00AB8E"/>
                </a:solidFill>
                <a:effectLst/>
                <a:uLnTx/>
                <a:uFillTx/>
                <a:latin typeface="Arial"/>
                <a:cs typeface="Arial"/>
              </a:rPr>
              <a:t> </a:t>
            </a:r>
            <a:r>
              <a:rPr kumimoji="0" sz="1400" b="0" i="0" u="none" strike="noStrike" kern="0" cap="none" spc="0" normalizeH="0" baseline="0" noProof="0" dirty="0">
                <a:ln>
                  <a:noFill/>
                </a:ln>
                <a:solidFill>
                  <a:srgbClr val="00AB8E"/>
                </a:solidFill>
                <a:effectLst/>
                <a:uLnTx/>
                <a:uFillTx/>
                <a:latin typeface="Arial"/>
                <a:cs typeface="Arial"/>
              </a:rPr>
              <a:t>de</a:t>
            </a:r>
            <a:r>
              <a:rPr kumimoji="0" sz="1400" b="0" i="0" u="none" strike="noStrike" kern="0" cap="none" spc="-45" normalizeH="0" baseline="0" noProof="0" dirty="0">
                <a:ln>
                  <a:noFill/>
                </a:ln>
                <a:solidFill>
                  <a:srgbClr val="00AB8E"/>
                </a:solidFill>
                <a:effectLst/>
                <a:uLnTx/>
                <a:uFillTx/>
                <a:latin typeface="Arial"/>
                <a:cs typeface="Arial"/>
              </a:rPr>
              <a:t> </a:t>
            </a:r>
            <a:r>
              <a:rPr kumimoji="0" sz="1400" b="0" i="0" u="none" strike="noStrike" kern="0" cap="none" spc="0" normalizeH="0" baseline="0" noProof="0" dirty="0">
                <a:ln>
                  <a:noFill/>
                </a:ln>
                <a:solidFill>
                  <a:srgbClr val="00AB8E"/>
                </a:solidFill>
                <a:effectLst/>
                <a:uLnTx/>
                <a:uFillTx/>
                <a:latin typeface="Arial"/>
                <a:cs typeface="Arial"/>
              </a:rPr>
              <a:t>prévention</a:t>
            </a:r>
            <a:r>
              <a:rPr kumimoji="0" sz="1400" b="0" i="0" u="none" strike="noStrike" kern="0" cap="none" spc="-50" normalizeH="0" baseline="0" noProof="0" dirty="0">
                <a:ln>
                  <a:noFill/>
                </a:ln>
                <a:solidFill>
                  <a:srgbClr val="00AB8E"/>
                </a:solidFill>
                <a:effectLst/>
                <a:uLnTx/>
                <a:uFillTx/>
                <a:latin typeface="Arial"/>
                <a:cs typeface="Arial"/>
              </a:rPr>
              <a:t> </a:t>
            </a:r>
            <a:r>
              <a:rPr kumimoji="0" sz="1400" b="0" i="0" u="none" strike="noStrike" kern="0" cap="none" spc="0" normalizeH="0" baseline="0" noProof="0" dirty="0">
                <a:ln>
                  <a:noFill/>
                </a:ln>
                <a:solidFill>
                  <a:srgbClr val="00AB8E"/>
                </a:solidFill>
                <a:effectLst/>
                <a:uLnTx/>
                <a:uFillTx/>
                <a:latin typeface="Arial"/>
                <a:cs typeface="Arial"/>
              </a:rPr>
              <a:t>de</a:t>
            </a:r>
            <a:r>
              <a:rPr kumimoji="0" sz="1400" b="0" i="0" u="none" strike="noStrike" kern="0" cap="none" spc="-30" normalizeH="0" baseline="0" noProof="0" dirty="0">
                <a:ln>
                  <a:noFill/>
                </a:ln>
                <a:solidFill>
                  <a:srgbClr val="00AB8E"/>
                </a:solidFill>
                <a:effectLst/>
                <a:uLnTx/>
                <a:uFillTx/>
                <a:latin typeface="Arial"/>
                <a:cs typeface="Arial"/>
              </a:rPr>
              <a:t> </a:t>
            </a:r>
            <a:r>
              <a:rPr kumimoji="0" sz="1400" b="0" i="0" u="none" strike="noStrike" kern="0" cap="none" spc="0" normalizeH="0" baseline="0" noProof="0" dirty="0">
                <a:ln>
                  <a:noFill/>
                </a:ln>
                <a:solidFill>
                  <a:srgbClr val="00AB8E"/>
                </a:solidFill>
                <a:effectLst/>
                <a:uLnTx/>
                <a:uFillTx/>
                <a:latin typeface="Arial"/>
                <a:cs typeface="Arial"/>
              </a:rPr>
              <a:t>la</a:t>
            </a:r>
            <a:r>
              <a:rPr kumimoji="0" sz="1400" b="0" i="0" u="none" strike="noStrike" kern="0" cap="none" spc="-25" normalizeH="0" baseline="0" noProof="0" dirty="0">
                <a:ln>
                  <a:noFill/>
                </a:ln>
                <a:solidFill>
                  <a:srgbClr val="00AB8E"/>
                </a:solidFill>
                <a:effectLst/>
                <a:uLnTx/>
                <a:uFillTx/>
                <a:latin typeface="Arial"/>
                <a:cs typeface="Arial"/>
              </a:rPr>
              <a:t> </a:t>
            </a:r>
            <a:r>
              <a:rPr kumimoji="0" sz="1400" b="0" i="0" u="none" strike="noStrike" kern="0" cap="none" spc="-10" normalizeH="0" baseline="0" noProof="0" dirty="0">
                <a:ln>
                  <a:noFill/>
                </a:ln>
                <a:solidFill>
                  <a:srgbClr val="00AB8E"/>
                </a:solidFill>
                <a:effectLst/>
                <a:uLnTx/>
                <a:uFillTx/>
                <a:latin typeface="Arial"/>
                <a:cs typeface="Arial"/>
              </a:rPr>
              <a:t>santé</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37" name="object 37"/>
          <p:cNvGrpSpPr/>
          <p:nvPr/>
        </p:nvGrpSpPr>
        <p:grpSpPr>
          <a:xfrm>
            <a:off x="2369820" y="4030979"/>
            <a:ext cx="7202805" cy="958850"/>
            <a:chOff x="2369820" y="4030979"/>
            <a:chExt cx="7202805" cy="958850"/>
          </a:xfrm>
        </p:grpSpPr>
        <p:sp>
          <p:nvSpPr>
            <p:cNvPr id="38" name="object 38"/>
            <p:cNvSpPr/>
            <p:nvPr/>
          </p:nvSpPr>
          <p:spPr>
            <a:xfrm>
              <a:off x="2369820" y="4030979"/>
              <a:ext cx="1592580" cy="288290"/>
            </a:xfrm>
            <a:custGeom>
              <a:avLst/>
              <a:gdLst/>
              <a:ahLst/>
              <a:cxnLst/>
              <a:rect l="l" t="t" r="r" b="b"/>
              <a:pathLst>
                <a:path w="1592579" h="288289">
                  <a:moveTo>
                    <a:pt x="1592580" y="0"/>
                  </a:moveTo>
                  <a:lnTo>
                    <a:pt x="0" y="0"/>
                  </a:lnTo>
                  <a:lnTo>
                    <a:pt x="0" y="288036"/>
                  </a:lnTo>
                  <a:lnTo>
                    <a:pt x="1592580" y="288036"/>
                  </a:lnTo>
                  <a:lnTo>
                    <a:pt x="1592580" y="0"/>
                  </a:lnTo>
                  <a:close/>
                </a:path>
              </a:pathLst>
            </a:custGeom>
            <a:solidFill>
              <a:srgbClr val="FADEE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2807208" y="4701539"/>
              <a:ext cx="6765290" cy="288290"/>
            </a:xfrm>
            <a:custGeom>
              <a:avLst/>
              <a:gdLst/>
              <a:ahLst/>
              <a:cxnLst/>
              <a:rect l="l" t="t" r="r" b="b"/>
              <a:pathLst>
                <a:path w="6765290" h="288289">
                  <a:moveTo>
                    <a:pt x="981456" y="0"/>
                  </a:moveTo>
                  <a:lnTo>
                    <a:pt x="0" y="0"/>
                  </a:lnTo>
                  <a:lnTo>
                    <a:pt x="0" y="288036"/>
                  </a:lnTo>
                  <a:lnTo>
                    <a:pt x="981456" y="288036"/>
                  </a:lnTo>
                  <a:lnTo>
                    <a:pt x="981456" y="0"/>
                  </a:lnTo>
                  <a:close/>
                </a:path>
                <a:path w="6765290" h="288289">
                  <a:moveTo>
                    <a:pt x="4584192" y="0"/>
                  </a:moveTo>
                  <a:lnTo>
                    <a:pt x="3864864" y="0"/>
                  </a:lnTo>
                  <a:lnTo>
                    <a:pt x="3864864" y="288036"/>
                  </a:lnTo>
                  <a:lnTo>
                    <a:pt x="4584192" y="288036"/>
                  </a:lnTo>
                  <a:lnTo>
                    <a:pt x="4584192" y="0"/>
                  </a:lnTo>
                  <a:close/>
                </a:path>
                <a:path w="6765290" h="288289">
                  <a:moveTo>
                    <a:pt x="6765036" y="0"/>
                  </a:moveTo>
                  <a:lnTo>
                    <a:pt x="6045708" y="0"/>
                  </a:lnTo>
                  <a:lnTo>
                    <a:pt x="6045708" y="288036"/>
                  </a:lnTo>
                  <a:lnTo>
                    <a:pt x="6765036" y="288036"/>
                  </a:lnTo>
                  <a:lnTo>
                    <a:pt x="6765036" y="0"/>
                  </a:lnTo>
                  <a:close/>
                </a:path>
              </a:pathLst>
            </a:custGeom>
            <a:solidFill>
              <a:srgbClr val="DCEDE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40" name="object 40"/>
          <p:cNvSpPr txBox="1"/>
          <p:nvPr/>
        </p:nvSpPr>
        <p:spPr>
          <a:xfrm>
            <a:off x="291490" y="1904339"/>
            <a:ext cx="3407410" cy="1359535"/>
          </a:xfrm>
          <a:prstGeom prst="rect">
            <a:avLst/>
          </a:prstGeom>
        </p:spPr>
        <p:txBody>
          <a:bodyPr vert="horz" wrap="square" lIns="0" tIns="12700" rIns="0" bIns="0" rtlCol="0">
            <a:spAutoFit/>
          </a:bodyPr>
          <a:lstStyle/>
          <a:p>
            <a:pPr marL="19050" marR="40640" lvl="0" indent="-6985" defTabSz="914400" eaLnBrk="1" fontAlgn="auto" latinLnBrk="0" hangingPunct="1">
              <a:lnSpc>
                <a:spcPct val="156200"/>
              </a:lnSpc>
              <a:spcBef>
                <a:spcPts val="100"/>
              </a:spcBef>
              <a:spcAft>
                <a:spcPts val="0"/>
              </a:spcAft>
              <a:buClrTx/>
              <a:buSzTx/>
              <a:buFontTx/>
              <a:buNone/>
              <a:tabLst/>
              <a:defRPr/>
            </a:pPr>
            <a:r>
              <a:rPr kumimoji="0" sz="1400" b="0" i="0" u="none" strike="noStrike" kern="0" cap="none" spc="0" normalizeH="0" baseline="0" noProof="0" dirty="0">
                <a:ln>
                  <a:noFill/>
                </a:ln>
                <a:solidFill>
                  <a:srgbClr val="EEB321"/>
                </a:solidFill>
                <a:effectLst/>
                <a:uLnTx/>
                <a:uFillTx/>
                <a:latin typeface="Arial"/>
                <a:cs typeface="Arial"/>
              </a:rPr>
              <a:t>Suivi</a:t>
            </a:r>
            <a:r>
              <a:rPr kumimoji="0" sz="1400" b="0" i="0" u="none" strike="noStrike" kern="0" cap="none" spc="-5" normalizeH="0" baseline="0" noProof="0" dirty="0">
                <a:ln>
                  <a:noFill/>
                </a:ln>
                <a:solidFill>
                  <a:srgbClr val="EEB321"/>
                </a:solidFill>
                <a:effectLst/>
                <a:uLnTx/>
                <a:uFillTx/>
                <a:latin typeface="Arial"/>
                <a:cs typeface="Arial"/>
              </a:rPr>
              <a:t> </a:t>
            </a:r>
            <a:r>
              <a:rPr kumimoji="0" sz="1400" b="0" i="0" u="none" strike="noStrike" kern="0" cap="none" spc="0" normalizeH="0" baseline="0" noProof="0" dirty="0">
                <a:ln>
                  <a:noFill/>
                </a:ln>
                <a:solidFill>
                  <a:srgbClr val="EEB321"/>
                </a:solidFill>
                <a:effectLst/>
                <a:uLnTx/>
                <a:uFillTx/>
                <a:latin typeface="Arial"/>
                <a:cs typeface="Arial"/>
              </a:rPr>
              <a:t>médical</a:t>
            </a:r>
            <a:r>
              <a:rPr kumimoji="0" sz="1400" b="0" i="0" u="none" strike="noStrike" kern="0" cap="none" spc="-30" normalizeH="0" baseline="0" noProof="0" dirty="0">
                <a:ln>
                  <a:noFill/>
                </a:ln>
                <a:solidFill>
                  <a:srgbClr val="EEB321"/>
                </a:solidFill>
                <a:effectLst/>
                <a:uLnTx/>
                <a:uFillTx/>
                <a:latin typeface="Arial"/>
                <a:cs typeface="Arial"/>
              </a:rPr>
              <a:t> </a:t>
            </a:r>
            <a:r>
              <a:rPr kumimoji="0" sz="1400" b="0" i="0" u="none" strike="noStrike" kern="0" cap="none" spc="0" normalizeH="0" baseline="0" noProof="0" dirty="0">
                <a:ln>
                  <a:noFill/>
                </a:ln>
                <a:solidFill>
                  <a:srgbClr val="EEB321"/>
                </a:solidFill>
                <a:effectLst/>
                <a:uLnTx/>
                <a:uFillTx/>
                <a:latin typeface="Arial"/>
                <a:cs typeface="Arial"/>
              </a:rPr>
              <a:t>de</a:t>
            </a:r>
            <a:r>
              <a:rPr kumimoji="0" sz="1400" b="0" i="0" u="none" strike="noStrike" kern="0" cap="none" spc="-25" normalizeH="0" baseline="0" noProof="0" dirty="0">
                <a:ln>
                  <a:noFill/>
                </a:ln>
                <a:solidFill>
                  <a:srgbClr val="EEB321"/>
                </a:solidFill>
                <a:effectLst/>
                <a:uLnTx/>
                <a:uFillTx/>
                <a:latin typeface="Arial"/>
                <a:cs typeface="Arial"/>
              </a:rPr>
              <a:t> </a:t>
            </a:r>
            <a:r>
              <a:rPr kumimoji="0" sz="1400" b="0" i="0" u="none" strike="noStrike" kern="0" cap="none" spc="0" normalizeH="0" baseline="0" noProof="0" dirty="0">
                <a:ln>
                  <a:noFill/>
                </a:ln>
                <a:solidFill>
                  <a:srgbClr val="EEB321"/>
                </a:solidFill>
                <a:effectLst/>
                <a:uLnTx/>
                <a:uFillTx/>
                <a:latin typeface="Arial"/>
                <a:cs typeface="Arial"/>
              </a:rPr>
              <a:t>l’enfant</a:t>
            </a:r>
            <a:r>
              <a:rPr kumimoji="0" sz="1400" b="0" i="0" u="none" strike="noStrike" kern="0" cap="none" spc="-40" normalizeH="0" baseline="0" noProof="0" dirty="0">
                <a:ln>
                  <a:noFill/>
                </a:ln>
                <a:solidFill>
                  <a:srgbClr val="EEB321"/>
                </a:solidFill>
                <a:effectLst/>
                <a:uLnTx/>
                <a:uFillTx/>
                <a:latin typeface="Arial"/>
                <a:cs typeface="Arial"/>
              </a:rPr>
              <a:t> </a:t>
            </a:r>
            <a:r>
              <a:rPr kumimoji="0" sz="1400" b="0" i="0" u="none" strike="noStrike" kern="0" cap="none" spc="0" normalizeH="0" baseline="0" noProof="0" dirty="0">
                <a:ln>
                  <a:noFill/>
                </a:ln>
                <a:solidFill>
                  <a:srgbClr val="EEB321"/>
                </a:solidFill>
                <a:effectLst/>
                <a:uLnTx/>
                <a:uFillTx/>
                <a:latin typeface="Arial"/>
                <a:cs typeface="Arial"/>
              </a:rPr>
              <a:t>et</a:t>
            </a:r>
            <a:r>
              <a:rPr kumimoji="0" sz="1400" b="0" i="0" u="none" strike="noStrike" kern="0" cap="none" spc="-25" normalizeH="0" baseline="0" noProof="0" dirty="0">
                <a:ln>
                  <a:noFill/>
                </a:ln>
                <a:solidFill>
                  <a:srgbClr val="EEB321"/>
                </a:solidFill>
                <a:effectLst/>
                <a:uLnTx/>
                <a:uFillTx/>
                <a:latin typeface="Arial"/>
                <a:cs typeface="Arial"/>
              </a:rPr>
              <a:t> </a:t>
            </a:r>
            <a:r>
              <a:rPr kumimoji="0" sz="1400" b="0" i="0" u="none" strike="noStrike" kern="0" cap="none" spc="0" normalizeH="0" baseline="0" noProof="0" dirty="0">
                <a:ln>
                  <a:noFill/>
                </a:ln>
                <a:solidFill>
                  <a:srgbClr val="EEB321"/>
                </a:solidFill>
                <a:effectLst/>
                <a:uLnTx/>
                <a:uFillTx/>
                <a:latin typeface="Arial"/>
                <a:cs typeface="Arial"/>
              </a:rPr>
              <a:t>de</a:t>
            </a:r>
            <a:r>
              <a:rPr kumimoji="0" sz="1400" b="0" i="0" u="none" strike="noStrike" kern="0" cap="none" spc="-25" normalizeH="0" baseline="0" noProof="0" dirty="0">
                <a:ln>
                  <a:noFill/>
                </a:ln>
                <a:solidFill>
                  <a:srgbClr val="EEB321"/>
                </a:solidFill>
                <a:effectLst/>
                <a:uLnTx/>
                <a:uFillTx/>
                <a:latin typeface="Arial"/>
                <a:cs typeface="Arial"/>
              </a:rPr>
              <a:t> </a:t>
            </a:r>
            <a:r>
              <a:rPr kumimoji="0" sz="1400" b="0" i="0" u="none" strike="noStrike" kern="0" cap="none" spc="-10" normalizeH="0" baseline="0" noProof="0" dirty="0">
                <a:ln>
                  <a:noFill/>
                </a:ln>
                <a:solidFill>
                  <a:srgbClr val="EEB321"/>
                </a:solidFill>
                <a:effectLst/>
                <a:uLnTx/>
                <a:uFillTx/>
                <a:latin typeface="Arial"/>
                <a:cs typeface="Arial"/>
              </a:rPr>
              <a:t>l’adolescent </a:t>
            </a:r>
            <a:r>
              <a:rPr kumimoji="0" sz="1400" b="0" i="0" u="none" strike="noStrike" kern="0" cap="none" spc="-10" normalizeH="0" baseline="0" noProof="0" dirty="0">
                <a:ln>
                  <a:noFill/>
                </a:ln>
                <a:solidFill>
                  <a:srgbClr val="975FA2"/>
                </a:solidFill>
                <a:effectLst/>
                <a:uLnTx/>
                <a:uFillTx/>
                <a:latin typeface="Arial"/>
                <a:cs typeface="Arial"/>
              </a:rPr>
              <a:t>Vaccinations</a:t>
            </a:r>
            <a:endParaRPr kumimoji="0" sz="1400" b="0" i="0" u="none" strike="noStrike" kern="0" cap="none" spc="0" normalizeH="0" baseline="0" noProof="0">
              <a:ln>
                <a:noFill/>
              </a:ln>
              <a:solidFill>
                <a:sysClr val="windowText" lastClr="000000"/>
              </a:solidFill>
              <a:effectLst/>
              <a:uLnTx/>
              <a:uFillTx/>
              <a:latin typeface="Arial"/>
              <a:cs typeface="Arial"/>
            </a:endParaRPr>
          </a:p>
          <a:p>
            <a:pPr marL="305435" marR="0" lvl="0" indent="0" defTabSz="914400" eaLnBrk="1" fontAlgn="auto" latinLnBrk="0" hangingPunct="1">
              <a:lnSpc>
                <a:spcPct val="100000"/>
              </a:lnSpc>
              <a:spcBef>
                <a:spcPts val="1000"/>
              </a:spcBef>
              <a:spcAft>
                <a:spcPts val="0"/>
              </a:spcAft>
              <a:buClrTx/>
              <a:buSzTx/>
              <a:buFontTx/>
              <a:buNone/>
              <a:tabLst/>
              <a:defRPr/>
            </a:pPr>
            <a:r>
              <a:rPr kumimoji="0" sz="1400" b="0" i="0" u="none" strike="noStrike" kern="0" cap="none" spc="0" normalizeH="0" baseline="0" noProof="0" dirty="0">
                <a:ln>
                  <a:noFill/>
                </a:ln>
                <a:solidFill>
                  <a:srgbClr val="E74830"/>
                </a:solidFill>
                <a:effectLst/>
                <a:uLnTx/>
                <a:uFillTx/>
                <a:latin typeface="Arial"/>
                <a:cs typeface="Arial"/>
              </a:rPr>
              <a:t>Dépistages</a:t>
            </a:r>
            <a:r>
              <a:rPr kumimoji="0" sz="1400" b="0" i="0" u="none" strike="noStrike" kern="0" cap="none" spc="-55" normalizeH="0" baseline="0" noProof="0" dirty="0">
                <a:ln>
                  <a:noFill/>
                </a:ln>
                <a:solidFill>
                  <a:srgbClr val="E74830"/>
                </a:solidFill>
                <a:effectLst/>
                <a:uLnTx/>
                <a:uFillTx/>
                <a:latin typeface="Arial"/>
                <a:cs typeface="Arial"/>
              </a:rPr>
              <a:t> </a:t>
            </a:r>
            <a:r>
              <a:rPr kumimoji="0" sz="1400" b="0" i="0" u="none" strike="noStrike" kern="0" cap="none" spc="0" normalizeH="0" baseline="0" noProof="0" dirty="0">
                <a:ln>
                  <a:noFill/>
                </a:ln>
                <a:solidFill>
                  <a:srgbClr val="E74830"/>
                </a:solidFill>
                <a:effectLst/>
                <a:uLnTx/>
                <a:uFillTx/>
                <a:latin typeface="Arial"/>
                <a:cs typeface="Arial"/>
              </a:rPr>
              <a:t>de</a:t>
            </a:r>
            <a:r>
              <a:rPr kumimoji="0" sz="1400" b="0" i="0" u="none" strike="noStrike" kern="0" cap="none" spc="-25" normalizeH="0" baseline="0" noProof="0" dirty="0">
                <a:ln>
                  <a:noFill/>
                </a:ln>
                <a:solidFill>
                  <a:srgbClr val="E74830"/>
                </a:solidFill>
                <a:effectLst/>
                <a:uLnTx/>
                <a:uFillTx/>
                <a:latin typeface="Arial"/>
                <a:cs typeface="Arial"/>
              </a:rPr>
              <a:t> </a:t>
            </a:r>
            <a:r>
              <a:rPr kumimoji="0" sz="1400" b="0" i="0" u="none" strike="noStrike" kern="0" cap="none" spc="0" normalizeH="0" baseline="0" noProof="0" dirty="0">
                <a:ln>
                  <a:noFill/>
                </a:ln>
                <a:solidFill>
                  <a:srgbClr val="E74830"/>
                </a:solidFill>
                <a:effectLst/>
                <a:uLnTx/>
                <a:uFillTx/>
                <a:latin typeface="Arial"/>
                <a:cs typeface="Arial"/>
              </a:rPr>
              <a:t>troubles</a:t>
            </a:r>
            <a:r>
              <a:rPr kumimoji="0" sz="1400" b="0" i="0" u="none" strike="noStrike" kern="0" cap="none" spc="-35" normalizeH="0" baseline="0" noProof="0" dirty="0">
                <a:ln>
                  <a:noFill/>
                </a:ln>
                <a:solidFill>
                  <a:srgbClr val="E74830"/>
                </a:solidFill>
                <a:effectLst/>
                <a:uLnTx/>
                <a:uFillTx/>
                <a:latin typeface="Arial"/>
                <a:cs typeface="Arial"/>
              </a:rPr>
              <a:t> </a:t>
            </a:r>
            <a:r>
              <a:rPr kumimoji="0" sz="1400" b="0" i="0" u="none" strike="noStrike" kern="0" cap="none" spc="0" normalizeH="0" baseline="0" noProof="0" dirty="0">
                <a:ln>
                  <a:noFill/>
                </a:ln>
                <a:solidFill>
                  <a:srgbClr val="E74830"/>
                </a:solidFill>
                <a:effectLst/>
                <a:uLnTx/>
                <a:uFillTx/>
                <a:latin typeface="Arial"/>
                <a:cs typeface="Arial"/>
              </a:rPr>
              <a:t>dans</a:t>
            </a:r>
            <a:r>
              <a:rPr kumimoji="0" sz="1400" b="0" i="0" u="none" strike="noStrike" kern="0" cap="none" spc="-35" normalizeH="0" baseline="0" noProof="0" dirty="0">
                <a:ln>
                  <a:noFill/>
                </a:ln>
                <a:solidFill>
                  <a:srgbClr val="E74830"/>
                </a:solidFill>
                <a:effectLst/>
                <a:uLnTx/>
                <a:uFillTx/>
                <a:latin typeface="Arial"/>
                <a:cs typeface="Arial"/>
              </a:rPr>
              <a:t> </a:t>
            </a:r>
            <a:r>
              <a:rPr kumimoji="0" sz="1400" b="0" i="0" u="none" strike="noStrike" kern="0" cap="none" spc="0" normalizeH="0" baseline="0" noProof="0" dirty="0">
                <a:ln>
                  <a:noFill/>
                </a:ln>
                <a:solidFill>
                  <a:srgbClr val="E74830"/>
                </a:solidFill>
                <a:effectLst/>
                <a:uLnTx/>
                <a:uFillTx/>
                <a:latin typeface="Arial"/>
                <a:cs typeface="Arial"/>
              </a:rPr>
              <a:t>les</a:t>
            </a:r>
            <a:r>
              <a:rPr kumimoji="0" sz="1400" b="0" i="0" u="none" strike="noStrike" kern="0" cap="none" spc="-5" normalizeH="0" baseline="0" noProof="0" dirty="0">
                <a:ln>
                  <a:noFill/>
                </a:ln>
                <a:solidFill>
                  <a:srgbClr val="E74830"/>
                </a:solidFill>
                <a:effectLst/>
                <a:uLnTx/>
                <a:uFillTx/>
                <a:latin typeface="Arial"/>
                <a:cs typeface="Arial"/>
              </a:rPr>
              <a:t> </a:t>
            </a:r>
            <a:r>
              <a:rPr kumimoji="0" sz="1400" b="0" i="0" u="none" strike="noStrike" kern="0" cap="none" spc="-10" normalizeH="0" baseline="0" noProof="0" dirty="0">
                <a:ln>
                  <a:noFill/>
                </a:ln>
                <a:solidFill>
                  <a:srgbClr val="E74830"/>
                </a:solidFill>
                <a:effectLst/>
                <a:uLnTx/>
                <a:uFillTx/>
                <a:latin typeface="Arial"/>
                <a:cs typeface="Arial"/>
              </a:rPr>
              <a:t>écoles</a:t>
            </a:r>
            <a:endParaRPr kumimoji="0" sz="1400" b="0" i="0" u="none" strike="noStrike" kern="0" cap="none" spc="0" normalizeH="0" baseline="0" noProof="0">
              <a:ln>
                <a:noFill/>
              </a:ln>
              <a:solidFill>
                <a:sysClr val="windowText" lastClr="000000"/>
              </a:solidFill>
              <a:effectLst/>
              <a:uLnTx/>
              <a:uFillTx/>
              <a:latin typeface="Arial"/>
              <a:cs typeface="Arial"/>
            </a:endParaRPr>
          </a:p>
          <a:p>
            <a:pPr marL="413384" marR="0" lvl="0" indent="0" defTabSz="914400" eaLnBrk="1" fontAlgn="auto" latinLnBrk="0" hangingPunct="1">
              <a:lnSpc>
                <a:spcPct val="100000"/>
              </a:lnSpc>
              <a:spcBef>
                <a:spcPts val="894"/>
              </a:spcBef>
              <a:spcAft>
                <a:spcPts val="0"/>
              </a:spcAft>
              <a:buClrTx/>
              <a:buSzTx/>
              <a:buFontTx/>
              <a:buNone/>
              <a:tabLst/>
              <a:defRPr/>
            </a:pPr>
            <a:r>
              <a:rPr kumimoji="0" sz="1400" b="0" i="0" u="none" strike="noStrike" kern="0" cap="none" spc="0" normalizeH="0" baseline="0" noProof="0" dirty="0">
                <a:ln>
                  <a:noFill/>
                </a:ln>
                <a:solidFill>
                  <a:srgbClr val="60B76F"/>
                </a:solidFill>
                <a:effectLst/>
                <a:uLnTx/>
                <a:uFillTx/>
                <a:latin typeface="Arial"/>
                <a:cs typeface="Arial"/>
              </a:rPr>
              <a:t>Prévention</a:t>
            </a:r>
            <a:r>
              <a:rPr kumimoji="0" sz="1400" b="0" i="0" u="none" strike="noStrike" kern="0" cap="none" spc="-55" normalizeH="0" baseline="0" noProof="0" dirty="0">
                <a:ln>
                  <a:noFill/>
                </a:ln>
                <a:solidFill>
                  <a:srgbClr val="60B76F"/>
                </a:solidFill>
                <a:effectLst/>
                <a:uLnTx/>
                <a:uFillTx/>
                <a:latin typeface="Arial"/>
                <a:cs typeface="Arial"/>
              </a:rPr>
              <a:t> </a:t>
            </a:r>
            <a:r>
              <a:rPr kumimoji="0" sz="1400" b="0" i="0" u="none" strike="noStrike" kern="0" cap="none" spc="0" normalizeH="0" baseline="0" noProof="0" dirty="0">
                <a:ln>
                  <a:noFill/>
                </a:ln>
                <a:solidFill>
                  <a:srgbClr val="60B76F"/>
                </a:solidFill>
                <a:effectLst/>
                <a:uLnTx/>
                <a:uFillTx/>
                <a:latin typeface="Arial"/>
                <a:cs typeface="Arial"/>
              </a:rPr>
              <a:t>de</a:t>
            </a:r>
            <a:r>
              <a:rPr kumimoji="0" sz="1400" b="0" i="0" u="none" strike="noStrike" kern="0" cap="none" spc="-55" normalizeH="0" baseline="0" noProof="0" dirty="0">
                <a:ln>
                  <a:noFill/>
                </a:ln>
                <a:solidFill>
                  <a:srgbClr val="60B76F"/>
                </a:solidFill>
                <a:effectLst/>
                <a:uLnTx/>
                <a:uFillTx/>
                <a:latin typeface="Arial"/>
                <a:cs typeface="Arial"/>
              </a:rPr>
              <a:t> </a:t>
            </a:r>
            <a:r>
              <a:rPr kumimoji="0" sz="1400" b="0" i="0" u="none" strike="noStrike" kern="0" cap="none" spc="0" normalizeH="0" baseline="0" noProof="0" dirty="0">
                <a:ln>
                  <a:noFill/>
                </a:ln>
                <a:solidFill>
                  <a:srgbClr val="60B76F"/>
                </a:solidFill>
                <a:effectLst/>
                <a:uLnTx/>
                <a:uFillTx/>
                <a:latin typeface="Arial"/>
                <a:cs typeface="Arial"/>
              </a:rPr>
              <a:t>l’obésité</a:t>
            </a:r>
            <a:r>
              <a:rPr kumimoji="0" sz="1400" b="0" i="0" u="none" strike="noStrike" kern="0" cap="none" spc="-75" normalizeH="0" baseline="0" noProof="0" dirty="0">
                <a:ln>
                  <a:noFill/>
                </a:ln>
                <a:solidFill>
                  <a:srgbClr val="60B76F"/>
                </a:solidFill>
                <a:effectLst/>
                <a:uLnTx/>
                <a:uFillTx/>
                <a:latin typeface="Arial"/>
                <a:cs typeface="Arial"/>
              </a:rPr>
              <a:t> </a:t>
            </a:r>
            <a:r>
              <a:rPr kumimoji="0" sz="1400" b="0" i="0" u="none" strike="noStrike" kern="0" cap="none" spc="-10" normalizeH="0" baseline="0" noProof="0" dirty="0">
                <a:ln>
                  <a:noFill/>
                </a:ln>
                <a:solidFill>
                  <a:srgbClr val="60B76F"/>
                </a:solidFill>
                <a:effectLst/>
                <a:uLnTx/>
                <a:uFillTx/>
                <a:latin typeface="Arial"/>
                <a:cs typeface="Arial"/>
              </a:rPr>
              <a:t>infantile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41" name="object 41"/>
          <p:cNvSpPr txBox="1"/>
          <p:nvPr/>
        </p:nvSpPr>
        <p:spPr>
          <a:xfrm>
            <a:off x="2897251" y="4720590"/>
            <a:ext cx="7052945" cy="125349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400" b="0" i="0" u="none" strike="noStrike" kern="0" cap="none" spc="0" normalizeH="0" baseline="0" noProof="0" dirty="0">
                <a:ln>
                  <a:noFill/>
                </a:ln>
                <a:solidFill>
                  <a:srgbClr val="00AB8E"/>
                </a:solidFill>
                <a:effectLst/>
                <a:uLnTx/>
                <a:uFillTx/>
                <a:latin typeface="Arial"/>
                <a:cs typeface="Arial"/>
              </a:rPr>
              <a:t>Mon</a:t>
            </a:r>
            <a:r>
              <a:rPr kumimoji="0" sz="1400" b="0" i="0" u="none" strike="noStrike" kern="0" cap="none" spc="-40" normalizeH="0" baseline="0" noProof="0" dirty="0">
                <a:ln>
                  <a:noFill/>
                </a:ln>
                <a:solidFill>
                  <a:srgbClr val="00AB8E"/>
                </a:solidFill>
                <a:effectLst/>
                <a:uLnTx/>
                <a:uFillTx/>
                <a:latin typeface="Arial"/>
                <a:cs typeface="Arial"/>
              </a:rPr>
              <a:t> </a:t>
            </a:r>
            <a:r>
              <a:rPr kumimoji="0" sz="1400" b="0" i="0" u="none" strike="noStrike" kern="0" cap="none" spc="0" normalizeH="0" baseline="0" noProof="0" dirty="0">
                <a:ln>
                  <a:noFill/>
                </a:ln>
                <a:solidFill>
                  <a:srgbClr val="00AB8E"/>
                </a:solidFill>
                <a:effectLst/>
                <a:uLnTx/>
                <a:uFillTx/>
                <a:latin typeface="Arial"/>
                <a:cs typeface="Arial"/>
              </a:rPr>
              <a:t>Bilan</a:t>
            </a:r>
            <a:r>
              <a:rPr kumimoji="0" sz="1400" b="0" i="0" u="none" strike="noStrike" kern="0" cap="none" spc="-25" normalizeH="0" baseline="0" noProof="0" dirty="0">
                <a:ln>
                  <a:noFill/>
                </a:ln>
                <a:solidFill>
                  <a:srgbClr val="00AB8E"/>
                </a:solidFill>
                <a:effectLst/>
                <a:uLnTx/>
                <a:uFillTx/>
                <a:latin typeface="Arial"/>
                <a:cs typeface="Arial"/>
              </a:rPr>
              <a:t> </a:t>
            </a:r>
            <a:r>
              <a:rPr kumimoji="0" sz="1400" b="0" i="0" u="none" strike="noStrike" kern="0" cap="none" spc="-10" normalizeH="0" baseline="0" noProof="0" dirty="0">
                <a:ln>
                  <a:noFill/>
                </a:ln>
                <a:solidFill>
                  <a:srgbClr val="00AB8E"/>
                </a:solidFill>
                <a:effectLst/>
                <a:uLnTx/>
                <a:uFillTx/>
                <a:latin typeface="Arial"/>
                <a:cs typeface="Arial"/>
              </a:rPr>
              <a:t>Prévention</a:t>
            </a:r>
            <a:endParaRPr kumimoji="0" sz="1400" b="0" i="0" u="none" strike="noStrike" kern="0" cap="none" spc="0" normalizeH="0" baseline="0" noProof="0">
              <a:ln>
                <a:noFill/>
              </a:ln>
              <a:solidFill>
                <a:sysClr val="windowText" lastClr="000000"/>
              </a:solidFill>
              <a:effectLst/>
              <a:uLnTx/>
              <a:uFillTx/>
              <a:latin typeface="Arial"/>
              <a:cs typeface="Arial"/>
            </a:endParaRPr>
          </a:p>
          <a:p>
            <a:pPr marL="992505" marR="0" lvl="0" indent="0" defTabSz="914400" eaLnBrk="1" fontAlgn="auto" latinLnBrk="0" hangingPunct="1">
              <a:lnSpc>
                <a:spcPct val="100000"/>
              </a:lnSpc>
              <a:spcBef>
                <a:spcPts val="1010"/>
              </a:spcBef>
              <a:spcAft>
                <a:spcPts val="0"/>
              </a:spcAft>
              <a:buClrTx/>
              <a:buSzTx/>
              <a:buFontTx/>
              <a:buNone/>
              <a:tabLst/>
              <a:defRPr/>
            </a:pPr>
            <a:r>
              <a:rPr kumimoji="0" sz="1400" b="0" i="0" u="none" strike="noStrike" kern="0" cap="none" spc="0" normalizeH="0" baseline="0" noProof="0" dirty="0">
                <a:ln>
                  <a:noFill/>
                </a:ln>
                <a:solidFill>
                  <a:srgbClr val="68B8D2"/>
                </a:solidFill>
                <a:effectLst/>
                <a:uLnTx/>
                <a:uFillTx/>
                <a:latin typeface="Arial"/>
                <a:cs typeface="Arial"/>
              </a:rPr>
              <a:t>Dépistage</a:t>
            </a:r>
            <a:r>
              <a:rPr kumimoji="0" sz="1400" b="0" i="0" u="none" strike="noStrike" kern="0" cap="none" spc="-65" normalizeH="0" baseline="0" noProof="0" dirty="0">
                <a:ln>
                  <a:noFill/>
                </a:ln>
                <a:solidFill>
                  <a:srgbClr val="68B8D2"/>
                </a:solidFill>
                <a:effectLst/>
                <a:uLnTx/>
                <a:uFillTx/>
                <a:latin typeface="Arial"/>
                <a:cs typeface="Arial"/>
              </a:rPr>
              <a:t> </a:t>
            </a:r>
            <a:r>
              <a:rPr kumimoji="0" sz="1400" b="0" i="0" u="none" strike="noStrike" kern="0" cap="none" spc="0" normalizeH="0" baseline="0" noProof="0" dirty="0">
                <a:ln>
                  <a:noFill/>
                </a:ln>
                <a:solidFill>
                  <a:srgbClr val="68B8D2"/>
                </a:solidFill>
                <a:effectLst/>
                <a:uLnTx/>
                <a:uFillTx/>
                <a:latin typeface="Arial"/>
                <a:cs typeface="Arial"/>
              </a:rPr>
              <a:t>du</a:t>
            </a:r>
            <a:r>
              <a:rPr kumimoji="0" sz="1400" b="0" i="0" u="none" strike="noStrike" kern="0" cap="none" spc="-15" normalizeH="0" baseline="0" noProof="0" dirty="0">
                <a:ln>
                  <a:noFill/>
                </a:ln>
                <a:solidFill>
                  <a:srgbClr val="68B8D2"/>
                </a:solidFill>
                <a:effectLst/>
                <a:uLnTx/>
                <a:uFillTx/>
                <a:latin typeface="Arial"/>
                <a:cs typeface="Arial"/>
              </a:rPr>
              <a:t> </a:t>
            </a:r>
            <a:r>
              <a:rPr kumimoji="0" sz="1400" b="0" i="0" u="none" strike="noStrike" kern="0" cap="none" spc="0" normalizeH="0" baseline="0" noProof="0" dirty="0">
                <a:ln>
                  <a:noFill/>
                </a:ln>
                <a:solidFill>
                  <a:srgbClr val="68B8D2"/>
                </a:solidFill>
                <a:effectLst/>
                <a:uLnTx/>
                <a:uFillTx/>
                <a:latin typeface="Arial"/>
                <a:cs typeface="Arial"/>
              </a:rPr>
              <a:t>cancer</a:t>
            </a:r>
            <a:r>
              <a:rPr kumimoji="0" sz="1400" b="0" i="0" u="none" strike="noStrike" kern="0" cap="none" spc="-50" normalizeH="0" baseline="0" noProof="0" dirty="0">
                <a:ln>
                  <a:noFill/>
                </a:ln>
                <a:solidFill>
                  <a:srgbClr val="68B8D2"/>
                </a:solidFill>
                <a:effectLst/>
                <a:uLnTx/>
                <a:uFillTx/>
                <a:latin typeface="Arial"/>
                <a:cs typeface="Arial"/>
              </a:rPr>
              <a:t> </a:t>
            </a:r>
            <a:r>
              <a:rPr kumimoji="0" sz="1400" b="0" i="0" u="none" strike="noStrike" kern="0" cap="none" spc="0" normalizeH="0" baseline="0" noProof="0" dirty="0">
                <a:ln>
                  <a:noFill/>
                </a:ln>
                <a:solidFill>
                  <a:srgbClr val="68B8D2"/>
                </a:solidFill>
                <a:effectLst/>
                <a:uLnTx/>
                <a:uFillTx/>
                <a:latin typeface="Arial"/>
                <a:cs typeface="Arial"/>
              </a:rPr>
              <a:t>du</a:t>
            </a:r>
            <a:r>
              <a:rPr kumimoji="0" sz="1400" b="0" i="0" u="none" strike="noStrike" kern="0" cap="none" spc="-30" normalizeH="0" baseline="0" noProof="0" dirty="0">
                <a:ln>
                  <a:noFill/>
                </a:ln>
                <a:solidFill>
                  <a:srgbClr val="68B8D2"/>
                </a:solidFill>
                <a:effectLst/>
                <a:uLnTx/>
                <a:uFillTx/>
                <a:latin typeface="Arial"/>
                <a:cs typeface="Arial"/>
              </a:rPr>
              <a:t> </a:t>
            </a:r>
            <a:r>
              <a:rPr kumimoji="0" sz="1400" b="0" i="0" u="none" strike="noStrike" kern="0" cap="none" spc="0" normalizeH="0" baseline="0" noProof="0" dirty="0">
                <a:ln>
                  <a:noFill/>
                </a:ln>
                <a:solidFill>
                  <a:srgbClr val="68B8D2"/>
                </a:solidFill>
                <a:effectLst/>
                <a:uLnTx/>
                <a:uFillTx/>
                <a:latin typeface="Arial"/>
                <a:cs typeface="Arial"/>
              </a:rPr>
              <a:t>col</a:t>
            </a:r>
            <a:r>
              <a:rPr kumimoji="0" sz="1400" b="0" i="0" u="none" strike="noStrike" kern="0" cap="none" spc="-15" normalizeH="0" baseline="0" noProof="0" dirty="0">
                <a:ln>
                  <a:noFill/>
                </a:ln>
                <a:solidFill>
                  <a:srgbClr val="68B8D2"/>
                </a:solidFill>
                <a:effectLst/>
                <a:uLnTx/>
                <a:uFillTx/>
                <a:latin typeface="Arial"/>
                <a:cs typeface="Arial"/>
              </a:rPr>
              <a:t> </a:t>
            </a:r>
            <a:r>
              <a:rPr kumimoji="0" sz="1400" b="0" i="0" u="none" strike="noStrike" kern="0" cap="none" spc="0" normalizeH="0" baseline="0" noProof="0" dirty="0">
                <a:ln>
                  <a:noFill/>
                </a:ln>
                <a:solidFill>
                  <a:srgbClr val="68B8D2"/>
                </a:solidFill>
                <a:effectLst/>
                <a:uLnTx/>
                <a:uFillTx/>
                <a:latin typeface="Arial"/>
                <a:cs typeface="Arial"/>
              </a:rPr>
              <a:t>de</a:t>
            </a:r>
            <a:r>
              <a:rPr kumimoji="0" sz="1400" b="0" i="0" u="none" strike="noStrike" kern="0" cap="none" spc="-25" normalizeH="0" baseline="0" noProof="0" dirty="0">
                <a:ln>
                  <a:noFill/>
                </a:ln>
                <a:solidFill>
                  <a:srgbClr val="68B8D2"/>
                </a:solidFill>
                <a:effectLst/>
                <a:uLnTx/>
                <a:uFillTx/>
                <a:latin typeface="Arial"/>
                <a:cs typeface="Arial"/>
              </a:rPr>
              <a:t> </a:t>
            </a:r>
            <a:r>
              <a:rPr kumimoji="0" sz="1400" b="0" i="0" u="none" strike="noStrike" kern="0" cap="none" spc="-10" normalizeH="0" baseline="0" noProof="0" dirty="0">
                <a:ln>
                  <a:noFill/>
                </a:ln>
                <a:solidFill>
                  <a:srgbClr val="68B8D2"/>
                </a:solidFill>
                <a:effectLst/>
                <a:uLnTx/>
                <a:uFillTx/>
                <a:latin typeface="Arial"/>
                <a:cs typeface="Arial"/>
              </a:rPr>
              <a:t>l’utérus</a:t>
            </a:r>
            <a:endParaRPr kumimoji="0" sz="1400" b="0" i="0" u="none" strike="noStrike" kern="0" cap="none" spc="0" normalizeH="0" baseline="0" noProof="0">
              <a:ln>
                <a:noFill/>
              </a:ln>
              <a:solidFill>
                <a:sysClr val="windowText" lastClr="000000"/>
              </a:solidFill>
              <a:effectLst/>
              <a:uLnTx/>
              <a:uFillTx/>
              <a:latin typeface="Arial"/>
              <a:cs typeface="Arial"/>
            </a:endParaRPr>
          </a:p>
          <a:p>
            <a:pPr marL="4601845" marR="5080" lvl="0" indent="0" defTabSz="914400" eaLnBrk="1" fontAlgn="auto" latinLnBrk="0" hangingPunct="1">
              <a:lnSpc>
                <a:spcPts val="2680"/>
              </a:lnSpc>
              <a:spcBef>
                <a:spcPts val="35"/>
              </a:spcBef>
              <a:spcAft>
                <a:spcPts val="0"/>
              </a:spcAft>
              <a:buClrTx/>
              <a:buSzTx/>
              <a:buFontTx/>
              <a:buNone/>
              <a:tabLst/>
              <a:defRPr/>
            </a:pPr>
            <a:r>
              <a:rPr kumimoji="0" sz="1400" b="0" i="0" u="none" strike="noStrike" kern="0" cap="none" spc="0" normalizeH="0" baseline="0" noProof="0" dirty="0">
                <a:ln>
                  <a:noFill/>
                </a:ln>
                <a:solidFill>
                  <a:srgbClr val="68B8D2"/>
                </a:solidFill>
                <a:effectLst/>
                <a:uLnTx/>
                <a:uFillTx/>
                <a:latin typeface="Arial"/>
                <a:cs typeface="Arial"/>
              </a:rPr>
              <a:t>Dépistage</a:t>
            </a:r>
            <a:r>
              <a:rPr kumimoji="0" sz="1400" b="0" i="0" u="none" strike="noStrike" kern="0" cap="none" spc="-55" normalizeH="0" baseline="0" noProof="0" dirty="0">
                <a:ln>
                  <a:noFill/>
                </a:ln>
                <a:solidFill>
                  <a:srgbClr val="68B8D2"/>
                </a:solidFill>
                <a:effectLst/>
                <a:uLnTx/>
                <a:uFillTx/>
                <a:latin typeface="Arial"/>
                <a:cs typeface="Arial"/>
              </a:rPr>
              <a:t> </a:t>
            </a:r>
            <a:r>
              <a:rPr kumimoji="0" sz="1400" b="0" i="0" u="none" strike="noStrike" kern="0" cap="none" spc="0" normalizeH="0" baseline="0" noProof="0" dirty="0">
                <a:ln>
                  <a:noFill/>
                </a:ln>
                <a:solidFill>
                  <a:srgbClr val="68B8D2"/>
                </a:solidFill>
                <a:effectLst/>
                <a:uLnTx/>
                <a:uFillTx/>
                <a:latin typeface="Arial"/>
                <a:cs typeface="Arial"/>
              </a:rPr>
              <a:t>du</a:t>
            </a:r>
            <a:r>
              <a:rPr kumimoji="0" sz="1400" b="0" i="0" u="none" strike="noStrike" kern="0" cap="none" spc="-20" normalizeH="0" baseline="0" noProof="0" dirty="0">
                <a:ln>
                  <a:noFill/>
                </a:ln>
                <a:solidFill>
                  <a:srgbClr val="68B8D2"/>
                </a:solidFill>
                <a:effectLst/>
                <a:uLnTx/>
                <a:uFillTx/>
                <a:latin typeface="Arial"/>
                <a:cs typeface="Arial"/>
              </a:rPr>
              <a:t> </a:t>
            </a:r>
            <a:r>
              <a:rPr kumimoji="0" sz="1400" b="0" i="0" u="none" strike="noStrike" kern="0" cap="none" spc="0" normalizeH="0" baseline="0" noProof="0" dirty="0">
                <a:ln>
                  <a:noFill/>
                </a:ln>
                <a:solidFill>
                  <a:srgbClr val="68B8D2"/>
                </a:solidFill>
                <a:effectLst/>
                <a:uLnTx/>
                <a:uFillTx/>
                <a:latin typeface="Arial"/>
                <a:cs typeface="Arial"/>
              </a:rPr>
              <a:t>cancer</a:t>
            </a:r>
            <a:r>
              <a:rPr kumimoji="0" sz="1400" b="0" i="0" u="none" strike="noStrike" kern="0" cap="none" spc="-50" normalizeH="0" baseline="0" noProof="0" dirty="0">
                <a:ln>
                  <a:noFill/>
                </a:ln>
                <a:solidFill>
                  <a:srgbClr val="68B8D2"/>
                </a:solidFill>
                <a:effectLst/>
                <a:uLnTx/>
                <a:uFillTx/>
                <a:latin typeface="Arial"/>
                <a:cs typeface="Arial"/>
              </a:rPr>
              <a:t> </a:t>
            </a:r>
            <a:r>
              <a:rPr kumimoji="0" sz="1400" b="0" i="0" u="none" strike="noStrike" kern="0" cap="none" spc="0" normalizeH="0" baseline="0" noProof="0" dirty="0">
                <a:ln>
                  <a:noFill/>
                </a:ln>
                <a:solidFill>
                  <a:srgbClr val="68B8D2"/>
                </a:solidFill>
                <a:effectLst/>
                <a:uLnTx/>
                <a:uFillTx/>
                <a:latin typeface="Arial"/>
                <a:cs typeface="Arial"/>
              </a:rPr>
              <a:t>du</a:t>
            </a:r>
            <a:r>
              <a:rPr kumimoji="0" sz="1400" b="0" i="0" u="none" strike="noStrike" kern="0" cap="none" spc="-25" normalizeH="0" baseline="0" noProof="0" dirty="0">
                <a:ln>
                  <a:noFill/>
                </a:ln>
                <a:solidFill>
                  <a:srgbClr val="68B8D2"/>
                </a:solidFill>
                <a:effectLst/>
                <a:uLnTx/>
                <a:uFillTx/>
                <a:latin typeface="Arial"/>
                <a:cs typeface="Arial"/>
              </a:rPr>
              <a:t> </a:t>
            </a:r>
            <a:r>
              <a:rPr kumimoji="0" sz="1400" b="0" i="0" u="none" strike="noStrike" kern="0" cap="none" spc="-20" normalizeH="0" baseline="0" noProof="0" dirty="0">
                <a:ln>
                  <a:noFill/>
                </a:ln>
                <a:solidFill>
                  <a:srgbClr val="68B8D2"/>
                </a:solidFill>
                <a:effectLst/>
                <a:uLnTx/>
                <a:uFillTx/>
                <a:latin typeface="Arial"/>
                <a:cs typeface="Arial"/>
              </a:rPr>
              <a:t>sein </a:t>
            </a:r>
            <a:r>
              <a:rPr kumimoji="0" sz="1400" b="0" i="0" u="none" strike="noStrike" kern="0" cap="none" spc="0" normalizeH="0" baseline="0" noProof="0" dirty="0">
                <a:ln>
                  <a:noFill/>
                </a:ln>
                <a:solidFill>
                  <a:srgbClr val="68B8D2"/>
                </a:solidFill>
                <a:effectLst/>
                <a:uLnTx/>
                <a:uFillTx/>
                <a:latin typeface="Arial"/>
                <a:cs typeface="Arial"/>
              </a:rPr>
              <a:t>Dépistage</a:t>
            </a:r>
            <a:r>
              <a:rPr kumimoji="0" sz="1400" b="0" i="0" u="none" strike="noStrike" kern="0" cap="none" spc="-55" normalizeH="0" baseline="0" noProof="0" dirty="0">
                <a:ln>
                  <a:noFill/>
                </a:ln>
                <a:solidFill>
                  <a:srgbClr val="68B8D2"/>
                </a:solidFill>
                <a:effectLst/>
                <a:uLnTx/>
                <a:uFillTx/>
                <a:latin typeface="Arial"/>
                <a:cs typeface="Arial"/>
              </a:rPr>
              <a:t> </a:t>
            </a:r>
            <a:r>
              <a:rPr kumimoji="0" sz="1400" b="0" i="0" u="none" strike="noStrike" kern="0" cap="none" spc="0" normalizeH="0" baseline="0" noProof="0" dirty="0">
                <a:ln>
                  <a:noFill/>
                </a:ln>
                <a:solidFill>
                  <a:srgbClr val="68B8D2"/>
                </a:solidFill>
                <a:effectLst/>
                <a:uLnTx/>
                <a:uFillTx/>
                <a:latin typeface="Arial"/>
                <a:cs typeface="Arial"/>
              </a:rPr>
              <a:t>du</a:t>
            </a:r>
            <a:r>
              <a:rPr kumimoji="0" sz="1400" b="0" i="0" u="none" strike="noStrike" kern="0" cap="none" spc="-20" normalizeH="0" baseline="0" noProof="0" dirty="0">
                <a:ln>
                  <a:noFill/>
                </a:ln>
                <a:solidFill>
                  <a:srgbClr val="68B8D2"/>
                </a:solidFill>
                <a:effectLst/>
                <a:uLnTx/>
                <a:uFillTx/>
                <a:latin typeface="Arial"/>
                <a:cs typeface="Arial"/>
              </a:rPr>
              <a:t> </a:t>
            </a:r>
            <a:r>
              <a:rPr kumimoji="0" sz="1400" b="0" i="0" u="none" strike="noStrike" kern="0" cap="none" spc="0" normalizeH="0" baseline="0" noProof="0" dirty="0">
                <a:ln>
                  <a:noFill/>
                </a:ln>
                <a:solidFill>
                  <a:srgbClr val="68B8D2"/>
                </a:solidFill>
                <a:effectLst/>
                <a:uLnTx/>
                <a:uFillTx/>
                <a:latin typeface="Arial"/>
                <a:cs typeface="Arial"/>
              </a:rPr>
              <a:t>cancer</a:t>
            </a:r>
            <a:r>
              <a:rPr kumimoji="0" sz="1400" b="0" i="0" u="none" strike="noStrike" kern="0" cap="none" spc="-50" normalizeH="0" baseline="0" noProof="0" dirty="0">
                <a:ln>
                  <a:noFill/>
                </a:ln>
                <a:solidFill>
                  <a:srgbClr val="68B8D2"/>
                </a:solidFill>
                <a:effectLst/>
                <a:uLnTx/>
                <a:uFillTx/>
                <a:latin typeface="Arial"/>
                <a:cs typeface="Arial"/>
              </a:rPr>
              <a:t> </a:t>
            </a:r>
            <a:r>
              <a:rPr kumimoji="0" sz="1400" b="0" i="0" u="none" strike="noStrike" kern="0" cap="none" spc="-10" normalizeH="0" baseline="0" noProof="0" dirty="0">
                <a:ln>
                  <a:noFill/>
                </a:ln>
                <a:solidFill>
                  <a:srgbClr val="68B8D2"/>
                </a:solidFill>
                <a:effectLst/>
                <a:uLnTx/>
                <a:uFillTx/>
                <a:latin typeface="Arial"/>
                <a:cs typeface="Arial"/>
              </a:rPr>
              <a:t>colorectal</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42" name="object 42"/>
          <p:cNvSpPr/>
          <p:nvPr/>
        </p:nvSpPr>
        <p:spPr>
          <a:xfrm>
            <a:off x="620268" y="3683508"/>
            <a:ext cx="10932160" cy="288290"/>
          </a:xfrm>
          <a:custGeom>
            <a:avLst/>
            <a:gdLst/>
            <a:ahLst/>
            <a:cxnLst/>
            <a:rect l="l" t="t" r="r" b="b"/>
            <a:pathLst>
              <a:path w="10932160" h="288289">
                <a:moveTo>
                  <a:pt x="10931652" y="0"/>
                </a:moveTo>
                <a:lnTo>
                  <a:pt x="0" y="0"/>
                </a:lnTo>
                <a:lnTo>
                  <a:pt x="0" y="288036"/>
                </a:lnTo>
                <a:lnTo>
                  <a:pt x="10931652" y="288036"/>
                </a:lnTo>
                <a:lnTo>
                  <a:pt x="10931652" y="0"/>
                </a:lnTo>
                <a:close/>
              </a:path>
            </a:pathLst>
          </a:custGeom>
          <a:solidFill>
            <a:srgbClr val="FFCC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object 43"/>
          <p:cNvSpPr txBox="1"/>
          <p:nvPr/>
        </p:nvSpPr>
        <p:spPr>
          <a:xfrm>
            <a:off x="699312" y="3578707"/>
            <a:ext cx="4994910" cy="703580"/>
          </a:xfrm>
          <a:prstGeom prst="rect">
            <a:avLst/>
          </a:prstGeom>
        </p:spPr>
        <p:txBody>
          <a:bodyPr vert="horz" wrap="square" lIns="0" tIns="137795" rIns="0" bIns="0" rtlCol="0">
            <a:spAutoFit/>
          </a:bodyPr>
          <a:lstStyle/>
          <a:p>
            <a:pPr marL="12700" marR="0" lvl="0" indent="0" defTabSz="914400" eaLnBrk="1" fontAlgn="auto" latinLnBrk="0" hangingPunct="1">
              <a:lnSpc>
                <a:spcPct val="100000"/>
              </a:lnSpc>
              <a:spcBef>
                <a:spcPts val="1085"/>
              </a:spcBef>
              <a:spcAft>
                <a:spcPts val="0"/>
              </a:spcAft>
              <a:buClrTx/>
              <a:buSzTx/>
              <a:buFontTx/>
              <a:buNone/>
              <a:tabLst/>
              <a:defRPr/>
            </a:pPr>
            <a:r>
              <a:rPr kumimoji="0" sz="1400" b="0" i="0" u="none" strike="noStrike" kern="0" cap="none" spc="0" normalizeH="0" baseline="0" noProof="0" dirty="0">
                <a:ln>
                  <a:noFill/>
                </a:ln>
                <a:solidFill>
                  <a:srgbClr val="FF5050"/>
                </a:solidFill>
                <a:effectLst/>
                <a:uLnTx/>
                <a:uFillTx/>
                <a:latin typeface="Arial"/>
                <a:cs typeface="Arial"/>
              </a:rPr>
              <a:t>Mon</a:t>
            </a:r>
            <a:r>
              <a:rPr kumimoji="0" sz="1400" b="0" i="0" u="none" strike="noStrike" kern="0" cap="none" spc="-35" normalizeH="0" baseline="0" noProof="0" dirty="0">
                <a:ln>
                  <a:noFill/>
                </a:ln>
                <a:solidFill>
                  <a:srgbClr val="FF5050"/>
                </a:solidFill>
                <a:effectLst/>
                <a:uLnTx/>
                <a:uFillTx/>
                <a:latin typeface="Arial"/>
                <a:cs typeface="Arial"/>
              </a:rPr>
              <a:t> </a:t>
            </a:r>
            <a:r>
              <a:rPr kumimoji="0" sz="1400" b="0" i="0" u="none" strike="noStrike" kern="0" cap="none" spc="0" normalizeH="0" baseline="0" noProof="0" dirty="0">
                <a:ln>
                  <a:noFill/>
                </a:ln>
                <a:solidFill>
                  <a:srgbClr val="FF5050"/>
                </a:solidFill>
                <a:effectLst/>
                <a:uLnTx/>
                <a:uFillTx/>
                <a:latin typeface="Arial"/>
                <a:cs typeface="Arial"/>
              </a:rPr>
              <a:t>soutien</a:t>
            </a:r>
            <a:r>
              <a:rPr kumimoji="0" sz="1400" b="0" i="0" u="none" strike="noStrike" kern="0" cap="none" spc="-40" normalizeH="0" baseline="0" noProof="0" dirty="0">
                <a:ln>
                  <a:noFill/>
                </a:ln>
                <a:solidFill>
                  <a:srgbClr val="FF5050"/>
                </a:solidFill>
                <a:effectLst/>
                <a:uLnTx/>
                <a:uFillTx/>
                <a:latin typeface="Arial"/>
                <a:cs typeface="Arial"/>
              </a:rPr>
              <a:t> </a:t>
            </a:r>
            <a:r>
              <a:rPr kumimoji="0" sz="1400" b="0" i="0" u="none" strike="noStrike" kern="0" cap="none" spc="-25" normalizeH="0" baseline="0" noProof="0" dirty="0">
                <a:ln>
                  <a:noFill/>
                </a:ln>
                <a:solidFill>
                  <a:srgbClr val="FF5050"/>
                </a:solidFill>
                <a:effectLst/>
                <a:uLnTx/>
                <a:uFillTx/>
                <a:latin typeface="Arial"/>
                <a:cs typeface="Arial"/>
              </a:rPr>
              <a:t>psy</a:t>
            </a:r>
            <a:endParaRPr kumimoji="0" sz="1400" b="0" i="0" u="none" strike="noStrike" kern="0" cap="none" spc="0" normalizeH="0" baseline="0" noProof="0">
              <a:ln>
                <a:noFill/>
              </a:ln>
              <a:solidFill>
                <a:sysClr val="windowText" lastClr="000000"/>
              </a:solidFill>
              <a:effectLst/>
              <a:uLnTx/>
              <a:uFillTx/>
              <a:latin typeface="Arial"/>
              <a:cs typeface="Arial"/>
            </a:endParaRPr>
          </a:p>
          <a:p>
            <a:pPr marL="1761489" marR="0" lvl="0" indent="0" defTabSz="914400" eaLnBrk="1" fontAlgn="auto" latinLnBrk="0" hangingPunct="1">
              <a:lnSpc>
                <a:spcPct val="100000"/>
              </a:lnSpc>
              <a:spcBef>
                <a:spcPts val="990"/>
              </a:spcBef>
              <a:spcAft>
                <a:spcPts val="0"/>
              </a:spcAft>
              <a:buClrTx/>
              <a:buSzTx/>
              <a:buFontTx/>
              <a:buNone/>
              <a:tabLst/>
              <a:defRPr/>
            </a:pPr>
            <a:r>
              <a:rPr kumimoji="0" sz="1400" b="0" i="0" u="none" strike="noStrike" kern="0" cap="none" spc="0" normalizeH="0" baseline="0" noProof="0" dirty="0">
                <a:ln>
                  <a:noFill/>
                </a:ln>
                <a:solidFill>
                  <a:srgbClr val="E72176"/>
                </a:solidFill>
                <a:effectLst/>
                <a:uLnTx/>
                <a:uFillTx/>
                <a:latin typeface="Arial"/>
                <a:cs typeface="Arial"/>
              </a:rPr>
              <a:t>Accès</a:t>
            </a:r>
            <a:r>
              <a:rPr kumimoji="0" sz="1400" b="0" i="0" u="none" strike="noStrike" kern="0" cap="none" spc="-50" normalizeH="0" baseline="0" noProof="0" dirty="0">
                <a:ln>
                  <a:noFill/>
                </a:ln>
                <a:solidFill>
                  <a:srgbClr val="E72176"/>
                </a:solidFill>
                <a:effectLst/>
                <a:uLnTx/>
                <a:uFillTx/>
                <a:latin typeface="Arial"/>
                <a:cs typeface="Arial"/>
              </a:rPr>
              <a:t> </a:t>
            </a:r>
            <a:r>
              <a:rPr kumimoji="0" sz="1400" b="0" i="0" u="none" strike="noStrike" kern="0" cap="none" spc="0" normalizeH="0" baseline="0" noProof="0" dirty="0">
                <a:ln>
                  <a:noFill/>
                </a:ln>
                <a:solidFill>
                  <a:srgbClr val="E72176"/>
                </a:solidFill>
                <a:effectLst/>
                <a:uLnTx/>
                <a:uFillTx/>
                <a:latin typeface="Arial"/>
                <a:cs typeface="Arial"/>
              </a:rPr>
              <a:t>à</a:t>
            </a:r>
            <a:r>
              <a:rPr kumimoji="0" sz="1400" b="0" i="0" u="none" strike="noStrike" kern="0" cap="none" spc="-25" normalizeH="0" baseline="0" noProof="0" dirty="0">
                <a:ln>
                  <a:noFill/>
                </a:ln>
                <a:solidFill>
                  <a:srgbClr val="E72176"/>
                </a:solidFill>
                <a:effectLst/>
                <a:uLnTx/>
                <a:uFillTx/>
                <a:latin typeface="Arial"/>
                <a:cs typeface="Arial"/>
              </a:rPr>
              <a:t> </a:t>
            </a:r>
            <a:r>
              <a:rPr kumimoji="0" sz="1400" b="0" i="0" u="none" strike="noStrike" kern="0" cap="none" spc="0" normalizeH="0" baseline="0" noProof="0" dirty="0">
                <a:ln>
                  <a:noFill/>
                </a:ln>
                <a:solidFill>
                  <a:srgbClr val="E72176"/>
                </a:solidFill>
                <a:effectLst/>
                <a:uLnTx/>
                <a:uFillTx/>
                <a:latin typeface="Arial"/>
                <a:cs typeface="Arial"/>
              </a:rPr>
              <a:t>la</a:t>
            </a:r>
            <a:r>
              <a:rPr kumimoji="0" sz="1400" b="0" i="0" u="none" strike="noStrike" kern="0" cap="none" spc="-25" normalizeH="0" baseline="0" noProof="0" dirty="0">
                <a:ln>
                  <a:noFill/>
                </a:ln>
                <a:solidFill>
                  <a:srgbClr val="E72176"/>
                </a:solidFill>
                <a:effectLst/>
                <a:uLnTx/>
                <a:uFillTx/>
                <a:latin typeface="Arial"/>
                <a:cs typeface="Arial"/>
              </a:rPr>
              <a:t> </a:t>
            </a:r>
            <a:r>
              <a:rPr kumimoji="0" sz="1400" b="0" i="0" u="none" strike="noStrike" kern="0" cap="none" spc="0" normalizeH="0" baseline="0" noProof="0" dirty="0">
                <a:ln>
                  <a:noFill/>
                </a:ln>
                <a:solidFill>
                  <a:srgbClr val="E72176"/>
                </a:solidFill>
                <a:effectLst/>
                <a:uLnTx/>
                <a:uFillTx/>
                <a:latin typeface="Arial"/>
                <a:cs typeface="Arial"/>
              </a:rPr>
              <a:t>contraception</a:t>
            </a:r>
            <a:r>
              <a:rPr kumimoji="0" sz="1400" b="0" i="0" u="none" strike="noStrike" kern="0" cap="none" spc="-60" normalizeH="0" baseline="0" noProof="0" dirty="0">
                <a:ln>
                  <a:noFill/>
                </a:ln>
                <a:solidFill>
                  <a:srgbClr val="E72176"/>
                </a:solidFill>
                <a:effectLst/>
                <a:uLnTx/>
                <a:uFillTx/>
                <a:latin typeface="Arial"/>
                <a:cs typeface="Arial"/>
              </a:rPr>
              <a:t> </a:t>
            </a:r>
            <a:r>
              <a:rPr kumimoji="0" sz="1400" b="0" i="0" u="none" strike="noStrike" kern="0" cap="none" spc="0" normalizeH="0" baseline="0" noProof="0" dirty="0">
                <a:ln>
                  <a:noFill/>
                </a:ln>
                <a:solidFill>
                  <a:srgbClr val="E72176"/>
                </a:solidFill>
                <a:effectLst/>
                <a:uLnTx/>
                <a:uFillTx/>
                <a:latin typeface="Arial"/>
                <a:cs typeface="Arial"/>
              </a:rPr>
              <a:t>et</a:t>
            </a:r>
            <a:r>
              <a:rPr kumimoji="0" sz="1400" b="0" i="0" u="none" strike="noStrike" kern="0" cap="none" spc="-30" normalizeH="0" baseline="0" noProof="0" dirty="0">
                <a:ln>
                  <a:noFill/>
                </a:ln>
                <a:solidFill>
                  <a:srgbClr val="E72176"/>
                </a:solidFill>
                <a:effectLst/>
                <a:uLnTx/>
                <a:uFillTx/>
                <a:latin typeface="Arial"/>
                <a:cs typeface="Arial"/>
              </a:rPr>
              <a:t> </a:t>
            </a:r>
            <a:r>
              <a:rPr kumimoji="0" sz="1400" b="0" i="0" u="none" strike="noStrike" kern="0" cap="none" spc="0" normalizeH="0" baseline="0" noProof="0" dirty="0">
                <a:ln>
                  <a:noFill/>
                </a:ln>
                <a:solidFill>
                  <a:srgbClr val="E72176"/>
                </a:solidFill>
                <a:effectLst/>
                <a:uLnTx/>
                <a:uFillTx/>
                <a:latin typeface="Arial"/>
                <a:cs typeface="Arial"/>
              </a:rPr>
              <a:t>mon</a:t>
            </a:r>
            <a:r>
              <a:rPr kumimoji="0" sz="1400" b="0" i="0" u="none" strike="noStrike" kern="0" cap="none" spc="-60" normalizeH="0" baseline="0" noProof="0" dirty="0">
                <a:ln>
                  <a:noFill/>
                </a:ln>
                <a:solidFill>
                  <a:srgbClr val="E72176"/>
                </a:solidFill>
                <a:effectLst/>
                <a:uLnTx/>
                <a:uFillTx/>
                <a:latin typeface="Arial"/>
                <a:cs typeface="Arial"/>
              </a:rPr>
              <a:t> </a:t>
            </a:r>
            <a:r>
              <a:rPr kumimoji="0" sz="1400" b="0" i="0" u="none" strike="noStrike" kern="0" cap="none" spc="-30" normalizeH="0" baseline="0" noProof="0" dirty="0">
                <a:ln>
                  <a:noFill/>
                </a:ln>
                <a:solidFill>
                  <a:srgbClr val="E72176"/>
                </a:solidFill>
                <a:effectLst/>
                <a:uLnTx/>
                <a:uFillTx/>
                <a:latin typeface="Arial"/>
                <a:cs typeface="Arial"/>
              </a:rPr>
              <a:t>Test </a:t>
            </a:r>
            <a:r>
              <a:rPr kumimoji="0" sz="1400" b="0" i="0" u="none" strike="noStrike" kern="0" cap="none" spc="-25" normalizeH="0" baseline="0" noProof="0" dirty="0">
                <a:ln>
                  <a:noFill/>
                </a:ln>
                <a:solidFill>
                  <a:srgbClr val="E72176"/>
                </a:solidFill>
                <a:effectLst/>
                <a:uLnTx/>
                <a:uFillTx/>
                <a:latin typeface="Arial"/>
                <a:cs typeface="Arial"/>
              </a:rPr>
              <a:t>IST</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Tree>
    <p:extLst>
      <p:ext uri="{BB962C8B-B14F-4D97-AF65-F5344CB8AC3E}">
        <p14:creationId xmlns:p14="http://schemas.microsoft.com/office/powerpoint/2010/main" val="3564461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74775" y="2119325"/>
            <a:ext cx="7705725" cy="348361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0" normalizeH="0" baseline="0" noProof="0" dirty="0">
                <a:ln>
                  <a:noFill/>
                </a:ln>
                <a:solidFill>
                  <a:srgbClr val="0C419A"/>
                </a:solidFill>
                <a:effectLst/>
                <a:uLnTx/>
                <a:uFillTx/>
                <a:latin typeface="Arial"/>
                <a:cs typeface="Arial"/>
              </a:rPr>
              <a:t>Prise</a:t>
            </a:r>
            <a:r>
              <a:rPr kumimoji="0" sz="1800" b="1" i="0" u="none" strike="noStrike" kern="0" cap="none" spc="-50" normalizeH="0" baseline="0" noProof="0" dirty="0">
                <a:ln>
                  <a:noFill/>
                </a:ln>
                <a:solidFill>
                  <a:srgbClr val="0C419A"/>
                </a:solidFill>
                <a:effectLst/>
                <a:uLnTx/>
                <a:uFillTx/>
                <a:latin typeface="Arial"/>
                <a:cs typeface="Arial"/>
              </a:rPr>
              <a:t> </a:t>
            </a:r>
            <a:r>
              <a:rPr kumimoji="0" sz="1800" b="1" i="0" u="none" strike="noStrike" kern="0" cap="none" spc="0" normalizeH="0" baseline="0" noProof="0" dirty="0">
                <a:ln>
                  <a:noFill/>
                </a:ln>
                <a:solidFill>
                  <a:srgbClr val="0C419A"/>
                </a:solidFill>
                <a:effectLst/>
                <a:uLnTx/>
                <a:uFillTx/>
                <a:latin typeface="Arial"/>
                <a:cs typeface="Arial"/>
              </a:rPr>
              <a:t>en</a:t>
            </a:r>
            <a:r>
              <a:rPr kumimoji="0" sz="1800" b="1" i="0" u="none" strike="noStrike" kern="0" cap="none" spc="-30" normalizeH="0" baseline="0" noProof="0" dirty="0">
                <a:ln>
                  <a:noFill/>
                </a:ln>
                <a:solidFill>
                  <a:srgbClr val="0C419A"/>
                </a:solidFill>
                <a:effectLst/>
                <a:uLnTx/>
                <a:uFillTx/>
                <a:latin typeface="Arial"/>
                <a:cs typeface="Arial"/>
              </a:rPr>
              <a:t> </a:t>
            </a:r>
            <a:r>
              <a:rPr kumimoji="0" sz="1800" b="1" i="0" u="none" strike="noStrike" kern="0" cap="none" spc="0" normalizeH="0" baseline="0" noProof="0" dirty="0">
                <a:ln>
                  <a:noFill/>
                </a:ln>
                <a:solidFill>
                  <a:srgbClr val="0C419A"/>
                </a:solidFill>
                <a:effectLst/>
                <a:uLnTx/>
                <a:uFillTx/>
                <a:latin typeface="Arial"/>
                <a:cs typeface="Arial"/>
              </a:rPr>
              <a:t>charge/Remboursement</a:t>
            </a:r>
            <a:r>
              <a:rPr kumimoji="0" sz="1800" b="1" i="0" u="none" strike="noStrike" kern="0" cap="none" spc="-15" normalizeH="0" baseline="0" noProof="0" dirty="0">
                <a:ln>
                  <a:noFill/>
                </a:ln>
                <a:solidFill>
                  <a:srgbClr val="0C419A"/>
                </a:solidFill>
                <a:effectLst/>
                <a:uLnTx/>
                <a:uFillTx/>
                <a:latin typeface="Arial"/>
                <a:cs typeface="Arial"/>
              </a:rPr>
              <a:t> </a:t>
            </a:r>
            <a:r>
              <a:rPr kumimoji="0" sz="1800" b="1" i="0" u="none" strike="noStrike" kern="0" cap="none" spc="0" normalizeH="0" baseline="0" noProof="0" dirty="0">
                <a:ln>
                  <a:noFill/>
                </a:ln>
                <a:solidFill>
                  <a:srgbClr val="0C419A"/>
                </a:solidFill>
                <a:effectLst/>
                <a:uLnTx/>
                <a:uFillTx/>
                <a:latin typeface="Arial"/>
                <a:cs typeface="Arial"/>
              </a:rPr>
              <a:t>de</a:t>
            </a:r>
            <a:r>
              <a:rPr kumimoji="0" sz="1800" b="1" i="0" u="none" strike="noStrike" kern="0" cap="none" spc="-30" normalizeH="0" baseline="0" noProof="0" dirty="0">
                <a:ln>
                  <a:noFill/>
                </a:ln>
                <a:solidFill>
                  <a:srgbClr val="0C419A"/>
                </a:solidFill>
                <a:effectLst/>
                <a:uLnTx/>
                <a:uFillTx/>
                <a:latin typeface="Arial"/>
                <a:cs typeface="Arial"/>
              </a:rPr>
              <a:t> </a:t>
            </a:r>
            <a:r>
              <a:rPr kumimoji="0" sz="1800" b="1" i="0" u="none" strike="noStrike" kern="0" cap="none" spc="0" normalizeH="0" baseline="0" noProof="0" dirty="0">
                <a:ln>
                  <a:noFill/>
                </a:ln>
                <a:solidFill>
                  <a:srgbClr val="0C419A"/>
                </a:solidFill>
                <a:effectLst/>
                <a:uLnTx/>
                <a:uFillTx/>
                <a:latin typeface="Arial"/>
                <a:cs typeface="Arial"/>
              </a:rPr>
              <a:t>consultations</a:t>
            </a:r>
            <a:r>
              <a:rPr kumimoji="0" sz="1800" b="1" i="0" u="none" strike="noStrike" kern="0" cap="none" spc="-45" normalizeH="0" baseline="0" noProof="0" dirty="0">
                <a:ln>
                  <a:noFill/>
                </a:ln>
                <a:solidFill>
                  <a:srgbClr val="0C419A"/>
                </a:solidFill>
                <a:effectLst/>
                <a:uLnTx/>
                <a:uFillTx/>
                <a:latin typeface="Arial"/>
                <a:cs typeface="Arial"/>
              </a:rPr>
              <a:t> </a:t>
            </a:r>
            <a:r>
              <a:rPr kumimoji="0" sz="1800" b="1" i="0" u="none" strike="noStrike" kern="0" cap="none" spc="0" normalizeH="0" baseline="0" noProof="0" dirty="0">
                <a:ln>
                  <a:noFill/>
                </a:ln>
                <a:solidFill>
                  <a:srgbClr val="0C419A"/>
                </a:solidFill>
                <a:effectLst/>
                <a:uLnTx/>
                <a:uFillTx/>
                <a:latin typeface="Arial"/>
                <a:cs typeface="Arial"/>
              </a:rPr>
              <a:t>et/ou</a:t>
            </a:r>
            <a:r>
              <a:rPr kumimoji="0" sz="1800" b="1" i="0" u="none" strike="noStrike" kern="0" cap="none" spc="-40" normalizeH="0" baseline="0" noProof="0" dirty="0">
                <a:ln>
                  <a:noFill/>
                </a:ln>
                <a:solidFill>
                  <a:srgbClr val="0C419A"/>
                </a:solidFill>
                <a:effectLst/>
                <a:uLnTx/>
                <a:uFillTx/>
                <a:latin typeface="Arial"/>
                <a:cs typeface="Arial"/>
              </a:rPr>
              <a:t> </a:t>
            </a:r>
            <a:r>
              <a:rPr kumimoji="0" sz="1800" b="1" i="0" u="none" strike="noStrike" kern="0" cap="none" spc="0" normalizeH="0" baseline="0" noProof="0" dirty="0">
                <a:ln>
                  <a:noFill/>
                </a:ln>
                <a:solidFill>
                  <a:srgbClr val="0C419A"/>
                </a:solidFill>
                <a:effectLst/>
                <a:uLnTx/>
                <a:uFillTx/>
                <a:latin typeface="Arial"/>
                <a:cs typeface="Arial"/>
              </a:rPr>
              <a:t>de</a:t>
            </a:r>
            <a:r>
              <a:rPr kumimoji="0" sz="1800" b="1" i="0" u="none" strike="noStrike" kern="0" cap="none" spc="-40" normalizeH="0" baseline="0" noProof="0" dirty="0">
                <a:ln>
                  <a:noFill/>
                </a:ln>
                <a:solidFill>
                  <a:srgbClr val="0C419A"/>
                </a:solidFill>
                <a:effectLst/>
                <a:uLnTx/>
                <a:uFillTx/>
                <a:latin typeface="Arial"/>
                <a:cs typeface="Arial"/>
              </a:rPr>
              <a:t> </a:t>
            </a:r>
            <a:r>
              <a:rPr kumimoji="0" sz="1800" b="1" i="0" u="none" strike="noStrike" kern="0" cap="none" spc="-10" normalizeH="0" baseline="0" noProof="0" dirty="0">
                <a:ln>
                  <a:noFill/>
                </a:ln>
                <a:solidFill>
                  <a:srgbClr val="0C419A"/>
                </a:solidFill>
                <a:effectLst/>
                <a:uLnTx/>
                <a:uFillTx/>
                <a:latin typeface="Arial"/>
                <a:cs typeface="Arial"/>
              </a:rPr>
              <a:t>traitements</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2020"/>
              </a:spcBef>
              <a:spcAft>
                <a:spcPts val="0"/>
              </a:spcAft>
              <a:buClrTx/>
              <a:buSzTx/>
              <a:buFontTx/>
              <a:buNone/>
              <a:tabLst/>
              <a:defRPr/>
            </a:pPr>
            <a:r>
              <a:rPr kumimoji="0" sz="1800" b="1" i="0" u="none" strike="noStrike" kern="0" cap="none" spc="-10" normalizeH="0" baseline="0" noProof="0" dirty="0">
                <a:ln>
                  <a:noFill/>
                </a:ln>
                <a:solidFill>
                  <a:srgbClr val="0C419A"/>
                </a:solidFill>
                <a:effectLst/>
                <a:uLnTx/>
                <a:uFillTx/>
                <a:latin typeface="Arial"/>
                <a:cs typeface="Arial"/>
              </a:rPr>
              <a:t>Invitation</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12700" marR="2069464" lvl="0" indent="0" defTabSz="914400" eaLnBrk="1" fontAlgn="auto" latinLnBrk="0" hangingPunct="1">
              <a:lnSpc>
                <a:spcPts val="4180"/>
              </a:lnSpc>
              <a:spcBef>
                <a:spcPts val="470"/>
              </a:spcBef>
              <a:spcAft>
                <a:spcPts val="0"/>
              </a:spcAft>
              <a:buClrTx/>
              <a:buSzTx/>
              <a:buFontTx/>
              <a:buNone/>
              <a:tabLst/>
              <a:defRPr/>
            </a:pPr>
            <a:r>
              <a:rPr kumimoji="0" sz="1800" b="1" i="0" u="none" strike="noStrike" kern="0" cap="none" spc="0" normalizeH="0" baseline="0" noProof="0" dirty="0">
                <a:ln>
                  <a:noFill/>
                </a:ln>
                <a:solidFill>
                  <a:srgbClr val="0C419A"/>
                </a:solidFill>
                <a:effectLst/>
                <a:uLnTx/>
                <a:uFillTx/>
                <a:latin typeface="Arial"/>
                <a:cs typeface="Arial"/>
              </a:rPr>
              <a:t>Suivi et</a:t>
            </a:r>
            <a:r>
              <a:rPr kumimoji="0" sz="1800" b="1" i="0" u="none" strike="noStrike" kern="0" cap="none" spc="-20" normalizeH="0" baseline="0" noProof="0" dirty="0">
                <a:ln>
                  <a:noFill/>
                </a:ln>
                <a:solidFill>
                  <a:srgbClr val="0C419A"/>
                </a:solidFill>
                <a:effectLst/>
                <a:uLnTx/>
                <a:uFillTx/>
                <a:latin typeface="Arial"/>
                <a:cs typeface="Arial"/>
              </a:rPr>
              <a:t> </a:t>
            </a:r>
            <a:r>
              <a:rPr kumimoji="0" sz="1800" b="1" i="0" u="none" strike="noStrike" kern="0" cap="none" spc="0" normalizeH="0" baseline="0" noProof="0" dirty="0">
                <a:ln>
                  <a:noFill/>
                </a:ln>
                <a:solidFill>
                  <a:srgbClr val="0C419A"/>
                </a:solidFill>
                <a:effectLst/>
                <a:uLnTx/>
                <a:uFillTx/>
                <a:latin typeface="Arial"/>
                <a:cs typeface="Arial"/>
              </a:rPr>
              <a:t>rappel</a:t>
            </a:r>
            <a:r>
              <a:rPr kumimoji="0" sz="1800" b="1" i="0" u="none" strike="noStrike" kern="0" cap="none" spc="-20" normalizeH="0" baseline="0" noProof="0" dirty="0">
                <a:ln>
                  <a:noFill/>
                </a:ln>
                <a:solidFill>
                  <a:srgbClr val="0C419A"/>
                </a:solidFill>
                <a:effectLst/>
                <a:uLnTx/>
                <a:uFillTx/>
                <a:latin typeface="Arial"/>
                <a:cs typeface="Arial"/>
              </a:rPr>
              <a:t> </a:t>
            </a:r>
            <a:r>
              <a:rPr kumimoji="0" sz="1800" b="1" i="0" u="none" strike="noStrike" kern="0" cap="none" spc="0" normalizeH="0" baseline="0" noProof="0" dirty="0">
                <a:ln>
                  <a:noFill/>
                </a:ln>
                <a:solidFill>
                  <a:srgbClr val="0C419A"/>
                </a:solidFill>
                <a:effectLst/>
                <a:uLnTx/>
                <a:uFillTx/>
                <a:latin typeface="Arial"/>
                <a:cs typeface="Arial"/>
              </a:rPr>
              <a:t>des</a:t>
            </a:r>
            <a:r>
              <a:rPr kumimoji="0" sz="1800" b="1" i="0" u="none" strike="noStrike" kern="0" cap="none" spc="-30" normalizeH="0" baseline="0" noProof="0" dirty="0">
                <a:ln>
                  <a:noFill/>
                </a:ln>
                <a:solidFill>
                  <a:srgbClr val="0C419A"/>
                </a:solidFill>
                <a:effectLst/>
                <a:uLnTx/>
                <a:uFillTx/>
                <a:latin typeface="Arial"/>
                <a:cs typeface="Arial"/>
              </a:rPr>
              <a:t> </a:t>
            </a:r>
            <a:r>
              <a:rPr kumimoji="0" sz="1800" b="1" i="0" u="none" strike="noStrike" kern="0" cap="none" spc="-10" normalizeH="0" baseline="0" noProof="0" dirty="0">
                <a:ln>
                  <a:noFill/>
                </a:ln>
                <a:solidFill>
                  <a:srgbClr val="0C419A"/>
                </a:solidFill>
                <a:effectLst/>
                <a:uLnTx/>
                <a:uFillTx/>
                <a:latin typeface="Arial"/>
                <a:cs typeface="Arial"/>
              </a:rPr>
              <a:t>assurés Promotion/communication</a:t>
            </a:r>
            <a:r>
              <a:rPr kumimoji="0" sz="1800" b="1" i="0" u="none" strike="noStrike" kern="0" cap="none" spc="-20" normalizeH="0" baseline="0" noProof="0" dirty="0">
                <a:ln>
                  <a:noFill/>
                </a:ln>
                <a:solidFill>
                  <a:srgbClr val="0C419A"/>
                </a:solidFill>
                <a:effectLst/>
                <a:uLnTx/>
                <a:uFillTx/>
                <a:latin typeface="Arial"/>
                <a:cs typeface="Arial"/>
              </a:rPr>
              <a:t> </a:t>
            </a:r>
            <a:r>
              <a:rPr kumimoji="0" sz="1800" b="1" i="0" u="none" strike="noStrike" kern="0" cap="none" spc="0" normalizeH="0" baseline="0" noProof="0" dirty="0">
                <a:ln>
                  <a:noFill/>
                </a:ln>
                <a:solidFill>
                  <a:srgbClr val="0C419A"/>
                </a:solidFill>
                <a:effectLst/>
                <a:uLnTx/>
                <a:uFillTx/>
                <a:latin typeface="Arial"/>
                <a:cs typeface="Arial"/>
              </a:rPr>
              <a:t>de</a:t>
            </a:r>
            <a:r>
              <a:rPr kumimoji="0" sz="1800" b="1" i="0" u="none" strike="noStrike" kern="0" cap="none" spc="-15" normalizeH="0" baseline="0" noProof="0" dirty="0">
                <a:ln>
                  <a:noFill/>
                </a:ln>
                <a:solidFill>
                  <a:srgbClr val="0C419A"/>
                </a:solidFill>
                <a:effectLst/>
                <a:uLnTx/>
                <a:uFillTx/>
                <a:latin typeface="Arial"/>
                <a:cs typeface="Arial"/>
              </a:rPr>
              <a:t> </a:t>
            </a:r>
            <a:r>
              <a:rPr kumimoji="0" sz="1800" b="1" i="0" u="none" strike="noStrike" kern="0" cap="none" spc="0" normalizeH="0" baseline="0" noProof="0" dirty="0">
                <a:ln>
                  <a:noFill/>
                </a:ln>
                <a:solidFill>
                  <a:srgbClr val="0C419A"/>
                </a:solidFill>
                <a:effectLst/>
                <a:uLnTx/>
                <a:uFillTx/>
                <a:latin typeface="Arial"/>
                <a:cs typeface="Arial"/>
              </a:rPr>
              <a:t>programmes et</a:t>
            </a:r>
            <a:r>
              <a:rPr kumimoji="0" sz="1800" b="1" i="0" u="none" strike="noStrike" kern="0" cap="none" spc="-5" normalizeH="0" baseline="0" noProof="0" dirty="0">
                <a:ln>
                  <a:noFill/>
                </a:ln>
                <a:solidFill>
                  <a:srgbClr val="0C419A"/>
                </a:solidFill>
                <a:effectLst/>
                <a:uLnTx/>
                <a:uFillTx/>
                <a:latin typeface="Arial"/>
                <a:cs typeface="Arial"/>
              </a:rPr>
              <a:t> </a:t>
            </a:r>
            <a:r>
              <a:rPr kumimoji="0" sz="1800" b="1" i="0" u="none" strike="noStrike" kern="0" cap="none" spc="-10" normalizeH="0" baseline="0" noProof="0" dirty="0">
                <a:ln>
                  <a:noFill/>
                </a:ln>
                <a:solidFill>
                  <a:srgbClr val="0C419A"/>
                </a:solidFill>
                <a:effectLst/>
                <a:uLnTx/>
                <a:uFillTx/>
                <a:latin typeface="Arial"/>
                <a:cs typeface="Arial"/>
              </a:rPr>
              <a:t>outils </a:t>
            </a:r>
            <a:r>
              <a:rPr kumimoji="0" sz="1800" b="1" i="0" u="none" strike="noStrike" kern="0" cap="none" spc="0" normalizeH="0" baseline="0" noProof="0" dirty="0">
                <a:ln>
                  <a:noFill/>
                </a:ln>
                <a:solidFill>
                  <a:srgbClr val="0C419A"/>
                </a:solidFill>
                <a:effectLst/>
                <a:uLnTx/>
                <a:uFillTx/>
                <a:latin typeface="Arial"/>
                <a:cs typeface="Arial"/>
              </a:rPr>
              <a:t>Financement</a:t>
            </a:r>
            <a:r>
              <a:rPr kumimoji="0" sz="1800" b="1" i="0" u="none" strike="noStrike" kern="0" cap="none" spc="-30" normalizeH="0" baseline="0" noProof="0" dirty="0">
                <a:ln>
                  <a:noFill/>
                </a:ln>
                <a:solidFill>
                  <a:srgbClr val="0C419A"/>
                </a:solidFill>
                <a:effectLst/>
                <a:uLnTx/>
                <a:uFillTx/>
                <a:latin typeface="Arial"/>
                <a:cs typeface="Arial"/>
              </a:rPr>
              <a:t> </a:t>
            </a:r>
            <a:r>
              <a:rPr kumimoji="0" sz="1800" b="1" i="0" u="none" strike="noStrike" kern="0" cap="none" spc="0" normalizeH="0" baseline="0" noProof="0" dirty="0">
                <a:ln>
                  <a:noFill/>
                </a:ln>
                <a:solidFill>
                  <a:srgbClr val="0C419A"/>
                </a:solidFill>
                <a:effectLst/>
                <a:uLnTx/>
                <a:uFillTx/>
                <a:latin typeface="Arial"/>
                <a:cs typeface="Arial"/>
              </a:rPr>
              <a:t>de</a:t>
            </a:r>
            <a:r>
              <a:rPr kumimoji="0" sz="1800" b="1" i="0" u="none" strike="noStrike" kern="0" cap="none" spc="-50" normalizeH="0" baseline="0" noProof="0" dirty="0">
                <a:ln>
                  <a:noFill/>
                </a:ln>
                <a:solidFill>
                  <a:srgbClr val="0C419A"/>
                </a:solidFill>
                <a:effectLst/>
                <a:uLnTx/>
                <a:uFillTx/>
                <a:latin typeface="Arial"/>
                <a:cs typeface="Arial"/>
              </a:rPr>
              <a:t> </a:t>
            </a:r>
            <a:r>
              <a:rPr kumimoji="0" sz="1800" b="1" i="0" u="none" strike="noStrike" kern="0" cap="none" spc="-10" normalizeH="0" baseline="0" noProof="0" dirty="0">
                <a:ln>
                  <a:noFill/>
                </a:ln>
                <a:solidFill>
                  <a:srgbClr val="0C419A"/>
                </a:solidFill>
                <a:effectLst/>
                <a:uLnTx/>
                <a:uFillTx/>
                <a:latin typeface="Arial"/>
                <a:cs typeface="Arial"/>
              </a:rPr>
              <a:t>projets</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1540"/>
              </a:spcBef>
              <a:spcAft>
                <a:spcPts val="0"/>
              </a:spcAft>
              <a:buClrTx/>
              <a:buSzTx/>
              <a:buFontTx/>
              <a:buNone/>
              <a:tabLst/>
              <a:defRPr/>
            </a:pPr>
            <a:r>
              <a:rPr kumimoji="0" sz="1800" b="1" i="0" u="none" strike="noStrike" kern="0" cap="none" spc="0" normalizeH="0" baseline="0" noProof="0" dirty="0">
                <a:ln>
                  <a:noFill/>
                </a:ln>
                <a:solidFill>
                  <a:srgbClr val="0C419A"/>
                </a:solidFill>
                <a:effectLst/>
                <a:uLnTx/>
                <a:uFillTx/>
                <a:latin typeface="Arial"/>
                <a:cs typeface="Arial"/>
              </a:rPr>
              <a:t>Accompagnement des</a:t>
            </a:r>
            <a:r>
              <a:rPr kumimoji="0" sz="1800" b="1" i="0" u="none" strike="noStrike" kern="0" cap="none" spc="-65" normalizeH="0" baseline="0" noProof="0" dirty="0">
                <a:ln>
                  <a:noFill/>
                </a:ln>
                <a:solidFill>
                  <a:srgbClr val="0C419A"/>
                </a:solidFill>
                <a:effectLst/>
                <a:uLnTx/>
                <a:uFillTx/>
                <a:latin typeface="Arial"/>
                <a:cs typeface="Arial"/>
              </a:rPr>
              <a:t> </a:t>
            </a:r>
            <a:r>
              <a:rPr kumimoji="0" sz="1800" b="1" i="0" u="none" strike="noStrike" kern="0" cap="none" spc="0" normalizeH="0" baseline="0" noProof="0" dirty="0">
                <a:ln>
                  <a:noFill/>
                </a:ln>
                <a:solidFill>
                  <a:srgbClr val="0C419A"/>
                </a:solidFill>
                <a:effectLst/>
                <a:uLnTx/>
                <a:uFillTx/>
                <a:latin typeface="Arial"/>
                <a:cs typeface="Arial"/>
              </a:rPr>
              <a:t>professionnels</a:t>
            </a:r>
            <a:r>
              <a:rPr kumimoji="0" sz="1800" b="1" i="0" u="none" strike="noStrike" kern="0" cap="none" spc="-65" normalizeH="0" baseline="0" noProof="0" dirty="0">
                <a:ln>
                  <a:noFill/>
                </a:ln>
                <a:solidFill>
                  <a:srgbClr val="0C419A"/>
                </a:solidFill>
                <a:effectLst/>
                <a:uLnTx/>
                <a:uFillTx/>
                <a:latin typeface="Arial"/>
                <a:cs typeface="Arial"/>
              </a:rPr>
              <a:t> </a:t>
            </a:r>
            <a:r>
              <a:rPr kumimoji="0" sz="1800" b="1" i="0" u="none" strike="noStrike" kern="0" cap="none" spc="0" normalizeH="0" baseline="0" noProof="0" dirty="0">
                <a:ln>
                  <a:noFill/>
                </a:ln>
                <a:solidFill>
                  <a:srgbClr val="0C419A"/>
                </a:solidFill>
                <a:effectLst/>
                <a:uLnTx/>
                <a:uFillTx/>
                <a:latin typeface="Arial"/>
                <a:cs typeface="Arial"/>
              </a:rPr>
              <a:t>de</a:t>
            </a:r>
            <a:r>
              <a:rPr kumimoji="0" sz="1800" b="1" i="0" u="none" strike="noStrike" kern="0" cap="none" spc="-45" normalizeH="0" baseline="0" noProof="0" dirty="0">
                <a:ln>
                  <a:noFill/>
                </a:ln>
                <a:solidFill>
                  <a:srgbClr val="0C419A"/>
                </a:solidFill>
                <a:effectLst/>
                <a:uLnTx/>
                <a:uFillTx/>
                <a:latin typeface="Arial"/>
                <a:cs typeface="Arial"/>
              </a:rPr>
              <a:t> </a:t>
            </a:r>
            <a:r>
              <a:rPr kumimoji="0" sz="1800" b="1" i="0" u="none" strike="noStrike" kern="0" cap="none" spc="-10" normalizeH="0" baseline="0" noProof="0" dirty="0">
                <a:ln>
                  <a:noFill/>
                </a:ln>
                <a:solidFill>
                  <a:srgbClr val="0C419A"/>
                </a:solidFill>
                <a:effectLst/>
                <a:uLnTx/>
                <a:uFillTx/>
                <a:latin typeface="Arial"/>
                <a:cs typeface="Arial"/>
              </a:rPr>
              <a:t>santé</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2014"/>
              </a:spcBef>
              <a:spcAft>
                <a:spcPts val="0"/>
              </a:spcAft>
              <a:buClrTx/>
              <a:buSzTx/>
              <a:buFontTx/>
              <a:buNone/>
              <a:tabLst/>
              <a:defRPr/>
            </a:pPr>
            <a:r>
              <a:rPr kumimoji="0" sz="1800" b="1" i="0" u="none" strike="noStrike" kern="0" cap="none" spc="0" normalizeH="0" baseline="0" noProof="0" dirty="0">
                <a:ln>
                  <a:noFill/>
                </a:ln>
                <a:solidFill>
                  <a:srgbClr val="0C419A"/>
                </a:solidFill>
                <a:effectLst/>
                <a:uLnTx/>
                <a:uFillTx/>
                <a:latin typeface="Arial"/>
                <a:cs typeface="Arial"/>
              </a:rPr>
              <a:t>Accompagnement</a:t>
            </a:r>
            <a:r>
              <a:rPr kumimoji="0" sz="1800" b="1" i="0" u="none" strike="noStrike" kern="0" cap="none" spc="10" normalizeH="0" baseline="0" noProof="0" dirty="0">
                <a:ln>
                  <a:noFill/>
                </a:ln>
                <a:solidFill>
                  <a:srgbClr val="0C419A"/>
                </a:solidFill>
                <a:effectLst/>
                <a:uLnTx/>
                <a:uFillTx/>
                <a:latin typeface="Arial"/>
                <a:cs typeface="Arial"/>
              </a:rPr>
              <a:t> </a:t>
            </a:r>
            <a:r>
              <a:rPr kumimoji="0" sz="1800" b="1" i="0" u="none" strike="noStrike" kern="0" cap="none" spc="0" normalizeH="0" baseline="0" noProof="0" dirty="0">
                <a:ln>
                  <a:noFill/>
                </a:ln>
                <a:solidFill>
                  <a:srgbClr val="0C419A"/>
                </a:solidFill>
                <a:effectLst/>
                <a:uLnTx/>
                <a:uFillTx/>
                <a:latin typeface="Arial"/>
                <a:cs typeface="Arial"/>
              </a:rPr>
              <a:t>des</a:t>
            </a:r>
            <a:r>
              <a:rPr kumimoji="0" sz="1800" b="1" i="0" u="none" strike="noStrike" kern="0" cap="none" spc="-55" normalizeH="0" baseline="0" noProof="0" dirty="0">
                <a:ln>
                  <a:noFill/>
                </a:ln>
                <a:solidFill>
                  <a:srgbClr val="0C419A"/>
                </a:solidFill>
                <a:effectLst/>
                <a:uLnTx/>
                <a:uFillTx/>
                <a:latin typeface="Arial"/>
                <a:cs typeface="Arial"/>
              </a:rPr>
              <a:t> </a:t>
            </a:r>
            <a:r>
              <a:rPr kumimoji="0" sz="1800" b="1" i="0" u="none" strike="noStrike" kern="0" cap="none" spc="0" normalizeH="0" baseline="0" noProof="0" dirty="0">
                <a:ln>
                  <a:noFill/>
                </a:ln>
                <a:solidFill>
                  <a:srgbClr val="0C419A"/>
                </a:solidFill>
                <a:effectLst/>
                <a:uLnTx/>
                <a:uFillTx/>
                <a:latin typeface="Arial"/>
                <a:cs typeface="Arial"/>
              </a:rPr>
              <a:t>assurés</a:t>
            </a:r>
            <a:r>
              <a:rPr kumimoji="0" sz="1800" b="1" i="0" u="none" strike="noStrike" kern="0" cap="none" spc="-40" normalizeH="0" baseline="0" noProof="0" dirty="0">
                <a:ln>
                  <a:noFill/>
                </a:ln>
                <a:solidFill>
                  <a:srgbClr val="0C419A"/>
                </a:solidFill>
                <a:effectLst/>
                <a:uLnTx/>
                <a:uFillTx/>
                <a:latin typeface="Arial"/>
                <a:cs typeface="Arial"/>
              </a:rPr>
              <a:t> </a:t>
            </a:r>
            <a:r>
              <a:rPr kumimoji="0" sz="1800" b="1" i="0" u="none" strike="noStrike" kern="0" cap="none" spc="0" normalizeH="0" baseline="0" noProof="0" dirty="0">
                <a:ln>
                  <a:noFill/>
                </a:ln>
                <a:solidFill>
                  <a:srgbClr val="0C419A"/>
                </a:solidFill>
                <a:effectLst/>
                <a:uLnTx/>
                <a:uFillTx/>
                <a:latin typeface="Arial"/>
                <a:cs typeface="Arial"/>
              </a:rPr>
              <a:t>vers</a:t>
            </a:r>
            <a:r>
              <a:rPr kumimoji="0" sz="1800" b="1" i="0" u="none" strike="noStrike" kern="0" cap="none" spc="-5" normalizeH="0" baseline="0" noProof="0" dirty="0">
                <a:ln>
                  <a:noFill/>
                </a:ln>
                <a:solidFill>
                  <a:srgbClr val="0C419A"/>
                </a:solidFill>
                <a:effectLst/>
                <a:uLnTx/>
                <a:uFillTx/>
                <a:latin typeface="Arial"/>
                <a:cs typeface="Arial"/>
              </a:rPr>
              <a:t> </a:t>
            </a:r>
            <a:r>
              <a:rPr kumimoji="0" sz="1800" b="1" i="0" u="none" strike="noStrike" kern="0" cap="none" spc="0" normalizeH="0" baseline="0" noProof="0" dirty="0">
                <a:ln>
                  <a:noFill/>
                </a:ln>
                <a:solidFill>
                  <a:srgbClr val="0C419A"/>
                </a:solidFill>
                <a:effectLst/>
                <a:uLnTx/>
                <a:uFillTx/>
                <a:latin typeface="Arial"/>
                <a:cs typeface="Arial"/>
              </a:rPr>
              <a:t>la</a:t>
            </a:r>
            <a:r>
              <a:rPr kumimoji="0" sz="1800" b="1" i="0" u="none" strike="noStrike" kern="0" cap="none" spc="-45" normalizeH="0" baseline="0" noProof="0" dirty="0">
                <a:ln>
                  <a:noFill/>
                </a:ln>
                <a:solidFill>
                  <a:srgbClr val="0C419A"/>
                </a:solidFill>
                <a:effectLst/>
                <a:uLnTx/>
                <a:uFillTx/>
                <a:latin typeface="Arial"/>
                <a:cs typeface="Arial"/>
              </a:rPr>
              <a:t> </a:t>
            </a:r>
            <a:r>
              <a:rPr kumimoji="0" sz="1800" b="1" i="0" u="none" strike="noStrike" kern="0" cap="none" spc="0" normalizeH="0" baseline="0" noProof="0" dirty="0">
                <a:ln>
                  <a:noFill/>
                </a:ln>
                <a:solidFill>
                  <a:srgbClr val="0C419A"/>
                </a:solidFill>
                <a:effectLst/>
                <a:uLnTx/>
                <a:uFillTx/>
                <a:latin typeface="Arial"/>
                <a:cs typeface="Arial"/>
              </a:rPr>
              <a:t>réalisation</a:t>
            </a:r>
            <a:r>
              <a:rPr kumimoji="0" sz="1800" b="1" i="0" u="none" strike="noStrike" kern="0" cap="none" spc="-50" normalizeH="0" baseline="0" noProof="0" dirty="0">
                <a:ln>
                  <a:noFill/>
                </a:ln>
                <a:solidFill>
                  <a:srgbClr val="0C419A"/>
                </a:solidFill>
                <a:effectLst/>
                <a:uLnTx/>
                <a:uFillTx/>
                <a:latin typeface="Arial"/>
                <a:cs typeface="Arial"/>
              </a:rPr>
              <a:t> </a:t>
            </a:r>
            <a:r>
              <a:rPr kumimoji="0" sz="1800" b="1" i="0" u="none" strike="noStrike" kern="0" cap="none" spc="0" normalizeH="0" baseline="0" noProof="0" dirty="0">
                <a:ln>
                  <a:noFill/>
                </a:ln>
                <a:solidFill>
                  <a:srgbClr val="0C419A"/>
                </a:solidFill>
                <a:effectLst/>
                <a:uLnTx/>
                <a:uFillTx/>
                <a:latin typeface="Arial"/>
                <a:cs typeface="Arial"/>
              </a:rPr>
              <a:t>de</a:t>
            </a:r>
            <a:r>
              <a:rPr kumimoji="0" sz="1800" b="1" i="0" u="none" strike="noStrike" kern="0" cap="none" spc="-45" normalizeH="0" baseline="0" noProof="0" dirty="0">
                <a:ln>
                  <a:noFill/>
                </a:ln>
                <a:solidFill>
                  <a:srgbClr val="0C419A"/>
                </a:solidFill>
                <a:effectLst/>
                <a:uLnTx/>
                <a:uFillTx/>
                <a:latin typeface="Arial"/>
                <a:cs typeface="Arial"/>
              </a:rPr>
              <a:t> </a:t>
            </a:r>
            <a:r>
              <a:rPr kumimoji="0" sz="1800" b="1" i="0" u="none" strike="noStrike" kern="0" cap="none" spc="0" normalizeH="0" baseline="0" noProof="0" dirty="0">
                <a:ln>
                  <a:noFill/>
                </a:ln>
                <a:solidFill>
                  <a:srgbClr val="0C419A"/>
                </a:solidFill>
                <a:effectLst/>
                <a:uLnTx/>
                <a:uFillTx/>
                <a:latin typeface="Arial"/>
                <a:cs typeface="Arial"/>
              </a:rPr>
              <a:t>leurs</a:t>
            </a:r>
            <a:r>
              <a:rPr kumimoji="0" sz="1800" b="1" i="0" u="none" strike="noStrike" kern="0" cap="none" spc="-55" normalizeH="0" baseline="0" noProof="0" dirty="0">
                <a:ln>
                  <a:noFill/>
                </a:ln>
                <a:solidFill>
                  <a:srgbClr val="0C419A"/>
                </a:solidFill>
                <a:effectLst/>
                <a:uLnTx/>
                <a:uFillTx/>
                <a:latin typeface="Arial"/>
                <a:cs typeface="Arial"/>
              </a:rPr>
              <a:t> </a:t>
            </a:r>
            <a:r>
              <a:rPr kumimoji="0" sz="1800" b="1" i="0" u="none" strike="noStrike" kern="0" cap="none" spc="-10" normalizeH="0" baseline="0" noProof="0" dirty="0">
                <a:ln>
                  <a:noFill/>
                </a:ln>
                <a:solidFill>
                  <a:srgbClr val="0C419A"/>
                </a:solidFill>
                <a:effectLst/>
                <a:uLnTx/>
                <a:uFillTx/>
                <a:latin typeface="Arial"/>
                <a:cs typeface="Arial"/>
              </a:rPr>
              <a:t>soins</a:t>
            </a:r>
            <a:endParaRPr kumimoji="0"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3"/>
          <p:cNvSpPr txBox="1"/>
          <p:nvPr/>
        </p:nvSpPr>
        <p:spPr>
          <a:xfrm>
            <a:off x="474370" y="6266484"/>
            <a:ext cx="196215"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0C419A"/>
                </a:solidFill>
                <a:effectLst/>
                <a:uLnTx/>
                <a:uFillTx/>
                <a:latin typeface="Arial"/>
                <a:cs typeface="Arial"/>
              </a:rPr>
              <a:t>59</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p:cNvSpPr txBox="1">
            <a:spLocks noGrp="1"/>
          </p:cNvSpPr>
          <p:nvPr>
            <p:ph type="title"/>
          </p:nvPr>
        </p:nvSpPr>
        <p:spPr>
          <a:xfrm>
            <a:off x="498348" y="599824"/>
            <a:ext cx="11196955" cy="905376"/>
          </a:xfrm>
          <a:prstGeom prst="rect">
            <a:avLst/>
          </a:prstGeom>
          <a:solidFill>
            <a:srgbClr val="0C419A"/>
          </a:solidFill>
        </p:spPr>
        <p:txBody>
          <a:bodyPr vert="horz" wrap="square" lIns="0" tIns="43180" rIns="0" bIns="0" rtlCol="0">
            <a:spAutoFit/>
          </a:bodyPr>
          <a:lstStyle/>
          <a:p>
            <a:pPr marL="864235">
              <a:lnSpc>
                <a:spcPct val="100000"/>
              </a:lnSpc>
            </a:pPr>
            <a:r>
              <a:rPr sz="2800" dirty="0">
                <a:solidFill>
                  <a:srgbClr val="FFFFFF"/>
                </a:solidFill>
              </a:rPr>
              <a:t>COMMENT</a:t>
            </a:r>
            <a:r>
              <a:rPr sz="2800" spc="-30" dirty="0">
                <a:solidFill>
                  <a:srgbClr val="FFFFFF"/>
                </a:solidFill>
              </a:rPr>
              <a:t> </a:t>
            </a:r>
            <a:r>
              <a:rPr sz="2800" spc="-20" dirty="0">
                <a:solidFill>
                  <a:srgbClr val="FFFFFF"/>
                </a:solidFill>
              </a:rPr>
              <a:t>L’ASSURANCE</a:t>
            </a:r>
            <a:r>
              <a:rPr sz="2800" spc="-50" dirty="0">
                <a:solidFill>
                  <a:srgbClr val="FFFFFF"/>
                </a:solidFill>
              </a:rPr>
              <a:t> </a:t>
            </a:r>
            <a:r>
              <a:rPr sz="2800" spc="-10" dirty="0">
                <a:solidFill>
                  <a:srgbClr val="FFFFFF"/>
                </a:solidFill>
              </a:rPr>
              <a:t>MALADIE</a:t>
            </a:r>
            <a:r>
              <a:rPr sz="2800" spc="-120" dirty="0">
                <a:solidFill>
                  <a:srgbClr val="FFFFFF"/>
                </a:solidFill>
              </a:rPr>
              <a:t> </a:t>
            </a:r>
            <a:r>
              <a:rPr sz="2800" spc="-20" dirty="0">
                <a:solidFill>
                  <a:srgbClr val="FFFFFF"/>
                </a:solidFill>
              </a:rPr>
              <a:t>ACCOMPAGNE</a:t>
            </a:r>
            <a:r>
              <a:rPr sz="2800" spc="-25" dirty="0">
                <a:solidFill>
                  <a:srgbClr val="FFFFFF"/>
                </a:solidFill>
              </a:rPr>
              <a:t> </a:t>
            </a:r>
            <a:r>
              <a:rPr sz="2800" dirty="0">
                <a:solidFill>
                  <a:srgbClr val="FFFFFF"/>
                </a:solidFill>
              </a:rPr>
              <a:t>SES</a:t>
            </a:r>
            <a:r>
              <a:rPr sz="2800" spc="-150" dirty="0">
                <a:solidFill>
                  <a:srgbClr val="FFFFFF"/>
                </a:solidFill>
              </a:rPr>
              <a:t> </a:t>
            </a:r>
            <a:r>
              <a:rPr sz="2800" dirty="0">
                <a:solidFill>
                  <a:srgbClr val="FFFFFF"/>
                </a:solidFill>
              </a:rPr>
              <a:t>ASSURÉS</a:t>
            </a:r>
            <a:r>
              <a:rPr sz="2800" spc="-70" dirty="0">
                <a:solidFill>
                  <a:srgbClr val="FFFFFF"/>
                </a:solidFill>
              </a:rPr>
              <a:t> </a:t>
            </a:r>
            <a:r>
              <a:rPr sz="2800" spc="-50" dirty="0">
                <a:solidFill>
                  <a:srgbClr val="FFFFFF"/>
                </a:solidFill>
              </a:rPr>
              <a:t>?</a:t>
            </a:r>
          </a:p>
        </p:txBody>
      </p:sp>
      <p:pic>
        <p:nvPicPr>
          <p:cNvPr id="12" name="object 5"/>
          <p:cNvPicPr/>
          <p:nvPr/>
        </p:nvPicPr>
        <p:blipFill>
          <a:blip r:embed="rId2" cstate="print"/>
          <a:stretch>
            <a:fillRect/>
          </a:stretch>
        </p:blipFill>
        <p:spPr>
          <a:xfrm>
            <a:off x="646159" y="1961991"/>
            <a:ext cx="527989" cy="527990"/>
          </a:xfrm>
          <a:prstGeom prst="rect">
            <a:avLst/>
          </a:prstGeom>
        </p:spPr>
      </p:pic>
      <p:pic>
        <p:nvPicPr>
          <p:cNvPr id="14" name="object 25"/>
          <p:cNvPicPr/>
          <p:nvPr/>
        </p:nvPicPr>
        <p:blipFill>
          <a:blip r:embed="rId3" cstate="print"/>
          <a:stretch>
            <a:fillRect/>
          </a:stretch>
        </p:blipFill>
        <p:spPr>
          <a:xfrm>
            <a:off x="621735" y="5201648"/>
            <a:ext cx="552413" cy="537971"/>
          </a:xfrm>
          <a:prstGeom prst="rect">
            <a:avLst/>
          </a:prstGeom>
        </p:spPr>
      </p:pic>
      <p:pic>
        <p:nvPicPr>
          <p:cNvPr id="15" name="object 10"/>
          <p:cNvPicPr/>
          <p:nvPr/>
        </p:nvPicPr>
        <p:blipFill>
          <a:blip r:embed="rId4" cstate="print"/>
          <a:stretch>
            <a:fillRect/>
          </a:stretch>
        </p:blipFill>
        <p:spPr>
          <a:xfrm>
            <a:off x="546848" y="3512917"/>
            <a:ext cx="651726" cy="651726"/>
          </a:xfrm>
          <a:prstGeom prst="rect">
            <a:avLst/>
          </a:prstGeom>
        </p:spPr>
      </p:pic>
      <p:pic>
        <p:nvPicPr>
          <p:cNvPr id="16" name="object 10"/>
          <p:cNvPicPr/>
          <p:nvPr/>
        </p:nvPicPr>
        <p:blipFill>
          <a:blip r:embed="rId5" cstate="print"/>
          <a:stretch>
            <a:fillRect/>
          </a:stretch>
        </p:blipFill>
        <p:spPr>
          <a:xfrm>
            <a:off x="646159" y="3030914"/>
            <a:ext cx="482003" cy="482003"/>
          </a:xfrm>
          <a:prstGeom prst="rect">
            <a:avLst/>
          </a:prstGeom>
        </p:spPr>
      </p:pic>
      <p:pic>
        <p:nvPicPr>
          <p:cNvPr id="17" name="object 27"/>
          <p:cNvPicPr/>
          <p:nvPr/>
        </p:nvPicPr>
        <p:blipFill>
          <a:blip r:embed="rId6" cstate="print"/>
          <a:stretch>
            <a:fillRect/>
          </a:stretch>
        </p:blipFill>
        <p:spPr>
          <a:xfrm>
            <a:off x="646159" y="2489980"/>
            <a:ext cx="506427" cy="506427"/>
          </a:xfrm>
          <a:prstGeom prst="rect">
            <a:avLst/>
          </a:prstGeom>
        </p:spPr>
      </p:pic>
      <p:pic>
        <p:nvPicPr>
          <p:cNvPr id="18" name="object 8"/>
          <p:cNvPicPr/>
          <p:nvPr/>
        </p:nvPicPr>
        <p:blipFill>
          <a:blip r:embed="rId7" cstate="print"/>
          <a:stretch>
            <a:fillRect/>
          </a:stretch>
        </p:blipFill>
        <p:spPr>
          <a:xfrm>
            <a:off x="610446" y="4122117"/>
            <a:ext cx="524529" cy="524529"/>
          </a:xfrm>
          <a:prstGeom prst="rect">
            <a:avLst/>
          </a:prstGeom>
        </p:spPr>
      </p:pic>
      <p:pic>
        <p:nvPicPr>
          <p:cNvPr id="19" name="object 8"/>
          <p:cNvPicPr/>
          <p:nvPr/>
        </p:nvPicPr>
        <p:blipFill>
          <a:blip r:embed="rId8" cstate="print"/>
          <a:stretch>
            <a:fillRect/>
          </a:stretch>
        </p:blipFill>
        <p:spPr>
          <a:xfrm>
            <a:off x="606148" y="4630313"/>
            <a:ext cx="541977" cy="541061"/>
          </a:xfrm>
          <a:prstGeom prst="rect">
            <a:avLst/>
          </a:prstGeom>
        </p:spPr>
      </p:pic>
    </p:spTree>
    <p:extLst>
      <p:ext uri="{BB962C8B-B14F-4D97-AF65-F5344CB8AC3E}">
        <p14:creationId xmlns:p14="http://schemas.microsoft.com/office/powerpoint/2010/main" val="23547146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48</a:t>
            </a:fld>
            <a:endParaRPr lang="fr-FR" dirty="0"/>
          </a:p>
        </p:txBody>
      </p:sp>
      <p:sp>
        <p:nvSpPr>
          <p:cNvPr id="4" name="Titre 3"/>
          <p:cNvSpPr>
            <a:spLocks noGrp="1"/>
          </p:cNvSpPr>
          <p:nvPr>
            <p:ph type="title"/>
          </p:nvPr>
        </p:nvSpPr>
        <p:spPr>
          <a:xfrm>
            <a:off x="498660" y="494825"/>
            <a:ext cx="11196000" cy="802348"/>
          </a:xfrm>
        </p:spPr>
        <p:txBody>
          <a:bodyPr/>
          <a:lstStyle/>
          <a:p>
            <a:r>
              <a:rPr lang="fr-FR" dirty="0"/>
              <a:t>RESSOURCES</a:t>
            </a:r>
          </a:p>
        </p:txBody>
      </p:sp>
      <p:pic>
        <p:nvPicPr>
          <p:cNvPr id="5" name="Image 4"/>
          <p:cNvPicPr>
            <a:picLocks noChangeAspect="1"/>
          </p:cNvPicPr>
          <p:nvPr/>
        </p:nvPicPr>
        <p:blipFill>
          <a:blip r:embed="rId2"/>
          <a:stretch>
            <a:fillRect/>
          </a:stretch>
        </p:blipFill>
        <p:spPr>
          <a:xfrm>
            <a:off x="1957771" y="2053882"/>
            <a:ext cx="2989392" cy="4175765"/>
          </a:xfrm>
          <a:prstGeom prst="rect">
            <a:avLst/>
          </a:prstGeom>
        </p:spPr>
      </p:pic>
      <p:pic>
        <p:nvPicPr>
          <p:cNvPr id="6" name="Image 5"/>
          <p:cNvPicPr>
            <a:picLocks noChangeAspect="1"/>
          </p:cNvPicPr>
          <p:nvPr/>
        </p:nvPicPr>
        <p:blipFill>
          <a:blip r:embed="rId3"/>
          <a:stretch>
            <a:fillRect/>
          </a:stretch>
        </p:blipFill>
        <p:spPr>
          <a:xfrm>
            <a:off x="6484103" y="1849861"/>
            <a:ext cx="3172308" cy="4379786"/>
          </a:xfrm>
          <a:prstGeom prst="rect">
            <a:avLst/>
          </a:prstGeom>
        </p:spPr>
      </p:pic>
    </p:spTree>
    <p:extLst>
      <p:ext uri="{BB962C8B-B14F-4D97-AF65-F5344CB8AC3E}">
        <p14:creationId xmlns:p14="http://schemas.microsoft.com/office/powerpoint/2010/main" val="2704640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27"/>
          </p:nvPr>
        </p:nvSpPr>
        <p:spPr/>
        <p:txBody>
          <a:bodyPr/>
          <a:lstStyle/>
          <a:p>
            <a:endParaRPr lang="fr-FR" dirty="0"/>
          </a:p>
        </p:txBody>
      </p:sp>
      <p:sp>
        <p:nvSpPr>
          <p:cNvPr id="3" name="Espace réservé du numéro de diapositive 2"/>
          <p:cNvSpPr>
            <a:spLocks noGrp="1"/>
          </p:cNvSpPr>
          <p:nvPr>
            <p:ph type="sldNum" sz="quarter" idx="26"/>
          </p:nvPr>
        </p:nvSpPr>
        <p:spPr/>
        <p:txBody>
          <a:bodyPr/>
          <a:lstStyle/>
          <a:p>
            <a:fld id="{975A587B-5814-4D9B-9598-FE9CB954CB01}" type="slidenum">
              <a:rPr lang="fr-FR" smtClean="0"/>
              <a:pPr/>
              <a:t>49</a:t>
            </a:fld>
            <a:endParaRPr lang="fr-FR" dirty="0"/>
          </a:p>
        </p:txBody>
      </p:sp>
      <p:sp>
        <p:nvSpPr>
          <p:cNvPr id="5" name="Espace réservé du texte 4"/>
          <p:cNvSpPr>
            <a:spLocks noGrp="1"/>
          </p:cNvSpPr>
          <p:nvPr>
            <p:ph type="body" sz="quarter" idx="3"/>
          </p:nvPr>
        </p:nvSpPr>
        <p:spPr>
          <a:xfrm>
            <a:off x="1538558" y="1478280"/>
            <a:ext cx="9937161" cy="4206240"/>
          </a:xfrm>
        </p:spPr>
        <p:txBody>
          <a:bodyPr>
            <a:normAutofit lnSpcReduction="10000"/>
          </a:bodyPr>
          <a:lstStyle/>
          <a:p>
            <a:r>
              <a:rPr lang="fr-FR" dirty="0"/>
              <a:t>Questions ?</a:t>
            </a:r>
          </a:p>
          <a:p>
            <a:endParaRPr lang="fr-FR" dirty="0"/>
          </a:p>
          <a:p>
            <a:r>
              <a:rPr lang="fr-FR" cap="none" dirty="0" err="1"/>
              <a:t>Replay</a:t>
            </a:r>
            <a:r>
              <a:rPr lang="fr-FR" cap="none" dirty="0"/>
              <a:t> et diaporama prochainement disponibles sur le Kiosque aux partenaires</a:t>
            </a:r>
          </a:p>
          <a:p>
            <a:endParaRPr lang="fr-FR" cap="none" dirty="0"/>
          </a:p>
          <a:p>
            <a:r>
              <a:rPr lang="fr-FR" sz="2600" cap="none" dirty="0">
                <a:hlinkClick r:id="rId2"/>
              </a:rPr>
              <a:t>https://extranet.infocpam.fr/partenaires/offres-aux-partenaires/</a:t>
            </a:r>
            <a:endParaRPr lang="fr-FR" sz="2600" cap="none" dirty="0"/>
          </a:p>
        </p:txBody>
      </p:sp>
      <p:sp>
        <p:nvSpPr>
          <p:cNvPr id="7" name="Espace réservé du texte 6"/>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2739077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5</a:t>
            </a:fld>
            <a:endParaRPr lang="fr-FR" dirty="0"/>
          </a:p>
        </p:txBody>
      </p:sp>
      <p:sp>
        <p:nvSpPr>
          <p:cNvPr id="7" name="Titre 6"/>
          <p:cNvSpPr txBox="1">
            <a:spLocks/>
          </p:cNvSpPr>
          <p:nvPr/>
        </p:nvSpPr>
        <p:spPr>
          <a:xfrm>
            <a:off x="803460" y="799578"/>
            <a:ext cx="11196000" cy="940617"/>
          </a:xfrm>
          <a:prstGeom prst="rect">
            <a:avLst/>
          </a:prstGeom>
          <a:solidFill>
            <a:schemeClr val="tx1"/>
          </a:solidFill>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endParaRPr lang="fr-FR" sz="2400" dirty="0">
              <a:latin typeface="+mn-lt"/>
            </a:endParaRPr>
          </a:p>
          <a:p>
            <a:r>
              <a:rPr lang="fr-FR" sz="2400" dirty="0">
                <a:latin typeface="+mn-lt"/>
              </a:rPr>
              <a:t>      NOTRE IMPLANTATION DANS LE DOUBS</a:t>
            </a:r>
            <a:br>
              <a:rPr lang="fr-FR" sz="2400" dirty="0"/>
            </a:br>
            <a:r>
              <a:rPr lang="fr-FR" sz="2400" dirty="0"/>
              <a:t> </a:t>
            </a:r>
            <a:endParaRPr lang="fr-FR" dirty="0"/>
          </a:p>
        </p:txBody>
      </p:sp>
      <p:sp>
        <p:nvSpPr>
          <p:cNvPr id="2" name="Espace réservé des notes 2">
            <a:extLst>
              <a:ext uri="{FF2B5EF4-FFF2-40B4-BE49-F238E27FC236}">
                <a16:creationId xmlns:a16="http://schemas.microsoft.com/office/drawing/2014/main" id="{B1479F4A-CDA0-9E3F-F1D7-89B2F33F9926}"/>
              </a:ext>
            </a:extLst>
          </p:cNvPr>
          <p:cNvSpPr txBox="1">
            <a:spLocks/>
          </p:cNvSpPr>
          <p:nvPr/>
        </p:nvSpPr>
        <p:spPr>
          <a:xfrm>
            <a:off x="707389" y="2506768"/>
            <a:ext cx="5013187" cy="2790062"/>
          </a:xfrm>
          <a:prstGeom prst="rect">
            <a:avLst/>
          </a:prstGeom>
          <a:ln w="3175">
            <a:noFill/>
          </a:ln>
        </p:spPr>
        <p:txBody>
          <a:bodyPr vert="horz" lIns="91440" tIns="45720" rIns="91440" bIns="45720" rtlCol="0" anchor="t">
            <a:normAutofit fontScale="25000" lnSpcReduction="20000"/>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8800" b="1" kern="1200">
                <a:solidFill>
                  <a:schemeClr val="bg1"/>
                </a:solidFill>
                <a:latin typeface="+mn-lt"/>
                <a:ea typeface="+mn-ea"/>
                <a:cs typeface="+mn-cs"/>
              </a:defRPr>
            </a:lvl1pPr>
            <a:lvl2pPr marL="457200" indent="0"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None/>
              <a:defRPr sz="2000" b="1" i="0" kern="1200">
                <a:solidFill>
                  <a:schemeClr val="tx1"/>
                </a:solidFill>
                <a:latin typeface="+mn-lt"/>
                <a:ea typeface="+mn-ea"/>
                <a:cs typeface="+mn-cs"/>
              </a:defRPr>
            </a:lvl2pPr>
            <a:lvl3pPr marL="914400" indent="0" algn="l" defTabSz="914400" rtl="0" eaLnBrk="1" latinLnBrk="0" hangingPunct="1">
              <a:lnSpc>
                <a:spcPct val="110000"/>
              </a:lnSpc>
              <a:spcBef>
                <a:spcPts val="300"/>
              </a:spcBef>
              <a:spcAft>
                <a:spcPts val="0"/>
              </a:spcAft>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0"/>
              </a:spcBef>
              <a:spcAft>
                <a:spcPts val="0"/>
              </a:spcAft>
              <a:buClr>
                <a:schemeClr val="tx2"/>
              </a:buClr>
              <a:buSzPct val="100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0"/>
              </a:spcBef>
              <a:spcAft>
                <a:spcPts val="0"/>
              </a:spcAft>
              <a:buFont typeface="Arial" panose="020B0604020202020204" pitchFamily="34" charset="0"/>
              <a:buNone/>
              <a:defRPr sz="1600" b="1"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7200" b="0" dirty="0">
                <a:solidFill>
                  <a:schemeClr val="tx1"/>
                </a:solidFill>
              </a:rPr>
              <a:t>Le service social est un service de proximité implanté sur tous les territoires de la BFC : Besançon, Pontarlier, Quingey, Saône, Ornans, Valdahon, Maiche, Morteau, </a:t>
            </a:r>
          </a:p>
          <a:p>
            <a:r>
              <a:rPr lang="fr-FR" sz="7200" b="0" dirty="0">
                <a:solidFill>
                  <a:schemeClr val="tx1"/>
                </a:solidFill>
              </a:rPr>
              <a:t>Les permanences sociales sont réalisées de manière régulière dans les CPAM, des Maisons France Services, des centres sociaux, des services sociaux départementaux…</a:t>
            </a:r>
          </a:p>
          <a:p>
            <a:r>
              <a:rPr lang="fr-FR" sz="7200" b="0" dirty="0">
                <a:solidFill>
                  <a:schemeClr val="tx1"/>
                </a:solidFill>
              </a:rPr>
              <a:t>Nous intervenons également à domicile, pour les personnes plus fragilisées. </a:t>
            </a:r>
          </a:p>
          <a:p>
            <a:endParaRPr lang="fr-FR" dirty="0">
              <a:ea typeface="Calibri" panose="020F0502020204030204"/>
              <a:cs typeface="Calibri" panose="020F0502020204030204"/>
            </a:endParaRPr>
          </a:p>
        </p:txBody>
      </p:sp>
      <p:pic>
        <p:nvPicPr>
          <p:cNvPr id="10" name="Image 9">
            <a:extLst>
              <a:ext uri="{FF2B5EF4-FFF2-40B4-BE49-F238E27FC236}">
                <a16:creationId xmlns:a16="http://schemas.microsoft.com/office/drawing/2014/main" id="{A35DB77E-C7BC-63E3-591A-EE2726D67104}"/>
              </a:ext>
            </a:extLst>
          </p:cNvPr>
          <p:cNvPicPr>
            <a:picLocks noChangeAspect="1"/>
          </p:cNvPicPr>
          <p:nvPr/>
        </p:nvPicPr>
        <p:blipFill>
          <a:blip r:embed="rId3"/>
          <a:stretch>
            <a:fillRect/>
          </a:stretch>
        </p:blipFill>
        <p:spPr>
          <a:xfrm>
            <a:off x="6096000" y="2711816"/>
            <a:ext cx="6059526" cy="3176027"/>
          </a:xfrm>
          <a:prstGeom prst="rect">
            <a:avLst/>
          </a:prstGeom>
        </p:spPr>
      </p:pic>
    </p:spTree>
    <p:extLst>
      <p:ext uri="{BB962C8B-B14F-4D97-AF65-F5344CB8AC3E}">
        <p14:creationId xmlns:p14="http://schemas.microsoft.com/office/powerpoint/2010/main" val="381259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6</a:t>
            </a:fld>
            <a:endParaRPr lang="fr-FR" dirty="0"/>
          </a:p>
        </p:txBody>
      </p:sp>
      <p:sp>
        <p:nvSpPr>
          <p:cNvPr id="7" name="Titre 6"/>
          <p:cNvSpPr txBox="1">
            <a:spLocks/>
          </p:cNvSpPr>
          <p:nvPr/>
        </p:nvSpPr>
        <p:spPr>
          <a:xfrm>
            <a:off x="803460" y="799578"/>
            <a:ext cx="11196000" cy="940617"/>
          </a:xfrm>
          <a:prstGeom prst="rect">
            <a:avLst/>
          </a:prstGeom>
          <a:solidFill>
            <a:schemeClr val="tx1"/>
          </a:solidFill>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endParaRPr lang="fr-FR" sz="2400" dirty="0">
              <a:latin typeface="+mn-lt"/>
            </a:endParaRPr>
          </a:p>
          <a:p>
            <a:r>
              <a:rPr lang="fr-FR" sz="2400" dirty="0">
                <a:latin typeface="+mn-lt"/>
              </a:rPr>
              <a:t>      NOTRE PUBLIC</a:t>
            </a:r>
            <a:br>
              <a:rPr lang="fr-FR" sz="2400" dirty="0"/>
            </a:br>
            <a:r>
              <a:rPr lang="fr-FR" sz="2400" dirty="0"/>
              <a:t> </a:t>
            </a:r>
            <a:endParaRPr lang="fr-FR" dirty="0"/>
          </a:p>
        </p:txBody>
      </p:sp>
      <p:pic>
        <p:nvPicPr>
          <p:cNvPr id="2" name="Image 1">
            <a:extLst>
              <a:ext uri="{FF2B5EF4-FFF2-40B4-BE49-F238E27FC236}">
                <a16:creationId xmlns:a16="http://schemas.microsoft.com/office/drawing/2014/main" id="{FAC2110E-6FA4-1860-EDFA-2A6BFE1580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751"/>
          <a:stretch/>
        </p:blipFill>
        <p:spPr>
          <a:xfrm>
            <a:off x="803460" y="1919886"/>
            <a:ext cx="7485442" cy="4453761"/>
          </a:xfrm>
          <a:prstGeom prst="rect">
            <a:avLst/>
          </a:prstGeom>
        </p:spPr>
      </p:pic>
      <p:sp>
        <p:nvSpPr>
          <p:cNvPr id="4" name="ZoneTexte 3">
            <a:extLst>
              <a:ext uri="{FF2B5EF4-FFF2-40B4-BE49-F238E27FC236}">
                <a16:creationId xmlns:a16="http://schemas.microsoft.com/office/drawing/2014/main" id="{B980BA6E-40CD-FF35-115D-E8C8F3E54CB9}"/>
              </a:ext>
            </a:extLst>
          </p:cNvPr>
          <p:cNvSpPr txBox="1"/>
          <p:nvPr/>
        </p:nvSpPr>
        <p:spPr>
          <a:xfrm>
            <a:off x="1342235" y="3776541"/>
            <a:ext cx="5760719" cy="1985159"/>
          </a:xfrm>
          <a:prstGeom prst="rect">
            <a:avLst/>
          </a:prstGeom>
          <a:solidFill>
            <a:srgbClr val="0C419A"/>
          </a:solidFill>
        </p:spPr>
        <p:txBody>
          <a:bodyPr wrap="square" lIns="180000">
            <a:spAutoFit/>
          </a:bodyPr>
          <a:lstStyle/>
          <a:p>
            <a:pPr algn="ctr">
              <a:lnSpc>
                <a:spcPct val="150000"/>
              </a:lnSpc>
            </a:pPr>
            <a:r>
              <a:rPr lang="fr-FR" sz="2800" b="1" dirty="0">
                <a:solidFill>
                  <a:schemeClr val="bg1"/>
                </a:solidFill>
              </a:rPr>
              <a:t>Les assurés du régime général</a:t>
            </a:r>
          </a:p>
          <a:p>
            <a:pPr algn="ctr">
              <a:lnSpc>
                <a:spcPct val="150000"/>
              </a:lnSpc>
            </a:pPr>
            <a:r>
              <a:rPr lang="fr-FR" b="1" dirty="0">
                <a:solidFill>
                  <a:schemeClr val="bg1"/>
                </a:solidFill>
              </a:rPr>
              <a:t>confrontés à des problèmes de santé dont</a:t>
            </a:r>
          </a:p>
          <a:p>
            <a:pPr algn="ctr">
              <a:lnSpc>
                <a:spcPct val="150000"/>
              </a:lnSpc>
            </a:pPr>
            <a:r>
              <a:rPr lang="fr-FR" b="1" dirty="0">
                <a:solidFill>
                  <a:schemeClr val="bg1"/>
                </a:solidFill>
              </a:rPr>
              <a:t>les conséquences impactent la vie professionnelle et/ou personnelle</a:t>
            </a:r>
          </a:p>
        </p:txBody>
      </p:sp>
      <p:sp>
        <p:nvSpPr>
          <p:cNvPr id="5" name="ZoneTexte 4">
            <a:extLst>
              <a:ext uri="{FF2B5EF4-FFF2-40B4-BE49-F238E27FC236}">
                <a16:creationId xmlns:a16="http://schemas.microsoft.com/office/drawing/2014/main" id="{5874D337-F5A1-D1B1-13C4-3105EAE91F0F}"/>
              </a:ext>
            </a:extLst>
          </p:cNvPr>
          <p:cNvSpPr txBox="1"/>
          <p:nvPr/>
        </p:nvSpPr>
        <p:spPr>
          <a:xfrm>
            <a:off x="9043639" y="2553629"/>
            <a:ext cx="2832410" cy="2308324"/>
          </a:xfrm>
          <a:prstGeom prst="rect">
            <a:avLst/>
          </a:prstGeom>
          <a:noFill/>
        </p:spPr>
        <p:txBody>
          <a:bodyPr wrap="square" rtlCol="0">
            <a:spAutoFit/>
          </a:bodyPr>
          <a:lstStyle/>
          <a:p>
            <a:r>
              <a:rPr lang="fr-FR" b="1" dirty="0"/>
              <a:t>Mais aussi, les contractuels de la fonction publique et des fonctionnaires dont le temps de travail est inférieur à 28 h/semaine. </a:t>
            </a:r>
          </a:p>
          <a:p>
            <a:endParaRPr lang="fr-FR" dirty="0"/>
          </a:p>
        </p:txBody>
      </p:sp>
    </p:spTree>
    <p:extLst>
      <p:ext uri="{BB962C8B-B14F-4D97-AF65-F5344CB8AC3E}">
        <p14:creationId xmlns:p14="http://schemas.microsoft.com/office/powerpoint/2010/main" val="37364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5818" r="5698"/>
          <a:stretch/>
        </p:blipFill>
        <p:spPr>
          <a:xfrm>
            <a:off x="755470" y="1608729"/>
            <a:ext cx="7206502" cy="3842580"/>
          </a:xfrm>
          <a:prstGeom prst="rect">
            <a:avLst/>
          </a:prstGeom>
        </p:spPr>
      </p:pic>
      <p:sp>
        <p:nvSpPr>
          <p:cNvPr id="3" name="Espace réservé du numéro de diapositive 2">
            <a:extLst>
              <a:ext uri="{FF2B5EF4-FFF2-40B4-BE49-F238E27FC236}">
                <a16:creationId xmlns:a16="http://schemas.microsoft.com/office/drawing/2014/main" id="{6EAB8FCF-6531-4A06-8495-998D07141825}"/>
              </a:ext>
            </a:extLst>
          </p:cNvPr>
          <p:cNvSpPr>
            <a:spLocks noGrp="1"/>
          </p:cNvSpPr>
          <p:nvPr>
            <p:ph type="sldNum" sz="quarter" idx="15"/>
          </p:nvPr>
        </p:nvSpPr>
        <p:spPr/>
        <p:txBody>
          <a:bodyPr/>
          <a:lstStyle/>
          <a:p>
            <a:fld id="{975A587B-5814-4D9B-9598-FE9CB954CB01}" type="slidenum">
              <a:rPr lang="fr-FR" smtClean="0"/>
              <a:pPr/>
              <a:t>7</a:t>
            </a:fld>
            <a:endParaRPr lang="fr-FR" dirty="0"/>
          </a:p>
        </p:txBody>
      </p:sp>
      <p:sp>
        <p:nvSpPr>
          <p:cNvPr id="4" name="Titre 3">
            <a:extLst>
              <a:ext uri="{FF2B5EF4-FFF2-40B4-BE49-F238E27FC236}">
                <a16:creationId xmlns:a16="http://schemas.microsoft.com/office/drawing/2014/main" id="{B4C8E014-3041-4E9C-83AC-8379234FC910}"/>
              </a:ext>
            </a:extLst>
          </p:cNvPr>
          <p:cNvSpPr>
            <a:spLocks noGrp="1"/>
          </p:cNvSpPr>
          <p:nvPr>
            <p:ph type="title"/>
          </p:nvPr>
        </p:nvSpPr>
        <p:spPr>
          <a:xfrm>
            <a:off x="755469" y="488240"/>
            <a:ext cx="10975614" cy="763538"/>
          </a:xfrm>
        </p:spPr>
        <p:txBody>
          <a:bodyPr vert="horz" lIns="288000" tIns="72000" rIns="72000" bIns="72000" rtlCol="0" anchor="ctr">
            <a:normAutofit/>
          </a:bodyPr>
          <a:lstStyle/>
          <a:p>
            <a:r>
              <a:rPr lang="fr-FR" sz="2400" dirty="0">
                <a:latin typeface="Arial" panose="020B0604020202020204" pitchFamily="34" charset="0"/>
                <a:cs typeface="Arial" panose="020B0604020202020204" pitchFamily="34" charset="0"/>
              </a:rPr>
              <a:t>Nos missions</a:t>
            </a:r>
            <a:endParaRPr lang="fr-FR" dirty="0"/>
          </a:p>
        </p:txBody>
      </p:sp>
      <p:sp>
        <p:nvSpPr>
          <p:cNvPr id="5" name="ZoneTexte 4">
            <a:extLst>
              <a:ext uri="{FF2B5EF4-FFF2-40B4-BE49-F238E27FC236}">
                <a16:creationId xmlns:a16="http://schemas.microsoft.com/office/drawing/2014/main" id="{17E0C592-A583-45C4-9A2E-DCF1A60AF8AC}"/>
              </a:ext>
            </a:extLst>
          </p:cNvPr>
          <p:cNvSpPr txBox="1"/>
          <p:nvPr/>
        </p:nvSpPr>
        <p:spPr>
          <a:xfrm>
            <a:off x="244630" y="1724411"/>
            <a:ext cx="8348056" cy="962368"/>
          </a:xfrm>
          <a:prstGeom prst="rect">
            <a:avLst/>
          </a:prstGeom>
          <a:noFill/>
        </p:spPr>
        <p:txBody>
          <a:bodyPr wrap="square" lIns="94605" tIns="47302" rIns="94605" bIns="47302" rtlCol="0">
            <a:spAutoFit/>
          </a:bodyPr>
          <a:lstStyle/>
          <a:p>
            <a:pPr algn="ctr">
              <a:buClr>
                <a:schemeClr val="accent6">
                  <a:lumMod val="75000"/>
                </a:schemeClr>
              </a:buClr>
            </a:pPr>
            <a:r>
              <a:rPr lang="fr-FR" sz="2000" b="1" dirty="0">
                <a:solidFill>
                  <a:srgbClr val="0C419A"/>
                </a:solidFill>
                <a:latin typeface="Arial" panose="020B0604020202020204" pitchFamily="34" charset="0"/>
                <a:cs typeface="Arial" panose="020B0604020202020204" pitchFamily="34" charset="0"/>
              </a:rPr>
              <a:t>Les missions du Service social de l’Assurance Maladie</a:t>
            </a:r>
          </a:p>
          <a:p>
            <a:pPr algn="ctr">
              <a:buClr>
                <a:schemeClr val="accent6">
                  <a:lumMod val="75000"/>
                </a:schemeClr>
              </a:buClr>
            </a:pPr>
            <a:r>
              <a:rPr lang="fr-FR" sz="2000" b="1" dirty="0">
                <a:solidFill>
                  <a:srgbClr val="0C419A"/>
                </a:solidFill>
                <a:latin typeface="Arial" panose="020B0604020202020204" pitchFamily="34" charset="0"/>
                <a:cs typeface="Arial" panose="020B0604020202020204" pitchFamily="34" charset="0"/>
              </a:rPr>
              <a:t>sont structurées autour de 2 grands axes d’intervention :</a:t>
            </a:r>
          </a:p>
          <a:p>
            <a:pPr>
              <a:buClr>
                <a:schemeClr val="accent6">
                  <a:lumMod val="75000"/>
                </a:schemeClr>
              </a:buClr>
            </a:pPr>
            <a:endParaRPr lang="fr-FR" sz="1633" dirty="0">
              <a:solidFill>
                <a:schemeClr val="accent6">
                  <a:lumMod val="75000"/>
                </a:schemeClr>
              </a:solidFill>
              <a:latin typeface="Arial" panose="020B0604020202020204" pitchFamily="34" charset="0"/>
              <a:cs typeface="Arial" panose="020B0604020202020204" pitchFamily="34" charset="0"/>
            </a:endParaRPr>
          </a:p>
        </p:txBody>
      </p:sp>
      <p:sp>
        <p:nvSpPr>
          <p:cNvPr id="6" name="Rectangle à coins arrondis 2">
            <a:extLst>
              <a:ext uri="{FF2B5EF4-FFF2-40B4-BE49-F238E27FC236}">
                <a16:creationId xmlns:a16="http://schemas.microsoft.com/office/drawing/2014/main" id="{D9BFF6EE-91E2-41B4-AD23-4E4D348B3DA2}"/>
              </a:ext>
            </a:extLst>
          </p:cNvPr>
          <p:cNvSpPr/>
          <p:nvPr/>
        </p:nvSpPr>
        <p:spPr>
          <a:xfrm>
            <a:off x="1298188" y="3114675"/>
            <a:ext cx="2537590" cy="2134596"/>
          </a:xfrm>
          <a:prstGeom prst="roundRect">
            <a:avLst/>
          </a:prstGeom>
          <a:solidFill>
            <a:srgbClr val="0C419A"/>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177" b="1" dirty="0">
                <a:solidFill>
                  <a:schemeClr val="bg1"/>
                </a:solidFill>
                <a:latin typeface="Arial" panose="020B0604020202020204" pitchFamily="34" charset="0"/>
                <a:cs typeface="Arial" panose="020B0604020202020204" pitchFamily="34" charset="0"/>
              </a:rPr>
              <a:t>Accompagner</a:t>
            </a:r>
          </a:p>
          <a:p>
            <a:pPr algn="ctr"/>
            <a:r>
              <a:rPr lang="fr-FR" sz="2177" b="1" dirty="0">
                <a:solidFill>
                  <a:schemeClr val="bg1"/>
                </a:solidFill>
                <a:latin typeface="Arial" panose="020B0604020202020204" pitchFamily="34" charset="0"/>
                <a:cs typeface="Arial" panose="020B0604020202020204" pitchFamily="34" charset="0"/>
              </a:rPr>
              <a:t>le retour</a:t>
            </a:r>
          </a:p>
          <a:p>
            <a:pPr algn="ctr"/>
            <a:r>
              <a:rPr lang="fr-FR" sz="2177" b="1" dirty="0">
                <a:solidFill>
                  <a:schemeClr val="bg1"/>
                </a:solidFill>
                <a:latin typeface="Arial" panose="020B0604020202020204" pitchFamily="34" charset="0"/>
                <a:cs typeface="Arial" panose="020B0604020202020204" pitchFamily="34" charset="0"/>
              </a:rPr>
              <a:t>à l’emploi</a:t>
            </a:r>
          </a:p>
        </p:txBody>
      </p:sp>
      <p:sp>
        <p:nvSpPr>
          <p:cNvPr id="7" name="Rectangle à coins arrondis 8">
            <a:extLst>
              <a:ext uri="{FF2B5EF4-FFF2-40B4-BE49-F238E27FC236}">
                <a16:creationId xmlns:a16="http://schemas.microsoft.com/office/drawing/2014/main" id="{91FD3336-7B4C-4210-87EE-853B1742BFFB}"/>
              </a:ext>
            </a:extLst>
          </p:cNvPr>
          <p:cNvSpPr/>
          <p:nvPr/>
        </p:nvSpPr>
        <p:spPr>
          <a:xfrm>
            <a:off x="4674077" y="3114675"/>
            <a:ext cx="2475114" cy="2134596"/>
          </a:xfrm>
          <a:prstGeom prst="roundRect">
            <a:avLst/>
          </a:prstGeom>
          <a:solidFill>
            <a:srgbClr val="0C419A"/>
          </a:solidFill>
          <a:ln/>
        </p:spPr>
        <p:style>
          <a:lnRef idx="1">
            <a:schemeClr val="accent3"/>
          </a:lnRef>
          <a:fillRef idx="3">
            <a:schemeClr val="accent3"/>
          </a:fillRef>
          <a:effectRef idx="2">
            <a:schemeClr val="accent3"/>
          </a:effectRef>
          <a:fontRef idx="minor">
            <a:schemeClr val="lt1"/>
          </a:fontRef>
        </p:style>
        <p:txBody>
          <a:bodyPr rtlCol="0" anchor="ctr"/>
          <a:lstStyle/>
          <a:p>
            <a:pPr algn="ctr">
              <a:spcAft>
                <a:spcPts val="310"/>
              </a:spcAft>
              <a:buClr>
                <a:schemeClr val="accent6">
                  <a:lumMod val="75000"/>
                </a:schemeClr>
              </a:buClr>
            </a:pPr>
            <a:r>
              <a:rPr lang="fr-FR" sz="2177" b="1" dirty="0">
                <a:solidFill>
                  <a:schemeClr val="bg1"/>
                </a:solidFill>
                <a:latin typeface="Arial" panose="020B0604020202020204" pitchFamily="34" charset="0"/>
                <a:cs typeface="Arial" panose="020B0604020202020204" pitchFamily="34" charset="0"/>
              </a:rPr>
              <a:t>Sécuriser</a:t>
            </a:r>
          </a:p>
          <a:p>
            <a:pPr algn="ctr">
              <a:spcAft>
                <a:spcPts val="310"/>
              </a:spcAft>
              <a:buClr>
                <a:schemeClr val="accent6">
                  <a:lumMod val="75000"/>
                </a:schemeClr>
              </a:buClr>
            </a:pPr>
            <a:r>
              <a:rPr lang="fr-FR" sz="2177" b="1" dirty="0">
                <a:solidFill>
                  <a:schemeClr val="bg1"/>
                </a:solidFill>
                <a:latin typeface="Arial" panose="020B0604020202020204" pitchFamily="34" charset="0"/>
                <a:cs typeface="Arial" panose="020B0604020202020204" pitchFamily="34" charset="0"/>
              </a:rPr>
              <a:t>les parcours</a:t>
            </a:r>
          </a:p>
          <a:p>
            <a:pPr algn="ctr">
              <a:spcAft>
                <a:spcPts val="310"/>
              </a:spcAft>
              <a:buClr>
                <a:schemeClr val="accent6">
                  <a:lumMod val="75000"/>
                </a:schemeClr>
              </a:buClr>
            </a:pPr>
            <a:r>
              <a:rPr lang="fr-FR" sz="2177" b="1" dirty="0">
                <a:solidFill>
                  <a:schemeClr val="bg1"/>
                </a:solidFill>
                <a:latin typeface="Arial" panose="020B0604020202020204" pitchFamily="34" charset="0"/>
                <a:cs typeface="Arial" panose="020B0604020202020204" pitchFamily="34" charset="0"/>
              </a:rPr>
              <a:t>en santé</a:t>
            </a:r>
          </a:p>
        </p:txBody>
      </p:sp>
      <p:sp>
        <p:nvSpPr>
          <p:cNvPr id="9" name="ZoneTexte 8">
            <a:extLst>
              <a:ext uri="{FF2B5EF4-FFF2-40B4-BE49-F238E27FC236}">
                <a16:creationId xmlns:a16="http://schemas.microsoft.com/office/drawing/2014/main" id="{DC84071C-F560-6F30-45D4-2110B86E7CC7}"/>
              </a:ext>
            </a:extLst>
          </p:cNvPr>
          <p:cNvSpPr txBox="1"/>
          <p:nvPr/>
        </p:nvSpPr>
        <p:spPr>
          <a:xfrm>
            <a:off x="8173844" y="1335999"/>
            <a:ext cx="3423424" cy="53245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a:t>Le service social agit après sollicitation des services internes de l’Assurance Maladie, de la retraite et des partenaires qui apportent un premier niveau de réponse et de service aux assurés.</a:t>
            </a:r>
          </a:p>
          <a:p>
            <a:pPr algn="just"/>
            <a:endParaRPr lang="fr-FR" sz="1400" dirty="0"/>
          </a:p>
          <a:p>
            <a:pPr algn="just"/>
            <a:r>
              <a:rPr lang="fr-FR" sz="1400" dirty="0"/>
              <a:t>Lorsque le service social est sollicité, il intervient  dans 2 axes :</a:t>
            </a:r>
          </a:p>
          <a:p>
            <a:pPr marL="285750" indent="-285750" algn="just">
              <a:buFontTx/>
              <a:buChar char="-"/>
            </a:pPr>
            <a:r>
              <a:rPr lang="fr-FR" sz="1400" dirty="0"/>
              <a:t>Accompagner le retour à l’emploi (PDP) : soutient la construction d’un projet professionnel adapté à l’état de santé et aux capacités de chaque assuré.</a:t>
            </a:r>
          </a:p>
          <a:p>
            <a:pPr marL="285750" indent="-285750" algn="just">
              <a:buFontTx/>
              <a:buChar char="-"/>
            </a:pPr>
            <a:r>
              <a:rPr lang="fr-FR" sz="1400" dirty="0"/>
              <a:t>Sécuriser les parcours en santé (SPS) : aide à faire face à la maladie et à ses conséquences sur la vie sociale, familiale, professionnelle et économique (jusqu’à la construction d’un nouveau projet de vie)</a:t>
            </a:r>
          </a:p>
          <a:p>
            <a:pPr algn="just"/>
            <a:endParaRPr lang="fr-FR" sz="1400" dirty="0"/>
          </a:p>
          <a:p>
            <a:pPr algn="just"/>
            <a:r>
              <a:rPr lang="fr-FR" sz="1400" dirty="0"/>
              <a:t>Les assistants de service social accompagnent l’assuré en individuel et/ou collectif.</a:t>
            </a:r>
          </a:p>
          <a:p>
            <a:endParaRPr lang="fr-FR" dirty="0"/>
          </a:p>
        </p:txBody>
      </p:sp>
    </p:spTree>
    <p:extLst>
      <p:ext uri="{BB962C8B-B14F-4D97-AF65-F5344CB8AC3E}">
        <p14:creationId xmlns:p14="http://schemas.microsoft.com/office/powerpoint/2010/main" val="850536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8</a:t>
            </a:fld>
            <a:endParaRPr lang="fr-FR" dirty="0"/>
          </a:p>
        </p:txBody>
      </p:sp>
      <p:sp>
        <p:nvSpPr>
          <p:cNvPr id="7" name="Titre 6"/>
          <p:cNvSpPr txBox="1">
            <a:spLocks/>
          </p:cNvSpPr>
          <p:nvPr/>
        </p:nvSpPr>
        <p:spPr>
          <a:xfrm>
            <a:off x="803460" y="799578"/>
            <a:ext cx="11196000" cy="940617"/>
          </a:xfrm>
          <a:prstGeom prst="rect">
            <a:avLst/>
          </a:prstGeom>
          <a:solidFill>
            <a:schemeClr val="tx1"/>
          </a:solidFill>
        </p:spPr>
        <p:txBody>
          <a:bodyPr>
            <a:normAutofit fontScale="975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endParaRPr lang="fr-FR" sz="2400" dirty="0">
              <a:latin typeface="+mn-lt"/>
            </a:endParaRPr>
          </a:p>
          <a:p>
            <a:r>
              <a:rPr lang="fr-FR" sz="2400" dirty="0">
                <a:latin typeface="+mn-lt"/>
              </a:rPr>
              <a:t>      PREVENIR LA PDP</a:t>
            </a:r>
            <a:endParaRPr lang="fr-FR" dirty="0"/>
          </a:p>
        </p:txBody>
      </p:sp>
      <p:sp>
        <p:nvSpPr>
          <p:cNvPr id="2" name="Espace réservé des notes 2">
            <a:extLst>
              <a:ext uri="{FF2B5EF4-FFF2-40B4-BE49-F238E27FC236}">
                <a16:creationId xmlns:a16="http://schemas.microsoft.com/office/drawing/2014/main" id="{AEF3473D-4334-A40E-2D57-AD7C676A4DAA}"/>
              </a:ext>
            </a:extLst>
          </p:cNvPr>
          <p:cNvSpPr txBox="1">
            <a:spLocks/>
          </p:cNvSpPr>
          <p:nvPr/>
        </p:nvSpPr>
        <p:spPr>
          <a:xfrm>
            <a:off x="6516816" y="2174488"/>
            <a:ext cx="5388610" cy="4343159"/>
          </a:xfrm>
          <a:prstGeom prst="rect">
            <a:avLst/>
          </a:prstGeom>
          <a:ln w="3175">
            <a:noFill/>
          </a:ln>
        </p:spPr>
        <p:txBody>
          <a:bodyPr vert="horz" lIns="91440" tIns="45720" rIns="91440" bIns="45720" rtlCol="0" anchor="t">
            <a:normAutofit fontScale="85000" lnSpcReduction="20000"/>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8800" b="1" kern="1200">
                <a:solidFill>
                  <a:schemeClr val="bg1"/>
                </a:solidFill>
                <a:latin typeface="+mn-lt"/>
                <a:ea typeface="+mn-ea"/>
                <a:cs typeface="+mn-cs"/>
              </a:defRPr>
            </a:lvl1pPr>
            <a:lvl2pPr marL="457200" indent="0"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None/>
              <a:defRPr sz="2000" b="1" i="0" kern="1200">
                <a:solidFill>
                  <a:schemeClr val="tx1"/>
                </a:solidFill>
                <a:latin typeface="+mn-lt"/>
                <a:ea typeface="+mn-ea"/>
                <a:cs typeface="+mn-cs"/>
              </a:defRPr>
            </a:lvl2pPr>
            <a:lvl3pPr marL="914400" indent="0" algn="l" defTabSz="914400" rtl="0" eaLnBrk="1" latinLnBrk="0" hangingPunct="1">
              <a:lnSpc>
                <a:spcPct val="110000"/>
              </a:lnSpc>
              <a:spcBef>
                <a:spcPts val="300"/>
              </a:spcBef>
              <a:spcAft>
                <a:spcPts val="0"/>
              </a:spcAft>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0"/>
              </a:spcBef>
              <a:spcAft>
                <a:spcPts val="0"/>
              </a:spcAft>
              <a:buClr>
                <a:schemeClr val="tx2"/>
              </a:buClr>
              <a:buSzPct val="100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0"/>
              </a:spcBef>
              <a:spcAft>
                <a:spcPts val="0"/>
              </a:spcAft>
              <a:buFont typeface="Arial" panose="020B0604020202020204" pitchFamily="34" charset="0"/>
              <a:buNone/>
              <a:defRPr sz="1600" b="1"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88640" indent="-188640" algn="just" defTabSz="603647">
              <a:lnSpc>
                <a:spcPct val="100000"/>
              </a:lnSpc>
              <a:spcBef>
                <a:spcPts val="488"/>
              </a:spcBef>
              <a:spcAft>
                <a:spcPts val="488"/>
              </a:spcAft>
              <a:buClrTx/>
              <a:buFont typeface="Arial" panose="020B0604020202020204" pitchFamily="34" charset="0"/>
              <a:buChar char="•"/>
              <a:defRPr/>
            </a:pPr>
            <a:r>
              <a:rPr lang="fr-FR" sz="1800" b="0" dirty="0">
                <a:solidFill>
                  <a:schemeClr val="tx1"/>
                </a:solidFill>
              </a:rPr>
              <a:t>Stabiliser sa situation globale : soins, budget/financier, projet professionnel,  gestion du quotidien et de la famille, parentalité… </a:t>
            </a:r>
          </a:p>
          <a:p>
            <a:pPr marL="188640" indent="-188640" algn="just" defTabSz="603647">
              <a:lnSpc>
                <a:spcPct val="100000"/>
              </a:lnSpc>
              <a:spcBef>
                <a:spcPts val="488"/>
              </a:spcBef>
              <a:spcAft>
                <a:spcPts val="488"/>
              </a:spcAft>
              <a:buClrTx/>
              <a:buFont typeface="Arial" panose="020B0604020202020204" pitchFamily="34" charset="0"/>
              <a:buChar char="•"/>
              <a:defRPr/>
            </a:pPr>
            <a:r>
              <a:rPr lang="fr-FR" sz="1800" b="0" dirty="0">
                <a:solidFill>
                  <a:schemeClr val="tx1"/>
                </a:solidFill>
              </a:rPr>
              <a:t>Permettre une réassurance personnelle et si possible professionnelle </a:t>
            </a:r>
          </a:p>
          <a:p>
            <a:pPr marL="188640" indent="-188640" algn="just" defTabSz="603647">
              <a:lnSpc>
                <a:spcPct val="100000"/>
              </a:lnSpc>
              <a:spcBef>
                <a:spcPts val="488"/>
              </a:spcBef>
              <a:spcAft>
                <a:spcPts val="488"/>
              </a:spcAft>
              <a:buClrTx/>
              <a:buFont typeface="Arial" panose="020B0604020202020204" pitchFamily="34" charset="0"/>
              <a:buChar char="•"/>
              <a:defRPr/>
            </a:pPr>
            <a:r>
              <a:rPr lang="fr-FR" sz="1800" b="0" dirty="0">
                <a:solidFill>
                  <a:schemeClr val="tx1"/>
                </a:solidFill>
              </a:rPr>
              <a:t>Reprendre confiance en ses potentialités, réactiver son pouvoir d’agir </a:t>
            </a:r>
          </a:p>
          <a:p>
            <a:pPr marL="188640" indent="-188640" algn="just" defTabSz="603647">
              <a:lnSpc>
                <a:spcPct val="100000"/>
              </a:lnSpc>
              <a:spcBef>
                <a:spcPts val="488"/>
              </a:spcBef>
              <a:spcAft>
                <a:spcPts val="488"/>
              </a:spcAft>
              <a:buClrTx/>
              <a:buFont typeface="Arial" panose="020B0604020202020204" pitchFamily="34" charset="0"/>
              <a:buChar char="•"/>
              <a:defRPr/>
            </a:pPr>
            <a:r>
              <a:rPr lang="fr-FR" sz="1800" b="0" dirty="0">
                <a:solidFill>
                  <a:schemeClr val="tx1"/>
                </a:solidFill>
              </a:rPr>
              <a:t>Se projeter dans l’avenir en l’aidant à définir son projet en lien avec ses capacités, souhaits et besoins </a:t>
            </a:r>
          </a:p>
          <a:p>
            <a:pPr algn="just" defTabSz="603647">
              <a:lnSpc>
                <a:spcPct val="100000"/>
              </a:lnSpc>
              <a:spcBef>
                <a:spcPts val="488"/>
              </a:spcBef>
              <a:spcAft>
                <a:spcPts val="488"/>
              </a:spcAft>
              <a:buClrTx/>
              <a:buFontTx/>
              <a:buNone/>
              <a:defRPr/>
            </a:pPr>
            <a:r>
              <a:rPr lang="fr-FR" sz="1800" b="0" dirty="0">
                <a:solidFill>
                  <a:schemeClr val="tx1"/>
                </a:solidFill>
              </a:rPr>
              <a:t>A chaque fois que cela est possible et le plus tôt possible inscrire la personne dans une DYNAMIQUE DURABLE DE MAINTIEN EN en lui permettant si besoin :</a:t>
            </a:r>
          </a:p>
          <a:p>
            <a:pPr marL="560115" lvl="1" indent="-188640" algn="just" defTabSz="603647">
              <a:lnSpc>
                <a:spcPct val="100000"/>
              </a:lnSpc>
              <a:spcBef>
                <a:spcPts val="488"/>
              </a:spcBef>
              <a:spcAft>
                <a:spcPts val="488"/>
              </a:spcAft>
              <a:buClr>
                <a:srgbClr val="007FAD"/>
              </a:buClr>
              <a:buSzTx/>
              <a:buFont typeface="Arial" panose="020B0604020202020204" pitchFamily="34" charset="0"/>
              <a:buChar char="•"/>
              <a:defRPr/>
            </a:pPr>
            <a:r>
              <a:rPr lang="fr-FR" sz="1800" b="0" dirty="0"/>
              <a:t>De tester sa capacité de travail sur son poste (ou un autre), </a:t>
            </a:r>
          </a:p>
          <a:p>
            <a:pPr marL="560115" lvl="1" indent="-188640" algn="just" defTabSz="603647">
              <a:lnSpc>
                <a:spcPct val="100000"/>
              </a:lnSpc>
              <a:spcBef>
                <a:spcPts val="488"/>
              </a:spcBef>
              <a:spcAft>
                <a:spcPts val="488"/>
              </a:spcAft>
              <a:buClr>
                <a:srgbClr val="007FAD"/>
              </a:buClr>
              <a:buSzTx/>
              <a:buFont typeface="Arial" panose="020B0604020202020204" pitchFamily="34" charset="0"/>
              <a:buChar char="•"/>
              <a:defRPr/>
            </a:pPr>
            <a:r>
              <a:rPr lang="fr-FR" sz="1800" b="0" dirty="0"/>
              <a:t>De faire le deuil de son ancien métier (la soutenir à cette fin)</a:t>
            </a:r>
          </a:p>
          <a:p>
            <a:pPr marL="560115" lvl="1" indent="-188640" algn="just" defTabSz="603647">
              <a:lnSpc>
                <a:spcPct val="100000"/>
              </a:lnSpc>
              <a:spcBef>
                <a:spcPts val="488"/>
              </a:spcBef>
              <a:spcAft>
                <a:spcPts val="488"/>
              </a:spcAft>
              <a:buClr>
                <a:srgbClr val="007FAD"/>
              </a:buClr>
              <a:buSzTx/>
              <a:buFont typeface="Arial" panose="020B0604020202020204" pitchFamily="34" charset="0"/>
              <a:buChar char="•"/>
              <a:defRPr/>
            </a:pPr>
            <a:r>
              <a:rPr lang="fr-FR" sz="1800" b="0" dirty="0"/>
              <a:t>D’envisager une reconversion </a:t>
            </a:r>
          </a:p>
        </p:txBody>
      </p:sp>
      <p:pic>
        <p:nvPicPr>
          <p:cNvPr id="5" name="Image 4">
            <a:extLst>
              <a:ext uri="{FF2B5EF4-FFF2-40B4-BE49-F238E27FC236}">
                <a16:creationId xmlns:a16="http://schemas.microsoft.com/office/drawing/2014/main" id="{D36BD8CA-C4DA-9911-332F-FA91C2FB7551}"/>
              </a:ext>
            </a:extLst>
          </p:cNvPr>
          <p:cNvPicPr>
            <a:picLocks noChangeAspect="1"/>
          </p:cNvPicPr>
          <p:nvPr/>
        </p:nvPicPr>
        <p:blipFill>
          <a:blip r:embed="rId3"/>
          <a:stretch>
            <a:fillRect/>
          </a:stretch>
        </p:blipFill>
        <p:spPr>
          <a:xfrm>
            <a:off x="892099" y="2174488"/>
            <a:ext cx="5203902" cy="3644150"/>
          </a:xfrm>
          <a:prstGeom prst="rect">
            <a:avLst/>
          </a:prstGeom>
        </p:spPr>
      </p:pic>
    </p:spTree>
    <p:extLst>
      <p:ext uri="{BB962C8B-B14F-4D97-AF65-F5344CB8AC3E}">
        <p14:creationId xmlns:p14="http://schemas.microsoft.com/office/powerpoint/2010/main" val="2597655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9</a:t>
            </a:fld>
            <a:endParaRPr lang="fr-FR" dirty="0"/>
          </a:p>
        </p:txBody>
      </p:sp>
      <p:sp>
        <p:nvSpPr>
          <p:cNvPr id="7" name="Titre 6"/>
          <p:cNvSpPr txBox="1">
            <a:spLocks/>
          </p:cNvSpPr>
          <p:nvPr/>
        </p:nvSpPr>
        <p:spPr>
          <a:xfrm>
            <a:off x="803460" y="799578"/>
            <a:ext cx="11196000" cy="940617"/>
          </a:xfrm>
          <a:prstGeom prst="rect">
            <a:avLst/>
          </a:prstGeom>
          <a:solidFill>
            <a:schemeClr val="tx1"/>
          </a:solidFill>
        </p:spPr>
        <p:txBody>
          <a:bodyPr>
            <a:normAutofit fontScale="90000" lnSpcReduction="10000"/>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endParaRPr lang="fr-FR" sz="2400" dirty="0">
              <a:latin typeface="+mn-lt"/>
            </a:endParaRPr>
          </a:p>
          <a:p>
            <a:r>
              <a:rPr lang="fr-FR" sz="2400" dirty="0">
                <a:latin typeface="+mn-lt"/>
              </a:rPr>
              <a:t>      Le service social de l’assurance maladie</a:t>
            </a:r>
            <a:br>
              <a:rPr lang="fr-FR" sz="2400" dirty="0"/>
            </a:br>
            <a:r>
              <a:rPr lang="fr-FR" sz="2400" dirty="0"/>
              <a:t> </a:t>
            </a:r>
            <a:endParaRPr lang="fr-FR" dirty="0"/>
          </a:p>
        </p:txBody>
      </p:sp>
      <p:pic>
        <p:nvPicPr>
          <p:cNvPr id="4" name="Image 3">
            <a:extLst>
              <a:ext uri="{FF2B5EF4-FFF2-40B4-BE49-F238E27FC236}">
                <a16:creationId xmlns:a16="http://schemas.microsoft.com/office/drawing/2014/main" id="{5DAAEC27-ED54-183B-F79F-BEEBC2826CEC}"/>
              </a:ext>
            </a:extLst>
          </p:cNvPr>
          <p:cNvPicPr>
            <a:picLocks noChangeAspect="1"/>
          </p:cNvPicPr>
          <p:nvPr/>
        </p:nvPicPr>
        <p:blipFill>
          <a:blip r:embed="rId3"/>
          <a:stretch>
            <a:fillRect/>
          </a:stretch>
        </p:blipFill>
        <p:spPr>
          <a:xfrm>
            <a:off x="2509026" y="1965258"/>
            <a:ext cx="6410448" cy="3835614"/>
          </a:xfrm>
          <a:prstGeom prst="rect">
            <a:avLst/>
          </a:prstGeom>
        </p:spPr>
      </p:pic>
    </p:spTree>
    <p:extLst>
      <p:ext uri="{BB962C8B-B14F-4D97-AF65-F5344CB8AC3E}">
        <p14:creationId xmlns:p14="http://schemas.microsoft.com/office/powerpoint/2010/main" val="2614962075"/>
      </p:ext>
    </p:extLst>
  </p:cSld>
  <p:clrMapOvr>
    <a:masterClrMapping/>
  </p:clrMapOvr>
</p:sld>
</file>

<file path=ppt/theme/theme1.xml><?xml version="1.0" encoding="utf-8"?>
<a:theme xmlns:a="http://schemas.openxmlformats.org/drawingml/2006/main" name="déc2020-MASQUE PPT de l'Assurance Maladie Réseau">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2.xml><?xml version="1.0" encoding="utf-8"?>
<a:theme xmlns:a="http://schemas.openxmlformats.org/drawingml/2006/main" name="CNAM Template PowerPoint v12">
  <a:themeElements>
    <a:clrScheme name="CNAM">
      <a:dk1>
        <a:srgbClr val="0C419A"/>
      </a:dk1>
      <a:lt1>
        <a:sysClr val="window" lastClr="FFFFFF"/>
      </a:lt1>
      <a:dk2>
        <a:srgbClr val="00A5DF"/>
      </a:dk2>
      <a:lt2>
        <a:srgbClr val="FFFFFF"/>
      </a:lt2>
      <a:accent1>
        <a:srgbClr val="0C419A"/>
      </a:accent1>
      <a:accent2>
        <a:srgbClr val="00A5DF"/>
      </a:accent2>
      <a:accent3>
        <a:srgbClr val="00B095"/>
      </a:accent3>
      <a:accent4>
        <a:srgbClr val="F0B323"/>
      </a:accent4>
      <a:accent5>
        <a:srgbClr val="A05EB5"/>
      </a:accent5>
      <a:accent6>
        <a:srgbClr val="DDDEDE"/>
      </a:accent6>
      <a:hlink>
        <a:srgbClr val="0C419A"/>
      </a:hlink>
      <a:folHlink>
        <a:srgbClr val="00A5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 Template PowerPoint v1.potx" id="{922B7797-4A62-4993-9B02-F27848EEC16C}" vid="{69C05A77-4E7E-40D6-86CF-7A5E8C5FD622}"/>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déc2020-MASQUE PPT de l'Assurance Maladie Réseau</Template>
  <TotalTime>8220</TotalTime>
  <Words>2920</Words>
  <Application>Microsoft Office PowerPoint</Application>
  <PresentationFormat>Grand écran</PresentationFormat>
  <Paragraphs>516</Paragraphs>
  <Slides>49</Slides>
  <Notes>37</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49</vt:i4>
      </vt:variant>
    </vt:vector>
  </HeadingPairs>
  <TitlesOfParts>
    <vt:vector size="58" baseType="lpstr">
      <vt:lpstr>Arial</vt:lpstr>
      <vt:lpstr>Calibri</vt:lpstr>
      <vt:lpstr>CIDFont+F1</vt:lpstr>
      <vt:lpstr>Mic 32 New Rg</vt:lpstr>
      <vt:lpstr>Symbol</vt:lpstr>
      <vt:lpstr>Times New Roman</vt:lpstr>
      <vt:lpstr>Wingdings</vt:lpstr>
      <vt:lpstr>déc2020-MASQUE PPT de l'Assurance Maladie Réseau</vt:lpstr>
      <vt:lpstr>CNAM Template PowerPoint v12</vt:lpstr>
      <vt:lpstr>Présentation PowerPoint</vt:lpstr>
      <vt:lpstr>    </vt:lpstr>
      <vt:lpstr>Présentation PowerPoint</vt:lpstr>
      <vt:lpstr>Présentation PowerPoint</vt:lpstr>
      <vt:lpstr>Présentation PowerPoint</vt:lpstr>
      <vt:lpstr>Présentation PowerPoint</vt:lpstr>
      <vt:lpstr>Nos missions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Appel tÉlÉphonique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LES ENJEUX DE SANTÉ EN France </vt:lpstr>
      <vt:lpstr> LA PLACE PRÉPONDÉRANTE DES MALADIES CHRONIQUES </vt:lpstr>
      <vt:lpstr> LE COÛT DES MALADIES CHRONIQUES </vt:lpstr>
      <vt:lpstr> DEUX PHÉNOMÈNES PRÉOCCUPANTS </vt:lpstr>
      <vt:lpstr> FACTEURS DE RISQUE ET DÉTERMINANTS DE SANTÉ </vt:lpstr>
      <vt:lpstr>Place de la prévention dans les dépenses de santé</vt:lpstr>
      <vt:lpstr> LA STRATÉGIE NATIONALE DE SANTÉ 2023-2033</vt:lpstr>
      <vt:lpstr> MOBILISATION DE L’ASSURANCE MALADIE EN MATIÈRE DE PRÉVENTION </vt:lpstr>
      <vt:lpstr>Présentation PowerPoint</vt:lpstr>
      <vt:lpstr>UN ACCOMPAGNEMENT TOUT AU LONG DE LA VIE</vt:lpstr>
      <vt:lpstr>COMMENT L’ASSURANCE MALADIE ACCOMPAGNE SES ASSURÉS ?</vt:lpstr>
      <vt:lpstr>RESSOURCES</vt:lpstr>
      <vt:lpstr>Présentation PowerPoint</vt:lpstr>
    </vt:vector>
  </TitlesOfParts>
  <Company>CNAMTS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masque ppt</dc:title>
  <dc:creator>BERGER JEAN LUC (CPAM DOUBS)</dc:creator>
  <cp:lastModifiedBy>PIVIDOR LYDIE (CPAM DOUBS)</cp:lastModifiedBy>
  <cp:revision>396</cp:revision>
  <cp:lastPrinted>2026-04-30T07:35:48Z</cp:lastPrinted>
  <dcterms:created xsi:type="dcterms:W3CDTF">2020-12-28T13:22:12Z</dcterms:created>
  <dcterms:modified xsi:type="dcterms:W3CDTF">2026-04-30T08:54:29Z</dcterms:modified>
</cp:coreProperties>
</file>