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8"/>
  </p:notesMasterIdLst>
  <p:handoutMasterIdLst>
    <p:handoutMasterId r:id="rId39"/>
  </p:handoutMasterIdLst>
  <p:sldIdLst>
    <p:sldId id="425" r:id="rId2"/>
    <p:sldId id="398" r:id="rId3"/>
    <p:sldId id="389" r:id="rId4"/>
    <p:sldId id="379" r:id="rId5"/>
    <p:sldId id="456" r:id="rId6"/>
    <p:sldId id="457" r:id="rId7"/>
    <p:sldId id="458" r:id="rId8"/>
    <p:sldId id="459" r:id="rId9"/>
    <p:sldId id="475" r:id="rId10"/>
    <p:sldId id="460" r:id="rId11"/>
    <p:sldId id="461" r:id="rId12"/>
    <p:sldId id="476" r:id="rId13"/>
    <p:sldId id="462" r:id="rId14"/>
    <p:sldId id="477" r:id="rId15"/>
    <p:sldId id="478" r:id="rId16"/>
    <p:sldId id="479" r:id="rId17"/>
    <p:sldId id="467" r:id="rId18"/>
    <p:sldId id="385" r:id="rId19"/>
    <p:sldId id="450" r:id="rId20"/>
    <p:sldId id="451" r:id="rId21"/>
    <p:sldId id="452" r:id="rId22"/>
    <p:sldId id="453" r:id="rId23"/>
    <p:sldId id="454" r:id="rId24"/>
    <p:sldId id="455" r:id="rId25"/>
    <p:sldId id="465" r:id="rId26"/>
    <p:sldId id="466" r:id="rId27"/>
    <p:sldId id="427" r:id="rId28"/>
    <p:sldId id="464" r:id="rId29"/>
    <p:sldId id="470" r:id="rId30"/>
    <p:sldId id="471" r:id="rId31"/>
    <p:sldId id="472" r:id="rId32"/>
    <p:sldId id="473" r:id="rId33"/>
    <p:sldId id="468" r:id="rId34"/>
    <p:sldId id="474" r:id="rId35"/>
    <p:sldId id="431" r:id="rId36"/>
    <p:sldId id="433" r:id="rId37"/>
  </p:sldIdLst>
  <p:sldSz cx="12192000" cy="6858000"/>
  <p:notesSz cx="9872663"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 id="{459E2E5D-FCF9-45B0-825F-3F0E3D5542CE}">
          <p14:sldIdLst>
            <p14:sldId id="425"/>
          </p14:sldIdLst>
        </p14:section>
        <p14:section name="Slides génériques" id="{AF974EF0-0F4D-465A-BF26-A8C9F9292B5D}">
          <p14:sldIdLst>
            <p14:sldId id="398"/>
            <p14:sldId id="389"/>
            <p14:sldId id="379"/>
            <p14:sldId id="456"/>
            <p14:sldId id="457"/>
            <p14:sldId id="458"/>
            <p14:sldId id="459"/>
            <p14:sldId id="475"/>
            <p14:sldId id="460"/>
            <p14:sldId id="461"/>
            <p14:sldId id="476"/>
            <p14:sldId id="462"/>
            <p14:sldId id="477"/>
            <p14:sldId id="478"/>
            <p14:sldId id="479"/>
            <p14:sldId id="467"/>
            <p14:sldId id="385"/>
            <p14:sldId id="450"/>
            <p14:sldId id="451"/>
            <p14:sldId id="452"/>
            <p14:sldId id="453"/>
            <p14:sldId id="454"/>
            <p14:sldId id="455"/>
            <p14:sldId id="465"/>
            <p14:sldId id="466"/>
            <p14:sldId id="427"/>
            <p14:sldId id="464"/>
            <p14:sldId id="470"/>
            <p14:sldId id="471"/>
            <p14:sldId id="472"/>
            <p14:sldId id="473"/>
            <p14:sldId id="468"/>
            <p14:sldId id="474"/>
            <p14:sldId id="431"/>
            <p14:sldId id="43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guide id="5" pos="7371">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286C0"/>
    <a:srgbClr val="934EA8"/>
    <a:srgbClr val="FFD581"/>
    <a:srgbClr val="FFCC66"/>
    <a:srgbClr val="CC0066"/>
    <a:srgbClr val="9A54B0"/>
    <a:srgbClr val="53C9B8"/>
    <a:srgbClr val="7CD6C9"/>
    <a:srgbClr val="33A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94" autoAdjust="0"/>
    <p:restoredTop sz="63507" autoAdjust="0"/>
  </p:normalViewPr>
  <p:slideViewPr>
    <p:cSldViewPr snapToGrid="0" showGuides="1">
      <p:cViewPr varScale="1">
        <p:scale>
          <a:sx n="107" d="100"/>
          <a:sy n="107" d="100"/>
        </p:scale>
        <p:origin x="300" y="114"/>
      </p:cViewPr>
      <p:guideLst>
        <p:guide orient="horz" pos="2160"/>
        <p:guide pos="3840"/>
        <p:guide orient="horz" pos="3719"/>
        <p:guide pos="7370"/>
        <p:guide pos="7371"/>
      </p:guideLst>
    </p:cSldViewPr>
  </p:slideViewPr>
  <p:outlineViewPr>
    <p:cViewPr>
      <p:scale>
        <a:sx n="33" d="100"/>
        <a:sy n="33" d="100"/>
      </p:scale>
      <p:origin x="0" y="-1848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3240" y="-84"/>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C9FEC9-2CDD-134F-840A-8F57484A297B}"/>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C13CF4C-D8D8-324F-AFA7-772950C22486}"/>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05AB692F-B762-CF4B-A8A8-22AAB26BA03B}" type="datetimeFigureOut">
              <a:rPr lang="fr-FR" smtClean="0"/>
              <a:t>04/04/2024</a:t>
            </a:fld>
            <a:endParaRPr lang="fr-FR"/>
          </a:p>
        </p:txBody>
      </p:sp>
      <p:sp>
        <p:nvSpPr>
          <p:cNvPr id="4" name="Espace réservé du pied de page 3">
            <a:extLst>
              <a:ext uri="{FF2B5EF4-FFF2-40B4-BE49-F238E27FC236}">
                <a16:creationId xmlns:a16="http://schemas.microsoft.com/office/drawing/2014/main" id="{EC31A6AC-A6A7-3248-B6E6-95946088A41B}"/>
              </a:ext>
            </a:extLst>
          </p:cNvPr>
          <p:cNvSpPr>
            <a:spLocks noGrp="1"/>
          </p:cNvSpPr>
          <p:nvPr>
            <p:ph type="ftr" sz="quarter" idx="2"/>
          </p:nvPr>
        </p:nvSpPr>
        <p:spPr>
          <a:xfrm>
            <a:off x="0" y="6456613"/>
            <a:ext cx="4278154"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802CA66-22E3-C34E-89C6-B4B2A67C3984}"/>
              </a:ext>
            </a:extLst>
          </p:cNvPr>
          <p:cNvSpPr>
            <a:spLocks noGrp="1"/>
          </p:cNvSpPr>
          <p:nvPr>
            <p:ph type="sldNum" sz="quarter" idx="3"/>
          </p:nvPr>
        </p:nvSpPr>
        <p:spPr>
          <a:xfrm>
            <a:off x="5592224" y="6456613"/>
            <a:ext cx="4278154" cy="341063"/>
          </a:xfrm>
          <a:prstGeom prst="rect">
            <a:avLst/>
          </a:prstGeom>
        </p:spPr>
        <p:txBody>
          <a:bodyPr vert="horz" lIns="91440" tIns="45720" rIns="91440" bIns="45720" rtlCol="0" anchor="b"/>
          <a:lstStyle>
            <a:lvl1pPr algn="r">
              <a:defRPr sz="1200"/>
            </a:lvl1pPr>
          </a:lstStyle>
          <a:p>
            <a:fld id="{44F41BAA-598B-594C-8490-B89944D016A3}" type="slidenum">
              <a:rPr lang="fr-FR" smtClean="0"/>
              <a:t>‹N°›</a:t>
            </a:fld>
            <a:endParaRPr lang="fr-FR"/>
          </a:p>
        </p:txBody>
      </p:sp>
    </p:spTree>
    <p:extLst>
      <p:ext uri="{BB962C8B-B14F-4D97-AF65-F5344CB8AC3E}">
        <p14:creationId xmlns:p14="http://schemas.microsoft.com/office/powerpoint/2010/main" val="379362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B873A9EE-EAD2-0C48-AEF4-C2D4DC6DFEA0}" type="datetimeFigureOut">
              <a:rPr lang="fr-FR" smtClean="0"/>
              <a:t>04/04/2024</a:t>
            </a:fld>
            <a:endParaRPr lang="fr-FR"/>
          </a:p>
        </p:txBody>
      </p:sp>
      <p:sp>
        <p:nvSpPr>
          <p:cNvPr id="4" name="Espace réservé de l'image des diapositives 3"/>
          <p:cNvSpPr>
            <a:spLocks noGrp="1" noRot="1" noChangeAspect="1"/>
          </p:cNvSpPr>
          <p:nvPr>
            <p:ph type="sldImg" idx="2"/>
          </p:nvPr>
        </p:nvSpPr>
        <p:spPr>
          <a:xfrm>
            <a:off x="2898775" y="849313"/>
            <a:ext cx="4075113"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3"/>
            <a:ext cx="4278154"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224" y="6456613"/>
            <a:ext cx="4278154" cy="341063"/>
          </a:xfrm>
          <a:prstGeom prst="rect">
            <a:avLst/>
          </a:prstGeom>
        </p:spPr>
        <p:txBody>
          <a:bodyPr vert="horz" lIns="91440" tIns="45720" rIns="91440" bIns="45720" rtlCol="0" anchor="b"/>
          <a:lstStyle>
            <a:lvl1pPr algn="r">
              <a:defRPr sz="1200"/>
            </a:lvl1pPr>
          </a:lstStyle>
          <a:p>
            <a:fld id="{DB73AB8B-6D17-C244-B144-C2D3D1B3AB3D}" type="slidenum">
              <a:rPr lang="fr-FR" smtClean="0"/>
              <a:t>‹N°›</a:t>
            </a:fld>
            <a:endParaRPr lang="fr-FR"/>
          </a:p>
        </p:txBody>
      </p:sp>
    </p:spTree>
    <p:extLst>
      <p:ext uri="{BB962C8B-B14F-4D97-AF65-F5344CB8AC3E}">
        <p14:creationId xmlns:p14="http://schemas.microsoft.com/office/powerpoint/2010/main" val="211359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a:t>
            </a:fld>
            <a:endParaRPr lang="fr-FR"/>
          </a:p>
        </p:txBody>
      </p:sp>
    </p:spTree>
    <p:extLst>
      <p:ext uri="{BB962C8B-B14F-4D97-AF65-F5344CB8AC3E}">
        <p14:creationId xmlns:p14="http://schemas.microsoft.com/office/powerpoint/2010/main" val="3746144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personne sur 6 a été, est, ou sera proche aidante d’un aidé qui vit à Domicile </a:t>
            </a:r>
            <a:r>
              <a:rPr lang="fr-FR" baseline="0" dirty="0" smtClean="0"/>
              <a:t> </a:t>
            </a:r>
            <a:r>
              <a:rPr lang="fr-FR" dirty="0" err="1" smtClean="0"/>
              <a:t>domicile</a:t>
            </a:r>
            <a:r>
              <a:rPr lang="fr-FR" dirty="0" smtClean="0"/>
              <a:t> malgré un déficit d’autonomie lié à l’âge, au handicap ou à la maladie invalidante. Cette entraide est souvent lourde à porter et comporte des risques de fragilisation. </a:t>
            </a:r>
          </a:p>
          <a:p>
            <a:r>
              <a:rPr lang="fr-FR" sz="1200" kern="1200" dirty="0" smtClean="0">
                <a:solidFill>
                  <a:schemeClr val="tx1"/>
                </a:solidFill>
                <a:effectLst/>
                <a:latin typeface="+mn-lt"/>
                <a:ea typeface="+mn-ea"/>
                <a:cs typeface="+mn-cs"/>
              </a:rPr>
              <a:t>Le proche aidant a tendance à ne pas s’identifier comme tel. Il ne manifeste pas bruyamment sa souffrance lorsque sa mission  devient un fardeau. Il s’enferme plutôt dans le silence, renonce à sa propre santé, ne s’accorde pas de répit,  perd son lien social,  et s’oublie parfois jusqu’à laisser son emploi se dégrader voire le perdre.</a:t>
            </a:r>
          </a:p>
          <a:p>
            <a:r>
              <a:rPr lang="fr-FR" dirty="0" smtClean="0"/>
              <a:t>L’assurance maladie est mobilisée sur l’accès aux droits et aux soins, et la préservation de l’employabilité des publics fragiles. Consciente des risques de fragilité qui pèsent sur le public des proches aidants l’Assurance Maladie a mis en place une mission nationale devant aboutir à un accompagnement attentionné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CAF lance  trimestriellement des requêtes  sur son SI afin  de cibler les bénéficiaires de l’AJPA et de l’AJPP et  leur adresse un courrier d’information  accompagné d’un courrier type de la CPAM de pré-éligibilité à l’aide exceptionnelle décrivant par ailleurs les modalités de saisines. Chaque trimestre la CAF procède  à une campagne « d’aller vers » auprès des allocataires pour accompagner cet envoi.  </a:t>
            </a:r>
          </a:p>
          <a:p>
            <a:r>
              <a:rPr lang="fr-FR" sz="1200" kern="1200" dirty="0" smtClean="0">
                <a:solidFill>
                  <a:schemeClr val="tx1"/>
                </a:solidFill>
                <a:effectLst/>
                <a:latin typeface="+mn-lt"/>
                <a:ea typeface="+mn-ea"/>
                <a:cs typeface="+mn-cs"/>
              </a:rPr>
              <a:t>La CPAM instruit  les demandes reçues  et contacte  systématiquement  l’allocataire par téléphone pour une évaluation complémentaire des besoins et des éventuels retentissements que sa situation d’aidant pourrait avoir sur sa propre santé, le cas échéant l’assuré  peut  faire l’objet d’un accompagnement attentionné par la MAS.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3AB8B-6D17-C244-B144-C2D3D1B3AB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66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personne sur 6 a été, est, ou sera proche aidante d’un aidé qui vit à Domicile </a:t>
            </a:r>
            <a:r>
              <a:rPr lang="fr-FR" baseline="0" dirty="0" smtClean="0"/>
              <a:t> </a:t>
            </a:r>
            <a:r>
              <a:rPr lang="fr-FR" dirty="0" err="1" smtClean="0"/>
              <a:t>domicile</a:t>
            </a:r>
            <a:r>
              <a:rPr lang="fr-FR" dirty="0" smtClean="0"/>
              <a:t> malgré un déficit d’autonomie lié à l’âge, au handicap ou à la maladie invalidante. Cette entraide est souvent lourde à porter et comporte des risques de fragilisation. </a:t>
            </a:r>
          </a:p>
          <a:p>
            <a:r>
              <a:rPr lang="fr-FR" sz="1200" kern="1200" dirty="0" smtClean="0">
                <a:solidFill>
                  <a:schemeClr val="tx1"/>
                </a:solidFill>
                <a:effectLst/>
                <a:latin typeface="+mn-lt"/>
                <a:ea typeface="+mn-ea"/>
                <a:cs typeface="+mn-cs"/>
              </a:rPr>
              <a:t>Le proche aidant a tendance à ne pas s’identifier comme tel. Il ne manifeste pas bruyamment sa souffrance lorsque sa mission  devient un fardeau. Il s’enferme plutôt dans le silence, renonce à sa propre santé, ne s’accorde pas de répit,  perd son lien social,  et s’oublie parfois jusqu’à laisser son emploi se dégrader voire le perdre.</a:t>
            </a:r>
          </a:p>
          <a:p>
            <a:r>
              <a:rPr lang="fr-FR" dirty="0" smtClean="0"/>
              <a:t>L’assurance maladie est mobilisée sur l’accès aux droits et aux soins, et la préservation de l’employabilité des publics fragiles. Consciente des risques de fragilité qui pèsent sur le public des proches aidants l’Assurance Maladie a mis en place une mission nationale devant aboutir à un accompagnement attentionné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CAF lance  trimestriellement des requêtes  sur son SI afin  de cibler les bénéficiaires de l’AJPA et de l’AJPP et  leur adresse un courrier d’information  accompagné d’un courrier type de la CPAM de pré-éligibilité à l’aide exceptionnelle décrivant par ailleurs les modalités de saisines. Chaque trimestre la CAF procède  à une campagne « d’aller vers » auprès des allocataires pour accompagner cet envoi.  </a:t>
            </a:r>
          </a:p>
          <a:p>
            <a:r>
              <a:rPr lang="fr-FR" sz="1200" kern="1200" dirty="0" smtClean="0">
                <a:solidFill>
                  <a:schemeClr val="tx1"/>
                </a:solidFill>
                <a:effectLst/>
                <a:latin typeface="+mn-lt"/>
                <a:ea typeface="+mn-ea"/>
                <a:cs typeface="+mn-cs"/>
              </a:rPr>
              <a:t>La CPAM instruit  les demandes reçues  et contacte  systématiquement  l’allocataire par téléphone pour une évaluation complémentaire des besoins et des éventuels retentissements que sa situation d’aidant pourrait avoir sur sa propre santé, le cas échéant l’assuré  peut  faire l’objet d’un accompagnement attentionné par la MAS.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3AB8B-6D17-C244-B144-C2D3D1B3AB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21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18</a:t>
            </a:fld>
            <a:endParaRPr lang="fr-FR"/>
          </a:p>
        </p:txBody>
      </p:sp>
    </p:spTree>
    <p:extLst>
      <p:ext uri="{BB962C8B-B14F-4D97-AF65-F5344CB8AC3E}">
        <p14:creationId xmlns:p14="http://schemas.microsoft.com/office/powerpoint/2010/main" val="351056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27</a:t>
            </a:fld>
            <a:endParaRPr lang="fr-FR"/>
          </a:p>
        </p:txBody>
      </p:sp>
    </p:spTree>
    <p:extLst>
      <p:ext uri="{BB962C8B-B14F-4D97-AF65-F5344CB8AC3E}">
        <p14:creationId xmlns:p14="http://schemas.microsoft.com/office/powerpoint/2010/main" val="3510560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28</a:t>
            </a:fld>
            <a:endParaRPr lang="fr-FR"/>
          </a:p>
        </p:txBody>
      </p:sp>
    </p:spTree>
    <p:extLst>
      <p:ext uri="{BB962C8B-B14F-4D97-AF65-F5344CB8AC3E}">
        <p14:creationId xmlns:p14="http://schemas.microsoft.com/office/powerpoint/2010/main" val="84262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29</a:t>
            </a:fld>
            <a:endParaRPr lang="fr-FR"/>
          </a:p>
        </p:txBody>
      </p:sp>
    </p:spTree>
    <p:extLst>
      <p:ext uri="{BB962C8B-B14F-4D97-AF65-F5344CB8AC3E}">
        <p14:creationId xmlns:p14="http://schemas.microsoft.com/office/powerpoint/2010/main" val="37173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30</a:t>
            </a:fld>
            <a:endParaRPr lang="fr-FR"/>
          </a:p>
        </p:txBody>
      </p:sp>
    </p:spTree>
    <p:extLst>
      <p:ext uri="{BB962C8B-B14F-4D97-AF65-F5344CB8AC3E}">
        <p14:creationId xmlns:p14="http://schemas.microsoft.com/office/powerpoint/2010/main" val="318470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31</a:t>
            </a:fld>
            <a:endParaRPr lang="fr-FR"/>
          </a:p>
        </p:txBody>
      </p:sp>
    </p:spTree>
    <p:extLst>
      <p:ext uri="{BB962C8B-B14F-4D97-AF65-F5344CB8AC3E}">
        <p14:creationId xmlns:p14="http://schemas.microsoft.com/office/powerpoint/2010/main" val="2080804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32</a:t>
            </a:fld>
            <a:endParaRPr lang="fr-FR"/>
          </a:p>
        </p:txBody>
      </p:sp>
    </p:spTree>
    <p:extLst>
      <p:ext uri="{BB962C8B-B14F-4D97-AF65-F5344CB8AC3E}">
        <p14:creationId xmlns:p14="http://schemas.microsoft.com/office/powerpoint/2010/main" val="394478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33</a:t>
            </a:fld>
            <a:endParaRPr lang="fr-FR"/>
          </a:p>
        </p:txBody>
      </p:sp>
    </p:spTree>
    <p:extLst>
      <p:ext uri="{BB962C8B-B14F-4D97-AF65-F5344CB8AC3E}">
        <p14:creationId xmlns:p14="http://schemas.microsoft.com/office/powerpoint/2010/main" val="133152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3</a:t>
            </a:fld>
            <a:endParaRPr lang="fr-FR"/>
          </a:p>
        </p:txBody>
      </p:sp>
    </p:spTree>
    <p:extLst>
      <p:ext uri="{BB962C8B-B14F-4D97-AF65-F5344CB8AC3E}">
        <p14:creationId xmlns:p14="http://schemas.microsoft.com/office/powerpoint/2010/main" val="351056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34</a:t>
            </a:fld>
            <a:endParaRPr lang="fr-FR"/>
          </a:p>
        </p:txBody>
      </p:sp>
    </p:spTree>
    <p:extLst>
      <p:ext uri="{BB962C8B-B14F-4D97-AF65-F5344CB8AC3E}">
        <p14:creationId xmlns:p14="http://schemas.microsoft.com/office/powerpoint/2010/main" val="379281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36</a:t>
            </a:fld>
            <a:endParaRPr lang="fr-FR"/>
          </a:p>
        </p:txBody>
      </p:sp>
    </p:spTree>
    <p:extLst>
      <p:ext uri="{BB962C8B-B14F-4D97-AF65-F5344CB8AC3E}">
        <p14:creationId xmlns:p14="http://schemas.microsoft.com/office/powerpoint/2010/main" val="374614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5</a:t>
            </a:fld>
            <a:endParaRPr lang="fr-FR"/>
          </a:p>
        </p:txBody>
      </p:sp>
    </p:spTree>
    <p:extLst>
      <p:ext uri="{BB962C8B-B14F-4D97-AF65-F5344CB8AC3E}">
        <p14:creationId xmlns:p14="http://schemas.microsoft.com/office/powerpoint/2010/main" val="382810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7</a:t>
            </a:fld>
            <a:endParaRPr lang="fr-FR"/>
          </a:p>
        </p:txBody>
      </p:sp>
    </p:spTree>
    <p:extLst>
      <p:ext uri="{BB962C8B-B14F-4D97-AF65-F5344CB8AC3E}">
        <p14:creationId xmlns:p14="http://schemas.microsoft.com/office/powerpoint/2010/main" val="310296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personne sur 6 a été, est, ou sera proche aidante d’un aidé qui vit à Domicile </a:t>
            </a:r>
            <a:r>
              <a:rPr lang="fr-FR" baseline="0" dirty="0" smtClean="0"/>
              <a:t> </a:t>
            </a:r>
            <a:r>
              <a:rPr lang="fr-FR" dirty="0" err="1" smtClean="0"/>
              <a:t>domicile</a:t>
            </a:r>
            <a:r>
              <a:rPr lang="fr-FR" dirty="0" smtClean="0"/>
              <a:t> malgré un déficit d’autonomie lié à l’âge, au handicap ou à la maladie invalidante. Cette entraide est souvent lourde à porter et comporte des risques de fragilisation. </a:t>
            </a:r>
          </a:p>
          <a:p>
            <a:r>
              <a:rPr lang="fr-FR" sz="1200" kern="1200" dirty="0" smtClean="0">
                <a:solidFill>
                  <a:schemeClr val="tx1"/>
                </a:solidFill>
                <a:effectLst/>
                <a:latin typeface="+mn-lt"/>
                <a:ea typeface="+mn-ea"/>
                <a:cs typeface="+mn-cs"/>
              </a:rPr>
              <a:t>Le proche aidant a tendance à ne pas s’identifier comme tel. Il ne manifeste pas bruyamment sa souffrance lorsque sa mission  devient un fardeau. Il s’enferme plutôt dans le silence, renonce à sa propre santé, ne s’accorde pas de répit,  perd son lien social,  et s’oublie parfois jusqu’à laisser son emploi se dégrader voire le perdre.</a:t>
            </a:r>
          </a:p>
          <a:p>
            <a:r>
              <a:rPr lang="fr-FR" dirty="0" smtClean="0"/>
              <a:t>L’assurance maladie est mobilisée sur l’accès aux droits et aux soins, et la préservation de l’employabilité des publics fragiles. Consciente des risques de fragilité qui pèsent sur le public des proches aidants l’Assurance Maladie a mis en place une mission nationale devant aboutir à un accompagnement attentionné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CAF lance  trimestriellement des requêtes  sur son SI afin  de cibler les bénéficiaires de l’AJPA et de l’AJPP et  leur adresse un courrier d’information  accompagné d’un courrier type de la CPAM de pré-éligibilité à l’aide exceptionnelle décrivant par ailleurs les modalités de saisines. Chaque trimestre la CAF procède  à une campagne « d’aller vers » auprès des allocataires pour accompagner cet envoi.  </a:t>
            </a:r>
          </a:p>
          <a:p>
            <a:r>
              <a:rPr lang="fr-FR" sz="1200" kern="1200" dirty="0" smtClean="0">
                <a:solidFill>
                  <a:schemeClr val="tx1"/>
                </a:solidFill>
                <a:effectLst/>
                <a:latin typeface="+mn-lt"/>
                <a:ea typeface="+mn-ea"/>
                <a:cs typeface="+mn-cs"/>
              </a:rPr>
              <a:t>La CPAM instruit  les demandes reçues  et contacte  systématiquement  l’allocataire par téléphone pour une évaluation complémentaire des besoins et des éventuels retentissements que sa situation d’aidant pourrait avoir sur sa propre santé, le cas échéant l’assuré  peut  faire l’objet d’un accompagnement attentionné par la MAS. </a:t>
            </a:r>
          </a:p>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8</a:t>
            </a:fld>
            <a:endParaRPr lang="fr-FR"/>
          </a:p>
        </p:txBody>
      </p:sp>
    </p:spTree>
    <p:extLst>
      <p:ext uri="{BB962C8B-B14F-4D97-AF65-F5344CB8AC3E}">
        <p14:creationId xmlns:p14="http://schemas.microsoft.com/office/powerpoint/2010/main" val="245810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10</a:t>
            </a:fld>
            <a:endParaRPr lang="fr-FR"/>
          </a:p>
        </p:txBody>
      </p:sp>
    </p:spTree>
    <p:extLst>
      <p:ext uri="{BB962C8B-B14F-4D97-AF65-F5344CB8AC3E}">
        <p14:creationId xmlns:p14="http://schemas.microsoft.com/office/powerpoint/2010/main" val="59560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73AB8B-6D17-C244-B144-C2D3D1B3AB3D}" type="slidenum">
              <a:rPr lang="fr-FR" smtClean="0"/>
              <a:t>11</a:t>
            </a:fld>
            <a:endParaRPr lang="fr-FR"/>
          </a:p>
        </p:txBody>
      </p:sp>
    </p:spTree>
    <p:extLst>
      <p:ext uri="{BB962C8B-B14F-4D97-AF65-F5344CB8AC3E}">
        <p14:creationId xmlns:p14="http://schemas.microsoft.com/office/powerpoint/2010/main" val="47291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B73AB8B-6D17-C244-B144-C2D3D1B3AB3D}" type="slidenum">
              <a:rPr lang="fr-FR" smtClean="0"/>
              <a:t>13</a:t>
            </a:fld>
            <a:endParaRPr lang="fr-FR"/>
          </a:p>
        </p:txBody>
      </p:sp>
    </p:spTree>
    <p:extLst>
      <p:ext uri="{BB962C8B-B14F-4D97-AF65-F5344CB8AC3E}">
        <p14:creationId xmlns:p14="http://schemas.microsoft.com/office/powerpoint/2010/main" val="224880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 personne sur 6 a été, est, ou sera proche aidante d’un aidé qui vit à Domicile </a:t>
            </a:r>
            <a:r>
              <a:rPr lang="fr-FR" baseline="0" dirty="0" smtClean="0"/>
              <a:t> </a:t>
            </a:r>
            <a:r>
              <a:rPr lang="fr-FR" dirty="0" err="1" smtClean="0"/>
              <a:t>domicile</a:t>
            </a:r>
            <a:r>
              <a:rPr lang="fr-FR" dirty="0" smtClean="0"/>
              <a:t> malgré un déficit d’autonomie lié à l’âge, au handicap ou à la maladie invalidante. Cette entraide est souvent lourde à porter et comporte des risques de fragilisation. </a:t>
            </a:r>
          </a:p>
          <a:p>
            <a:r>
              <a:rPr lang="fr-FR" sz="1200" kern="1200" dirty="0" smtClean="0">
                <a:solidFill>
                  <a:schemeClr val="tx1"/>
                </a:solidFill>
                <a:effectLst/>
                <a:latin typeface="+mn-lt"/>
                <a:ea typeface="+mn-ea"/>
                <a:cs typeface="+mn-cs"/>
              </a:rPr>
              <a:t>Le proche aidant a tendance à ne pas s’identifier comme tel. Il ne manifeste pas bruyamment sa souffrance lorsque sa mission  devient un fardeau. Il s’enferme plutôt dans le silence, renonce à sa propre santé, ne s’accorde pas de répit,  perd son lien social,  et s’oublie parfois jusqu’à laisser son emploi se dégrader voire le perdre.</a:t>
            </a:r>
          </a:p>
          <a:p>
            <a:r>
              <a:rPr lang="fr-FR" dirty="0" smtClean="0"/>
              <a:t>L’assurance maladie est mobilisée sur l’accès aux droits et aux soins, et la préservation de l’employabilité des publics fragiles. Consciente des risques de fragilité qui pèsent sur le public des proches aidants l’Assurance Maladie a mis en place une mission nationale devant aboutir à un accompagnement attentionné</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CAF lance  trimestriellement des requêtes  sur son SI afin  de cibler les bénéficiaires de l’AJPA et de l’AJPP et  leur adresse un courrier d’information  accompagné d’un courrier type de la CPAM de pré-éligibilité à l’aide exceptionnelle décrivant par ailleurs les modalités de saisines. Chaque trimestre la CAF procède  à une campagne « d’aller vers » auprès des allocataires pour accompagner cet envoi.  </a:t>
            </a:r>
          </a:p>
          <a:p>
            <a:r>
              <a:rPr lang="fr-FR" sz="1200" kern="1200" dirty="0" smtClean="0">
                <a:solidFill>
                  <a:schemeClr val="tx1"/>
                </a:solidFill>
                <a:effectLst/>
                <a:latin typeface="+mn-lt"/>
                <a:ea typeface="+mn-ea"/>
                <a:cs typeface="+mn-cs"/>
              </a:rPr>
              <a:t>La CPAM instruit  les demandes reçues  et contacte  systématiquement  l’allocataire par téléphone pour une évaluation complémentaire des besoins et des éventuels retentissements que sa situation d’aidant pourrait avoir sur sa propre santé, le cas échéant l’assuré  peut  faire l’objet d’un accompagnement attentionné par la MAS.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3AB8B-6D17-C244-B144-C2D3D1B3AB3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723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914"/>
            <a:ext cx="11193075"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04/04/2024</a:t>
            </a:fld>
            <a:endParaRPr lang="fr-FR" dirty="0"/>
          </a:p>
        </p:txBody>
      </p:sp>
      <p:sp>
        <p:nvSpPr>
          <p:cNvPr id="7" name="Espace réservé du texte 13"/>
          <p:cNvSpPr>
            <a:spLocks noGrp="1"/>
          </p:cNvSpPr>
          <p:nvPr>
            <p:ph type="body" sz="quarter" idx="12" hasCustomPrompt="1"/>
          </p:nvPr>
        </p:nvSpPr>
        <p:spPr>
          <a:xfrm>
            <a:off x="736520" y="5031366"/>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43"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17"/>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a:t>
            </a:r>
            <a:r>
              <a:rPr lang="fr-FR" dirty="0" smtClean="0"/>
              <a:t>DE LA SOUS-PARTIE SUR PLUSIEURS LIGNES</a:t>
            </a:r>
            <a:endParaRPr lang="fr-FR" dirty="0"/>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406"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31" y="2188914"/>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04/04/2024</a:t>
            </a:fld>
            <a:endParaRPr lang="fr-FR" dirty="0"/>
          </a:p>
        </p:txBody>
      </p:sp>
      <p:sp>
        <p:nvSpPr>
          <p:cNvPr id="6" name="Espace réservé du texte 13"/>
          <p:cNvSpPr>
            <a:spLocks noGrp="1"/>
          </p:cNvSpPr>
          <p:nvPr>
            <p:ph type="body" sz="quarter" idx="12" hasCustomPrompt="1"/>
          </p:nvPr>
        </p:nvSpPr>
        <p:spPr>
          <a:xfrm>
            <a:off x="701461" y="4989166"/>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59"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a:t>
            </a:r>
            <a:r>
              <a:rPr lang="fr-FR" dirty="0" smtClean="0"/>
              <a:t>texte (nom de l’entité émettrice)</a:t>
            </a:r>
            <a:endParaRPr lang="fr-FR" dirty="0"/>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a:t>
            </a:r>
            <a:r>
              <a:rPr lang="fr-FR" dirty="0" smtClean="0"/>
              <a:t>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91"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7" y="2087567"/>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7" y="2087567"/>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7" y="2087567"/>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7" y="2087567"/>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7" y="2087567"/>
            <a:ext cx="10422019" cy="37671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01113396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914"/>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04/04/2024</a:t>
            </a:fld>
            <a:endParaRPr lang="fr-FR" dirty="0"/>
          </a:p>
        </p:txBody>
      </p:sp>
      <p:sp>
        <p:nvSpPr>
          <p:cNvPr id="8"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5" y="5971749"/>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1" y="1609595"/>
            <a:ext cx="5595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a:t>
            </a:r>
            <a:r>
              <a:rPr lang="fr-FR" dirty="0" smtClean="0"/>
              <a:t>niveau</a:t>
            </a:r>
            <a:endParaRPr lang="fr-FR" dirty="0"/>
          </a:p>
        </p:txBody>
      </p:sp>
    </p:spTree>
    <p:extLst>
      <p:ext uri="{BB962C8B-B14F-4D97-AF65-F5344CB8AC3E}">
        <p14:creationId xmlns:p14="http://schemas.microsoft.com/office/powerpoint/2010/main" val="2944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1" y="1609595"/>
            <a:ext cx="11193939"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1 CN Couverture avec phot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914"/>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04/04/2024</a:t>
            </a:fld>
            <a:endParaRPr lang="fr-FR" dirty="0"/>
          </a:p>
        </p:txBody>
      </p:sp>
      <p:sp>
        <p:nvSpPr>
          <p:cNvPr id="7"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85"/>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62046996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50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66"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smtClean="0"/>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78"/>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46"/>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31" y="1437907"/>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321"/>
            <a:ext cx="7156451"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N°3 CNAM Couverture fond couleur">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1332F0-A035-A64F-990D-F09E99968FDD}"/>
              </a:ext>
            </a:extLst>
          </p:cNvPr>
          <p:cNvPicPr>
            <a:picLocks noChangeAspect="1"/>
          </p:cNvPicPr>
          <p:nvPr userDrawn="1"/>
        </p:nvPicPr>
        <p:blipFill rotWithShape="1">
          <a:blip r:embed="rId2"/>
          <a:srcRect l="-1" t="17986" r="-1" b="27135"/>
          <a:stretch/>
        </p:blipFill>
        <p:spPr>
          <a:xfrm>
            <a:off x="506801" y="2188867"/>
            <a:ext cx="11178400" cy="4157999"/>
          </a:xfrm>
          <a:prstGeom prst="rect">
            <a:avLst/>
          </a:prstGeom>
        </p:spPr>
      </p:pic>
      <p:pic>
        <p:nvPicPr>
          <p:cNvPr id="6" name="Image 5" descr="Une image contenant alimentation&#10;&#10;Description générée automatiquement">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MODIFIEZ LE STYLE DU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Tree>
    <p:extLst>
      <p:ext uri="{BB962C8B-B14F-4D97-AF65-F5344CB8AC3E}">
        <p14:creationId xmlns:p14="http://schemas.microsoft.com/office/powerpoint/2010/main" val="6774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2 CN Couverture fond couleur + Photo">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406"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31" y="2188914"/>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6C561DA0-B814-4EF6-AE72-CCC3C5D5FDED}" type="datetimeFigureOut">
              <a:rPr lang="fr-FR" smtClean="0"/>
              <a:pPr/>
              <a:t>04/04/2024</a:t>
            </a:fld>
            <a:endParaRPr lang="fr-FR" dirty="0"/>
          </a:p>
        </p:txBody>
      </p:sp>
      <p:sp>
        <p:nvSpPr>
          <p:cNvPr id="6" name="Espace réservé du texte 13"/>
          <p:cNvSpPr>
            <a:spLocks noGrp="1"/>
          </p:cNvSpPr>
          <p:nvPr>
            <p:ph type="body" sz="quarter" idx="12" hasCustomPrompt="1"/>
          </p:nvPr>
        </p:nvSpPr>
        <p:spPr>
          <a:xfrm>
            <a:off x="701461" y="4834418"/>
            <a:ext cx="5724395"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1"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148223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3 CN Couverture fond couleur">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326560" cy="2262909"/>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914"/>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smtClean="0"/>
              <a:t>CLIQUEZ POUR AJOUTER UN TITRE</a:t>
            </a:r>
            <a:endParaRPr lang="fr-FR" dirty="0"/>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6C561DA0-B814-4EF6-AE72-CCC3C5D5FDED}" type="datetimeFigureOut">
              <a:rPr lang="fr-FR" smtClean="0"/>
              <a:pPr/>
              <a:t>04/04/2024</a:t>
            </a:fld>
            <a:endParaRPr lang="fr-FR" dirty="0"/>
          </a:p>
        </p:txBody>
      </p:sp>
      <p:sp>
        <p:nvSpPr>
          <p:cNvPr id="6" name="Espace réservé du texte 13"/>
          <p:cNvSpPr>
            <a:spLocks noGrp="1"/>
          </p:cNvSpPr>
          <p:nvPr>
            <p:ph type="body" sz="quarter" idx="12" hasCustomPrompt="1"/>
          </p:nvPr>
        </p:nvSpPr>
        <p:spPr>
          <a:xfrm>
            <a:off x="701460" y="4834418"/>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93" y="5946118"/>
            <a:ext cx="6685399"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a:t>
            </a:r>
            <a:r>
              <a:rPr lang="fr-FR" dirty="0" smtClean="0"/>
              <a:t>texte (nom de l’entité émettrice)</a:t>
            </a:r>
          </a:p>
          <a:p>
            <a:pPr lvl="0"/>
            <a:endParaRPr lang="fr-FR" dirty="0"/>
          </a:p>
        </p:txBody>
      </p:sp>
    </p:spTree>
    <p:extLst>
      <p:ext uri="{BB962C8B-B14F-4D97-AF65-F5344CB8AC3E}">
        <p14:creationId xmlns:p14="http://schemas.microsoft.com/office/powerpoint/2010/main" val="30784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626"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3"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3"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3"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3"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3"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3"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3"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04/04/2024</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824"/>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6" y="2087731"/>
            <a:ext cx="10421565" cy="3780000"/>
          </a:xfrm>
          <a:prstGeom prst="rect">
            <a:avLst/>
          </a:prstGeom>
          <a:ln w="3175">
            <a:noFill/>
          </a:ln>
        </p:spPr>
        <p:txBody>
          <a:bodyPr vert="horz" lIns="91440" tIns="45720" rIns="91440" bIns="45720" rtlCol="0">
            <a:normAutofit/>
          </a:bodyPr>
          <a:lstStyle/>
          <a:p>
            <a:pPr lvl="0"/>
            <a:r>
              <a:rPr lang="fr-FR" dirty="0" smtClean="0"/>
              <a:t>Cliquez pour modifier les styles du texte du masque</a:t>
            </a:r>
            <a:endParaRPr lang="fr-FR" dirty="0"/>
          </a:p>
          <a:p>
            <a:pPr lvl="1"/>
            <a:r>
              <a:rPr lang="fr-FR" dirty="0"/>
              <a:t>Deuxième niveau</a:t>
            </a:r>
          </a:p>
          <a:p>
            <a:pPr lvl="2"/>
            <a:r>
              <a:rPr lang="fr-FR" dirty="0"/>
              <a:t>Troisième niveau</a:t>
            </a:r>
          </a:p>
          <a:p>
            <a:pPr lvl="3"/>
            <a:r>
              <a:rPr lang="fr-FR" dirty="0"/>
              <a:t>Quatrième </a:t>
            </a:r>
            <a:r>
              <a:rPr lang="fr-FR" dirty="0" smtClean="0"/>
              <a:t>niveau</a:t>
            </a:r>
          </a:p>
          <a:p>
            <a:pPr lvl="3"/>
            <a:endParaRPr lang="fr-FR" dirty="0" smtClean="0"/>
          </a:p>
          <a:p>
            <a:pPr lvl="4"/>
            <a:endParaRPr lang="fr-FR" dirty="0"/>
          </a:p>
        </p:txBody>
      </p:sp>
      <p:pic>
        <p:nvPicPr>
          <p:cNvPr id="9" name="Image 8"/>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9841908" y="6017455"/>
            <a:ext cx="2350093" cy="840591"/>
          </a:xfrm>
          <a:prstGeom prst="rect">
            <a:avLst/>
          </a:prstGeom>
        </p:spPr>
      </p:pic>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8" r:id="rId4"/>
    <p:sldLayoutId id="2147483739" r:id="rId5"/>
    <p:sldLayoutId id="2147483740"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46" r:id="rId43"/>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astel.cpam-isere.fr/participations-forfaitaires-franchises/" TargetMode="Externa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extranet.infocpam.fr/partenaires/appel-a-projet-2024/"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hyperlink" Target="https://extranet.infocpam.fr/partenaires/offres-aux-partenaires/" TargetMode="Externa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hyperlink" Target="https://www.youtube.com/watch?v=_sCG0qtePL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7EA0C9-5B34-8A43-BEF0-32B1A8C62429}"/>
              </a:ext>
            </a:extLst>
          </p:cNvPr>
          <p:cNvSpPr>
            <a:spLocks noGrp="1"/>
          </p:cNvSpPr>
          <p:nvPr>
            <p:ph type="ctrTitle"/>
          </p:nvPr>
        </p:nvSpPr>
        <p:spPr/>
        <p:txBody>
          <a:bodyPr/>
          <a:lstStyle/>
          <a:p>
            <a:pPr>
              <a:lnSpc>
                <a:spcPts val="4000"/>
              </a:lnSpc>
            </a:pPr>
            <a:r>
              <a:rPr lang="fr-FR" dirty="0" smtClean="0"/>
              <a:t/>
            </a:r>
            <a:br>
              <a:rPr lang="fr-FR" dirty="0" smtClean="0"/>
            </a:br>
            <a:r>
              <a:rPr lang="fr-FR" dirty="0" smtClean="0"/>
              <a:t>webinaire partenaires</a:t>
            </a:r>
            <a:r>
              <a:rPr lang="fr-FR" dirty="0"/>
              <a:t/>
            </a:r>
            <a:br>
              <a:rPr lang="fr-FR" dirty="0"/>
            </a:br>
            <a:r>
              <a:rPr lang="fr-FR" dirty="0"/>
              <a:t/>
            </a:r>
            <a:br>
              <a:rPr lang="fr-FR" dirty="0"/>
            </a:br>
            <a:r>
              <a:rPr lang="fr-FR" sz="3300" b="0" dirty="0"/>
              <a:t/>
            </a:r>
            <a:br>
              <a:rPr lang="fr-FR" sz="3300" b="0" dirty="0"/>
            </a:br>
            <a:r>
              <a:rPr lang="fr-FR" sz="3300" b="0" dirty="0"/>
              <a:t/>
            </a:r>
            <a:br>
              <a:rPr lang="fr-FR" sz="3300" b="0" dirty="0"/>
            </a:br>
            <a:r>
              <a:rPr lang="fr-FR" sz="3300" b="0" dirty="0" smtClean="0"/>
              <a:t>4 avril 2024</a:t>
            </a:r>
            <a:endParaRPr lang="fr-FR" sz="3300" b="0" dirty="0"/>
          </a:p>
        </p:txBody>
      </p:sp>
    </p:spTree>
    <p:extLst>
      <p:ext uri="{BB962C8B-B14F-4D97-AF65-F5344CB8AC3E}">
        <p14:creationId xmlns:p14="http://schemas.microsoft.com/office/powerpoint/2010/main" val="60697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04</a:t>
            </a:r>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C2s : simulateur</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10</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20896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11</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C2s </a:t>
            </a:r>
            <a:endParaRPr lang="fr-FR" dirty="0"/>
          </a:p>
        </p:txBody>
      </p:sp>
      <p:sp>
        <p:nvSpPr>
          <p:cNvPr id="2" name="Rectangle 1"/>
          <p:cNvSpPr/>
          <p:nvPr/>
        </p:nvSpPr>
        <p:spPr>
          <a:xfrm>
            <a:off x="641230" y="1389179"/>
            <a:ext cx="6096000" cy="646331"/>
          </a:xfrm>
          <a:prstGeom prst="rect">
            <a:avLst/>
          </a:prstGeom>
        </p:spPr>
        <p:txBody>
          <a:bodyPr>
            <a:spAutoFit/>
          </a:bodyPr>
          <a:lstStyle/>
          <a:p>
            <a:pPr>
              <a:buClr>
                <a:srgbClr val="0070C0"/>
              </a:buClr>
            </a:pPr>
            <a:r>
              <a:rPr lang="fr-FR" b="1" dirty="0">
                <a:solidFill>
                  <a:schemeClr val="accent4"/>
                </a:solidFill>
              </a:rPr>
              <a:t>Comment connaitre ses droits à la C2S ?</a:t>
            </a:r>
          </a:p>
          <a:p>
            <a:pPr>
              <a:buClr>
                <a:srgbClr val="0070C0"/>
              </a:buClr>
            </a:pPr>
            <a:r>
              <a:rPr lang="fr-FR" dirty="0"/>
              <a:t>Un simulateur est à disposition sur le site ameli.fr</a:t>
            </a:r>
          </a:p>
        </p:txBody>
      </p:sp>
      <p:pic>
        <p:nvPicPr>
          <p:cNvPr id="5" name="Image 4"/>
          <p:cNvPicPr>
            <a:picLocks noChangeAspect="1"/>
          </p:cNvPicPr>
          <p:nvPr/>
        </p:nvPicPr>
        <p:blipFill>
          <a:blip r:embed="rId3"/>
          <a:stretch>
            <a:fillRect/>
          </a:stretch>
        </p:blipFill>
        <p:spPr>
          <a:xfrm>
            <a:off x="932929" y="2162334"/>
            <a:ext cx="7236286" cy="3481207"/>
          </a:xfrm>
          <a:prstGeom prst="rect">
            <a:avLst/>
          </a:prstGeom>
        </p:spPr>
      </p:pic>
    </p:spTree>
    <p:extLst>
      <p:ext uri="{BB962C8B-B14F-4D97-AF65-F5344CB8AC3E}">
        <p14:creationId xmlns:p14="http://schemas.microsoft.com/office/powerpoint/2010/main" val="105088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871269" y="1820175"/>
            <a:ext cx="10823848" cy="4034530"/>
          </a:xfrm>
        </p:spPr>
        <p:txBody>
          <a:bodyPr>
            <a:normAutofit fontScale="77500" lnSpcReduction="20000"/>
          </a:bodyPr>
          <a:lstStyle/>
          <a:p>
            <a:pPr>
              <a:buClr>
                <a:srgbClr val="0070C0"/>
              </a:buClr>
            </a:pPr>
            <a:r>
              <a:rPr lang="fr-FR" b="1" dirty="0">
                <a:solidFill>
                  <a:schemeClr val="accent4"/>
                </a:solidFill>
              </a:rPr>
              <a:t>Comment réaliser une demande C2S ?</a:t>
            </a:r>
          </a:p>
          <a:p>
            <a:pPr>
              <a:spcBef>
                <a:spcPts val="1200"/>
              </a:spcBef>
              <a:spcAft>
                <a:spcPts val="600"/>
              </a:spcAft>
              <a:buClr>
                <a:srgbClr val="0070C0"/>
              </a:buClr>
            </a:pPr>
            <a:r>
              <a:rPr lang="fr-FR" sz="3200" dirty="0">
                <a:sym typeface="Wingdings"/>
              </a:rPr>
              <a:t> </a:t>
            </a:r>
            <a:r>
              <a:rPr lang="fr-FR" sz="2400" dirty="0"/>
              <a:t>Par le biais du </a:t>
            </a:r>
            <a:r>
              <a:rPr lang="fr-FR" sz="2400" b="1" u="sng" dirty="0"/>
              <a:t>compte personnel </a:t>
            </a:r>
            <a:r>
              <a:rPr lang="fr-FR" sz="2400" b="1" u="sng" dirty="0" err="1"/>
              <a:t>ameli</a:t>
            </a:r>
            <a:r>
              <a:rPr lang="fr-FR" sz="2400" b="1" u="sng" dirty="0"/>
              <a:t> </a:t>
            </a:r>
            <a:r>
              <a:rPr lang="fr-FR" sz="2400" dirty="0"/>
              <a:t>(rubrique mes démarches)</a:t>
            </a:r>
          </a:p>
          <a:p>
            <a:pPr>
              <a:spcBef>
                <a:spcPts val="1200"/>
              </a:spcBef>
              <a:spcAft>
                <a:spcPts val="600"/>
              </a:spcAft>
              <a:buClr>
                <a:srgbClr val="0070C0"/>
              </a:buClr>
            </a:pPr>
            <a:r>
              <a:rPr lang="fr-FR" dirty="0"/>
              <a:t>     Formulaire simplifié qui garantit la lisibilité, la complétude du dossier, ainsi que les délais de réception.</a:t>
            </a:r>
          </a:p>
          <a:p>
            <a:pPr>
              <a:buClr>
                <a:srgbClr val="0070C0"/>
              </a:buClr>
            </a:pPr>
            <a:r>
              <a:rPr lang="fr-FR" sz="3200" dirty="0">
                <a:sym typeface="Wingdings"/>
              </a:rPr>
              <a:t></a:t>
            </a:r>
            <a:r>
              <a:rPr lang="fr-FR" dirty="0">
                <a:sym typeface="Wingdings"/>
              </a:rPr>
              <a:t> Si ce n’est pas possible, télécharger le formulaire sur ameli.fr, le compléter et l’adresser avec les pièces justificatives :</a:t>
            </a:r>
          </a:p>
          <a:p>
            <a:pPr marL="266700" indent="-266700">
              <a:buClr>
                <a:srgbClr val="0070C0"/>
              </a:buClr>
            </a:pPr>
            <a:r>
              <a:rPr lang="fr-FR">
                <a:sym typeface="Wingdings"/>
              </a:rPr>
              <a:t>	</a:t>
            </a:r>
            <a:r>
              <a:rPr lang="fr-FR" smtClean="0"/>
              <a:t>-  </a:t>
            </a:r>
            <a:r>
              <a:rPr lang="fr-FR" dirty="0"/>
              <a:t>en le déposant ou l’envoyant à sa caisse d’assurance maladie, mais le dossier sera traité moins rapidement.</a:t>
            </a:r>
          </a:p>
          <a:p>
            <a:pPr>
              <a:buClr>
                <a:srgbClr val="0070C0"/>
              </a:buClr>
            </a:pPr>
            <a:endParaRPr lang="fr-FR" dirty="0"/>
          </a:p>
          <a:p>
            <a:pPr algn="ctr">
              <a:buClr>
                <a:srgbClr val="0070C0"/>
              </a:buClr>
            </a:pPr>
            <a:r>
              <a:rPr lang="fr-FR" dirty="0"/>
              <a:t>À réception du dossier complet, la Caisse d’Assurance Maladie </a:t>
            </a:r>
            <a:r>
              <a:rPr lang="fr-FR" u="sng" dirty="0"/>
              <a:t>a un délai de 2 mois</a:t>
            </a:r>
            <a:r>
              <a:rPr lang="fr-FR" dirty="0"/>
              <a:t> </a:t>
            </a:r>
          </a:p>
          <a:p>
            <a:pPr algn="ctr">
              <a:buClr>
                <a:srgbClr val="0070C0"/>
              </a:buClr>
            </a:pPr>
            <a:r>
              <a:rPr lang="fr-FR" dirty="0"/>
              <a:t>pour étudier la demande et informer l’assuré de sa décision.</a:t>
            </a:r>
          </a:p>
          <a:p>
            <a:pPr algn="ctr">
              <a:buClr>
                <a:srgbClr val="0070C0"/>
              </a:buClr>
            </a:pPr>
            <a:r>
              <a:rPr lang="fr-FR" b="1" dirty="0"/>
              <a:t>L’assuré doit donner suite aux sollicitations de la CPAM ou de son organisme complémentaire pour finaliser l’adhésion.</a:t>
            </a:r>
          </a:p>
          <a:p>
            <a:pPr algn="ctr">
              <a:buClr>
                <a:srgbClr val="0070C0"/>
              </a:buClr>
            </a:pPr>
            <a:r>
              <a:rPr lang="fr-FR" dirty="0"/>
              <a:t>L’attestation de droits sera ensuite disponible dans le compte </a:t>
            </a:r>
            <a:r>
              <a:rPr lang="fr-FR" dirty="0" err="1"/>
              <a:t>ameli</a:t>
            </a:r>
            <a:r>
              <a:rPr lang="fr-FR" dirty="0"/>
              <a:t>.</a:t>
            </a:r>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p:txBody>
          <a:bodyPr/>
          <a:lstStyle/>
          <a:p>
            <a:r>
              <a:rPr lang="fr-FR" dirty="0"/>
              <a:t>C2s</a:t>
            </a:r>
          </a:p>
        </p:txBody>
      </p:sp>
    </p:spTree>
    <p:extLst>
      <p:ext uri="{BB962C8B-B14F-4D97-AF65-F5344CB8AC3E}">
        <p14:creationId xmlns:p14="http://schemas.microsoft.com/office/powerpoint/2010/main" val="59237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05</a:t>
            </a:r>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Franchises et participations</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13</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052607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sp>
        <p:nvSpPr>
          <p:cNvPr id="4" name="Titre 3"/>
          <p:cNvSpPr>
            <a:spLocks noGrp="1"/>
          </p:cNvSpPr>
          <p:nvPr>
            <p:ph type="title"/>
          </p:nvPr>
        </p:nvSpPr>
        <p:spPr/>
        <p:txBody>
          <a:bodyPr/>
          <a:lstStyle/>
          <a:p>
            <a:r>
              <a:rPr lang="fr-FR" dirty="0" smtClean="0"/>
              <a:t>FRANCHISES ET PARTICIPATIONS FORFAITAIRES</a:t>
            </a:r>
            <a:endParaRPr lang="fr-FR" dirty="0"/>
          </a:p>
        </p:txBody>
      </p:sp>
      <p:sp>
        <p:nvSpPr>
          <p:cNvPr id="5" name="Espace réservé du texte 4"/>
          <p:cNvSpPr>
            <a:spLocks noGrp="1"/>
          </p:cNvSpPr>
          <p:nvPr>
            <p:ph type="body" sz="quarter" idx="16"/>
          </p:nvPr>
        </p:nvSpPr>
        <p:spPr>
          <a:xfrm>
            <a:off x="827773" y="1949021"/>
            <a:ext cx="10578164" cy="4779038"/>
          </a:xfrm>
        </p:spPr>
        <p:txBody>
          <a:bodyPr>
            <a:normAutofit fontScale="92500" lnSpcReduction="10000"/>
          </a:bodyPr>
          <a:lstStyle/>
          <a:p>
            <a:pPr algn="just"/>
            <a:r>
              <a:rPr lang="fr-FR" dirty="0"/>
              <a:t>Deux décrets publiés au Journal officiel le 17 février 2024 actent la hausse des participations forfaitaires et des franchises.</a:t>
            </a:r>
          </a:p>
          <a:p>
            <a:pPr algn="just"/>
            <a:r>
              <a:rPr lang="fr-FR" dirty="0" smtClean="0"/>
              <a:t>Ces </a:t>
            </a:r>
            <a:r>
              <a:rPr lang="fr-FR" dirty="0"/>
              <a:t>mesures </a:t>
            </a:r>
            <a:r>
              <a:rPr lang="fr-FR" dirty="0" smtClean="0"/>
              <a:t>entrent en vigueur </a:t>
            </a:r>
            <a:r>
              <a:rPr lang="fr-FR" dirty="0"/>
              <a:t>depuis le 31 mars 2024 pour les franchises et d’ici le mois de juin 2024 pour les participations forfaitaires. </a:t>
            </a:r>
          </a:p>
          <a:p>
            <a:pPr algn="just"/>
            <a:endParaRPr lang="fr-FR" dirty="0" smtClean="0"/>
          </a:p>
          <a:p>
            <a:pPr algn="just"/>
            <a:r>
              <a:rPr lang="fr-FR" dirty="0" smtClean="0"/>
              <a:t>Pour rappel, il s’agit de sommes qui sont déduites </a:t>
            </a:r>
            <a:r>
              <a:rPr lang="fr-FR" dirty="0"/>
              <a:t>des remboursements effectués par </a:t>
            </a:r>
            <a:r>
              <a:rPr lang="fr-FR" dirty="0" smtClean="0"/>
              <a:t>l'assurance maladie, non remboursables par les mutuelles et qui restent à la charge de l’assuré. </a:t>
            </a:r>
          </a:p>
          <a:p>
            <a:pPr algn="just"/>
            <a:r>
              <a:rPr lang="fr-FR" dirty="0" smtClean="0"/>
              <a:t>Cette contribution financière vise à </a:t>
            </a:r>
            <a:r>
              <a:rPr lang="fr-FR" dirty="0"/>
              <a:t>préserver l'équilibre du système de </a:t>
            </a:r>
            <a:r>
              <a:rPr lang="fr-FR" dirty="0" smtClean="0"/>
              <a:t>santé.</a:t>
            </a:r>
          </a:p>
          <a:p>
            <a:endParaRPr lang="fr-FR" dirty="0"/>
          </a:p>
          <a:p>
            <a:r>
              <a:rPr lang="fr-FR" dirty="0" smtClean="0"/>
              <a:t>Elle ne concerne pas:</a:t>
            </a:r>
          </a:p>
          <a:p>
            <a:r>
              <a:rPr lang="fr-FR" dirty="0" smtClean="0"/>
              <a:t>	les mineurs,</a:t>
            </a:r>
          </a:p>
          <a:p>
            <a:r>
              <a:rPr lang="fr-FR" dirty="0" smtClean="0"/>
              <a:t>	les femmes </a:t>
            </a:r>
            <a:r>
              <a:rPr lang="fr-FR" dirty="0"/>
              <a:t>enceintes bénéficiaires de l'assurance maternité</a:t>
            </a:r>
          </a:p>
          <a:p>
            <a:r>
              <a:rPr lang="fr-FR" dirty="0" smtClean="0"/>
              <a:t>	les </a:t>
            </a:r>
            <a:r>
              <a:rPr lang="fr-FR" dirty="0"/>
              <a:t>bénéficiaires de la C2S</a:t>
            </a:r>
            <a:endParaRPr lang="fr-FR" dirty="0" smtClean="0"/>
          </a:p>
          <a:p>
            <a:endParaRPr lang="fr-FR" dirty="0"/>
          </a:p>
          <a:p>
            <a:endParaRPr lang="fr-FR" dirty="0"/>
          </a:p>
          <a:p>
            <a:endParaRPr lang="fr-FR" dirty="0"/>
          </a:p>
        </p:txBody>
      </p:sp>
      <p:cxnSp>
        <p:nvCxnSpPr>
          <p:cNvPr id="6" name="Connecteur droit 5"/>
          <p:cNvCxnSpPr/>
          <p:nvPr/>
        </p:nvCxnSpPr>
        <p:spPr>
          <a:xfrm>
            <a:off x="1742708" y="5437204"/>
            <a:ext cx="0" cy="100584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33858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sp>
        <p:nvSpPr>
          <p:cNvPr id="4" name="Titre 3"/>
          <p:cNvSpPr>
            <a:spLocks noGrp="1"/>
          </p:cNvSpPr>
          <p:nvPr>
            <p:ph type="title"/>
          </p:nvPr>
        </p:nvSpPr>
        <p:spPr/>
        <p:txBody>
          <a:bodyPr/>
          <a:lstStyle/>
          <a:p>
            <a:r>
              <a:rPr lang="fr-FR" dirty="0" smtClean="0"/>
              <a:t>FRANCHISES ET PARTICIPATIONS</a:t>
            </a:r>
            <a:endParaRPr lang="fr-FR" dirty="0"/>
          </a:p>
        </p:txBody>
      </p:sp>
      <p:sp>
        <p:nvSpPr>
          <p:cNvPr id="5" name="Espace réservé du texte 4"/>
          <p:cNvSpPr>
            <a:spLocks noGrp="1"/>
          </p:cNvSpPr>
          <p:nvPr>
            <p:ph type="body" sz="quarter" idx="16"/>
          </p:nvPr>
        </p:nvSpPr>
        <p:spPr>
          <a:xfrm>
            <a:off x="498660" y="1819836"/>
            <a:ext cx="11196000" cy="4536140"/>
          </a:xfrm>
        </p:spPr>
        <p:txBody>
          <a:bodyPr>
            <a:normAutofit fontScale="92500" lnSpcReduction="10000"/>
          </a:bodyPr>
          <a:lstStyle/>
          <a:p>
            <a:r>
              <a:rPr lang="fr-FR" b="1" u="sng" dirty="0" smtClean="0">
                <a:solidFill>
                  <a:schemeClr val="accent6"/>
                </a:solidFill>
                <a:effectLst>
                  <a:outerShdw blurRad="38100" dist="38100" dir="2700000" algn="tl">
                    <a:srgbClr val="000000">
                      <a:alpha val="43137"/>
                    </a:srgbClr>
                  </a:outerShdw>
                </a:effectLst>
              </a:rPr>
              <a:t>MONTANT DES FRANCHISES à compter du 31 mars 2024</a:t>
            </a:r>
          </a:p>
          <a:p>
            <a:endParaRPr lang="fr-FR" b="1" u="sng" dirty="0">
              <a:solidFill>
                <a:schemeClr val="accent6"/>
              </a:solidFill>
              <a:effectLst>
                <a:outerShdw blurRad="38100" dist="38100" dir="2700000" algn="tl">
                  <a:srgbClr val="000000">
                    <a:alpha val="43137"/>
                  </a:srgbClr>
                </a:outerShdw>
              </a:effectLst>
            </a:endParaRPr>
          </a:p>
          <a:p>
            <a:pPr marL="1250950" indent="-342900">
              <a:buFont typeface="Wingdings" panose="05000000000000000000" pitchFamily="2" charset="2"/>
              <a:buChar char="§"/>
            </a:pPr>
            <a:r>
              <a:rPr lang="fr-FR" sz="1900" dirty="0"/>
              <a:t>1 € </a:t>
            </a:r>
            <a:r>
              <a:rPr lang="fr-FR" sz="1900" dirty="0" smtClean="0"/>
              <a:t>sur les boites de médicaments, contre 0,50 € jusque là</a:t>
            </a:r>
          </a:p>
          <a:p>
            <a:pPr marL="1250950" indent="-342900">
              <a:buFont typeface="Wingdings" panose="05000000000000000000" pitchFamily="2" charset="2"/>
              <a:buChar char="§"/>
            </a:pPr>
            <a:r>
              <a:rPr lang="fr-FR" sz="1900" dirty="0" smtClean="0"/>
              <a:t>1 € pour les actes effectués par un auxiliaire médical, contre 0,50 € </a:t>
            </a:r>
            <a:r>
              <a:rPr lang="fr-FR" sz="1900" dirty="0"/>
              <a:t>jusque là</a:t>
            </a:r>
          </a:p>
          <a:p>
            <a:pPr marL="1250950" indent="-342900">
              <a:buFont typeface="Wingdings" panose="05000000000000000000" pitchFamily="2" charset="2"/>
              <a:buChar char="§"/>
            </a:pPr>
            <a:r>
              <a:rPr lang="fr-FR" sz="1900" dirty="0" smtClean="0"/>
              <a:t>4 € sur les transports sanitaires, </a:t>
            </a:r>
            <a:r>
              <a:rPr lang="fr-FR" sz="1900" dirty="0"/>
              <a:t>contre </a:t>
            </a:r>
            <a:r>
              <a:rPr lang="fr-FR" sz="1900" dirty="0" smtClean="0"/>
              <a:t>2 </a:t>
            </a:r>
            <a:r>
              <a:rPr lang="fr-FR" sz="1900" dirty="0"/>
              <a:t>€ jusque </a:t>
            </a:r>
            <a:r>
              <a:rPr lang="fr-FR" sz="1900" dirty="0" smtClean="0"/>
              <a:t>là</a:t>
            </a:r>
          </a:p>
          <a:p>
            <a:endParaRPr lang="fr-FR" sz="1800" b="1" dirty="0" smtClean="0"/>
          </a:p>
          <a:p>
            <a:r>
              <a:rPr lang="fr-FR" sz="1800" b="1" dirty="0" smtClean="0"/>
              <a:t>Le </a:t>
            </a:r>
            <a:r>
              <a:rPr lang="fr-FR" sz="1800" b="1" dirty="0"/>
              <a:t>plafond journalier évolue aussi</a:t>
            </a:r>
          </a:p>
          <a:p>
            <a:r>
              <a:rPr lang="fr-FR" sz="1800" dirty="0" smtClean="0"/>
              <a:t>Le </a:t>
            </a:r>
            <a:r>
              <a:rPr lang="fr-FR" sz="1800" dirty="0"/>
              <a:t>montant de la franchise médicale ne peut pas dépasser :</a:t>
            </a:r>
          </a:p>
          <a:p>
            <a:pPr marL="285750" indent="-285750">
              <a:buFont typeface="Arial" panose="020B0604020202020204" pitchFamily="34" charset="0"/>
              <a:buChar char="•"/>
            </a:pPr>
            <a:r>
              <a:rPr lang="fr-FR" sz="1800" dirty="0"/>
              <a:t>4 € par jour pour les actes paramédicaux (contre 2 € avant) ;</a:t>
            </a:r>
          </a:p>
          <a:p>
            <a:pPr marL="285750" indent="-285750">
              <a:buFont typeface="Arial" panose="020B0604020202020204" pitchFamily="34" charset="0"/>
              <a:buChar char="•"/>
            </a:pPr>
            <a:r>
              <a:rPr lang="fr-FR" sz="1800" dirty="0"/>
              <a:t>8 € par jour pour les transports sanitaires (contre 4 € avant).</a:t>
            </a:r>
          </a:p>
          <a:p>
            <a:r>
              <a:rPr lang="fr-FR" sz="1800" dirty="0"/>
              <a:t>Il n’y a pas de plafond journalier pour les médicaments.</a:t>
            </a:r>
            <a:endParaRPr lang="fr-FR" sz="1900" dirty="0"/>
          </a:p>
          <a:p>
            <a:endParaRPr lang="fr-FR" sz="1900" dirty="0" smtClean="0"/>
          </a:p>
          <a:p>
            <a:r>
              <a:rPr lang="fr-FR" sz="1900" dirty="0" smtClean="0"/>
              <a:t>Le </a:t>
            </a:r>
            <a:r>
              <a:rPr lang="fr-FR" sz="1900" dirty="0" smtClean="0"/>
              <a:t>plafond annuel de 50 € reste inchangé.</a:t>
            </a:r>
            <a:endParaRPr lang="fr-FR" sz="1900" dirty="0"/>
          </a:p>
          <a:p>
            <a:endParaRPr lang="fr-FR" sz="1900" dirty="0"/>
          </a:p>
        </p:txBody>
      </p:sp>
    </p:spTree>
    <p:extLst>
      <p:ext uri="{BB962C8B-B14F-4D97-AF65-F5344CB8AC3E}">
        <p14:creationId xmlns:p14="http://schemas.microsoft.com/office/powerpoint/2010/main" val="3018084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1200" b="0" i="0" u="none" strike="noStrike" kern="1200" cap="none" spc="0" normalizeH="0" baseline="0" noProof="0" smtClean="0">
                <a:ln>
                  <a:noFill/>
                </a:ln>
                <a:solidFill>
                  <a:srgbClr val="0C41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sp>
        <p:nvSpPr>
          <p:cNvPr id="4" name="Titre 3"/>
          <p:cNvSpPr>
            <a:spLocks noGrp="1"/>
          </p:cNvSpPr>
          <p:nvPr>
            <p:ph type="title"/>
          </p:nvPr>
        </p:nvSpPr>
        <p:spPr/>
        <p:txBody>
          <a:bodyPr/>
          <a:lstStyle/>
          <a:p>
            <a:r>
              <a:rPr lang="fr-FR" dirty="0" smtClean="0"/>
              <a:t>FRANCHISES ET PARTICIPATIONS</a:t>
            </a:r>
            <a:endParaRPr lang="fr-FR" dirty="0"/>
          </a:p>
        </p:txBody>
      </p:sp>
      <p:sp>
        <p:nvSpPr>
          <p:cNvPr id="5" name="Espace réservé du texte 4"/>
          <p:cNvSpPr>
            <a:spLocks noGrp="1"/>
          </p:cNvSpPr>
          <p:nvPr>
            <p:ph type="body" sz="quarter" idx="16"/>
          </p:nvPr>
        </p:nvSpPr>
        <p:spPr>
          <a:xfrm>
            <a:off x="498660" y="2375837"/>
            <a:ext cx="11196000" cy="3466698"/>
          </a:xfrm>
        </p:spPr>
        <p:txBody>
          <a:bodyPr>
            <a:normAutofit/>
          </a:bodyPr>
          <a:lstStyle/>
          <a:p>
            <a:r>
              <a:rPr lang="fr-FR" b="1" u="sng" dirty="0" smtClean="0">
                <a:solidFill>
                  <a:schemeClr val="accent6"/>
                </a:solidFill>
                <a:effectLst>
                  <a:outerShdw blurRad="38100" dist="38100" dir="2700000" algn="tl">
                    <a:srgbClr val="000000">
                      <a:alpha val="43137"/>
                    </a:srgbClr>
                  </a:outerShdw>
                </a:effectLst>
              </a:rPr>
              <a:t>MONTANT DES PARTICIPATIONS FORFAITAIRES</a:t>
            </a:r>
          </a:p>
          <a:p>
            <a:endParaRPr lang="fr-FR" b="1" u="sng" dirty="0">
              <a:solidFill>
                <a:schemeClr val="accent6"/>
              </a:solidFill>
              <a:effectLst>
                <a:outerShdw blurRad="38100" dist="38100" dir="2700000" algn="tl">
                  <a:srgbClr val="000000">
                    <a:alpha val="43137"/>
                  </a:srgbClr>
                </a:outerShdw>
              </a:effectLst>
            </a:endParaRPr>
          </a:p>
          <a:p>
            <a:pPr marL="1250950" indent="-342900">
              <a:buFont typeface="Wingdings" panose="05000000000000000000" pitchFamily="2" charset="2"/>
              <a:buChar char="§"/>
            </a:pPr>
            <a:r>
              <a:rPr lang="fr-FR" sz="1900" dirty="0"/>
              <a:t>1 € </a:t>
            </a:r>
            <a:r>
              <a:rPr lang="fr-FR" sz="1900" dirty="0" smtClean="0"/>
              <a:t>lors d’une consultation ou d’un acte réalisé par un médecin généraliste ou spécialiste</a:t>
            </a:r>
          </a:p>
          <a:p>
            <a:pPr marL="908050"/>
            <a:r>
              <a:rPr lang="fr-FR" sz="1900" dirty="0"/>
              <a:t>e</a:t>
            </a:r>
            <a:r>
              <a:rPr lang="fr-FR" sz="1900" dirty="0" smtClean="0"/>
              <a:t>t sur les examens radiologiques et les analyses de biologie médicale.</a:t>
            </a:r>
            <a:endParaRPr lang="fr-FR" sz="1900" dirty="0"/>
          </a:p>
          <a:p>
            <a:pPr marL="908050"/>
            <a:endParaRPr lang="fr-FR" sz="1900" dirty="0" smtClean="0"/>
          </a:p>
          <a:p>
            <a:pPr marL="908050"/>
            <a:r>
              <a:rPr lang="fr-FR" sz="1900" dirty="0" smtClean="0"/>
              <a:t>Le décret prévoit que ce montant ne pourra être inférieur à 2 € ni excéder 3 €.</a:t>
            </a:r>
          </a:p>
          <a:p>
            <a:endParaRPr lang="fr-FR" sz="1900" dirty="0"/>
          </a:p>
          <a:p>
            <a:r>
              <a:rPr lang="fr-FR" sz="1900" dirty="0" smtClean="0"/>
              <a:t>	Le plafond annuel de 50 € restera inchangé.</a:t>
            </a:r>
            <a:endParaRPr lang="fr-FR" sz="1900" dirty="0"/>
          </a:p>
          <a:p>
            <a:endParaRPr lang="fr-FR" sz="1900" dirty="0"/>
          </a:p>
        </p:txBody>
      </p:sp>
    </p:spTree>
    <p:extLst>
      <p:ext uri="{BB962C8B-B14F-4D97-AF65-F5344CB8AC3E}">
        <p14:creationId xmlns:p14="http://schemas.microsoft.com/office/powerpoint/2010/main" val="18357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r>
              <a:rPr lang="fr-FR" dirty="0">
                <a:hlinkClick r:id="rId2"/>
              </a:rPr>
              <a:t>https://pastel.cpam-isere.fr/participations-forfaitaires-franchises</a:t>
            </a:r>
            <a:r>
              <a:rPr lang="fr-FR" dirty="0" smtClean="0">
                <a:hlinkClick r:id="rId2"/>
              </a:rPr>
              <a:t>/</a:t>
            </a:r>
            <a:endParaRPr lang="fr-FR" dirty="0" smtClean="0"/>
          </a:p>
          <a:p>
            <a:endParaRPr lang="fr-FR" dirty="0"/>
          </a:p>
          <a:p>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4" name="Titre 3"/>
          <p:cNvSpPr>
            <a:spLocks noGrp="1"/>
          </p:cNvSpPr>
          <p:nvPr>
            <p:ph type="title"/>
          </p:nvPr>
        </p:nvSpPr>
        <p:spPr/>
        <p:txBody>
          <a:bodyPr/>
          <a:lstStyle/>
          <a:p>
            <a:r>
              <a:rPr lang="fr-FR" dirty="0" smtClean="0"/>
              <a:t>Comment suivre ses participations et franchises</a:t>
            </a:r>
            <a:endParaRPr lang="fr-FR" dirty="0"/>
          </a:p>
        </p:txBody>
      </p:sp>
      <p:pic>
        <p:nvPicPr>
          <p:cNvPr id="5" name="Image 4"/>
          <p:cNvPicPr>
            <a:picLocks noChangeAspect="1"/>
          </p:cNvPicPr>
          <p:nvPr/>
        </p:nvPicPr>
        <p:blipFill>
          <a:blip r:embed="rId3"/>
          <a:stretch>
            <a:fillRect/>
          </a:stretch>
        </p:blipFill>
        <p:spPr>
          <a:xfrm>
            <a:off x="273399" y="2698326"/>
            <a:ext cx="3277057" cy="4010585"/>
          </a:xfrm>
          <a:prstGeom prst="rect">
            <a:avLst/>
          </a:prstGeom>
        </p:spPr>
      </p:pic>
      <p:sp>
        <p:nvSpPr>
          <p:cNvPr id="6" name="Rectangle 5"/>
          <p:cNvSpPr/>
          <p:nvPr/>
        </p:nvSpPr>
        <p:spPr>
          <a:xfrm>
            <a:off x="4239491" y="3647969"/>
            <a:ext cx="6096000" cy="923330"/>
          </a:xfrm>
          <a:prstGeom prst="rect">
            <a:avLst/>
          </a:prstGeom>
        </p:spPr>
        <p:txBody>
          <a:bodyPr>
            <a:spAutoFit/>
          </a:bodyPr>
          <a:lstStyle/>
          <a:p>
            <a:r>
              <a:rPr lang="fr-FR" dirty="0"/>
              <a:t>Rubrique «</a:t>
            </a:r>
            <a:r>
              <a:rPr lang="fr-FR" b="1" dirty="0"/>
              <a:t>Mes paiements</a:t>
            </a:r>
            <a:r>
              <a:rPr lang="fr-FR" dirty="0"/>
              <a:t>» </a:t>
            </a:r>
            <a:endParaRPr lang="fr-FR" dirty="0" smtClean="0"/>
          </a:p>
          <a:p>
            <a:endParaRPr lang="fr-FR" dirty="0"/>
          </a:p>
          <a:p>
            <a:r>
              <a:rPr lang="fr-FR" dirty="0" smtClean="0"/>
              <a:t>puis </a:t>
            </a:r>
            <a:r>
              <a:rPr lang="fr-FR" b="1" dirty="0"/>
              <a:t>«Participations forfaitaires et franchises»</a:t>
            </a:r>
            <a:endParaRPr lang="fr-FR" dirty="0"/>
          </a:p>
        </p:txBody>
      </p:sp>
    </p:spTree>
    <p:extLst>
      <p:ext uri="{BB962C8B-B14F-4D97-AF65-F5344CB8AC3E}">
        <p14:creationId xmlns:p14="http://schemas.microsoft.com/office/powerpoint/2010/main" val="362054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smtClean="0"/>
              <a:t>06</a:t>
            </a:r>
            <a:endParaRPr lang="fr-FR" dirty="0" smtClean="0"/>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Présentation du service médiation</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18</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478038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pic>
        <p:nvPicPr>
          <p:cNvPr id="5" name="Image 4"/>
          <p:cNvPicPr>
            <a:picLocks noChangeAspect="1"/>
          </p:cNvPicPr>
          <p:nvPr/>
        </p:nvPicPr>
        <p:blipFill>
          <a:blip r:embed="rId2"/>
          <a:stretch>
            <a:fillRect/>
          </a:stretch>
        </p:blipFill>
        <p:spPr>
          <a:xfrm>
            <a:off x="0" y="1"/>
            <a:ext cx="12187960" cy="6858000"/>
          </a:xfrm>
          <a:prstGeom prst="rect">
            <a:avLst/>
          </a:prstGeom>
        </p:spPr>
      </p:pic>
    </p:spTree>
    <p:extLst>
      <p:ext uri="{BB962C8B-B14F-4D97-AF65-F5344CB8AC3E}">
        <p14:creationId xmlns:p14="http://schemas.microsoft.com/office/powerpoint/2010/main" val="273634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789" y="487654"/>
            <a:ext cx="11689080" cy="5760720"/>
          </a:xfrm>
        </p:spPr>
        <p:txBody>
          <a:bodyPr/>
          <a:lstStyle/>
          <a:p>
            <a:r>
              <a:rPr lang="fr-FR" dirty="0"/>
              <a:t/>
            </a:r>
            <a:br>
              <a:rPr lang="fr-FR" dirty="0"/>
            </a:br>
            <a:endParaRPr lang="fr-FR" dirty="0"/>
          </a:p>
        </p:txBody>
      </p:sp>
      <p:sp>
        <p:nvSpPr>
          <p:cNvPr id="3" name="Espace réservé du texte 2"/>
          <p:cNvSpPr>
            <a:spLocks noGrp="1"/>
          </p:cNvSpPr>
          <p:nvPr>
            <p:ph type="body" idx="1"/>
          </p:nvPr>
        </p:nvSpPr>
        <p:spPr>
          <a:xfrm>
            <a:off x="2604387" y="976584"/>
            <a:ext cx="1080000" cy="552732"/>
          </a:xfrm>
        </p:spPr>
        <p:txBody>
          <a:bodyPr>
            <a:normAutofit fontScale="92500" lnSpcReduction="20000"/>
          </a:bodyPr>
          <a:lstStyle/>
          <a:p>
            <a:r>
              <a:rPr lang="fr-FR" dirty="0" smtClean="0"/>
              <a:t>01</a:t>
            </a:r>
            <a:endParaRPr lang="fr-FR" dirty="0"/>
          </a:p>
        </p:txBody>
      </p:sp>
      <p:sp>
        <p:nvSpPr>
          <p:cNvPr id="4" name="Espace réservé du texte 3"/>
          <p:cNvSpPr>
            <a:spLocks noGrp="1"/>
          </p:cNvSpPr>
          <p:nvPr>
            <p:ph type="body" sz="quarter" idx="3"/>
          </p:nvPr>
        </p:nvSpPr>
        <p:spPr>
          <a:xfrm>
            <a:off x="2646682" y="1519478"/>
            <a:ext cx="4546598" cy="416002"/>
          </a:xfrm>
        </p:spPr>
        <p:txBody>
          <a:bodyPr>
            <a:noAutofit/>
          </a:bodyPr>
          <a:lstStyle/>
          <a:p>
            <a:r>
              <a:rPr lang="fr-FR" sz="1400" dirty="0" smtClean="0"/>
              <a:t>Actualité : centre d’examens de santé</a:t>
            </a:r>
            <a:endParaRPr lang="fr-FR" sz="1400" dirty="0"/>
          </a:p>
        </p:txBody>
      </p:sp>
      <p:sp>
        <p:nvSpPr>
          <p:cNvPr id="5" name="Espace réservé du texte 4"/>
          <p:cNvSpPr>
            <a:spLocks noGrp="1"/>
          </p:cNvSpPr>
          <p:nvPr>
            <p:ph type="body" idx="13"/>
          </p:nvPr>
        </p:nvSpPr>
        <p:spPr>
          <a:xfrm>
            <a:off x="2623049" y="2198155"/>
            <a:ext cx="1080000" cy="552732"/>
          </a:xfrm>
        </p:spPr>
        <p:txBody>
          <a:bodyPr>
            <a:normAutofit fontScale="92500" lnSpcReduction="20000"/>
          </a:bodyPr>
          <a:lstStyle/>
          <a:p>
            <a:r>
              <a:rPr lang="fr-FR" dirty="0" smtClean="0"/>
              <a:t>02</a:t>
            </a:r>
            <a:endParaRPr lang="fr-FR" dirty="0"/>
          </a:p>
        </p:txBody>
      </p:sp>
      <p:sp>
        <p:nvSpPr>
          <p:cNvPr id="6" name="Espace réservé du texte 5"/>
          <p:cNvSpPr>
            <a:spLocks noGrp="1"/>
          </p:cNvSpPr>
          <p:nvPr>
            <p:ph type="body" sz="quarter" idx="14"/>
          </p:nvPr>
        </p:nvSpPr>
        <p:spPr>
          <a:xfrm>
            <a:off x="7744305" y="2568351"/>
            <a:ext cx="5003798" cy="378799"/>
          </a:xfrm>
        </p:spPr>
        <p:txBody>
          <a:bodyPr>
            <a:noAutofit/>
          </a:bodyPr>
          <a:lstStyle/>
          <a:p>
            <a:r>
              <a:rPr lang="fr-FR" sz="1400" dirty="0" smtClean="0"/>
              <a:t>Présentation du service médiation</a:t>
            </a:r>
            <a:endParaRPr lang="fr-FR" sz="1400" dirty="0"/>
          </a:p>
        </p:txBody>
      </p:sp>
      <p:sp>
        <p:nvSpPr>
          <p:cNvPr id="7" name="Espace réservé du texte 6"/>
          <p:cNvSpPr>
            <a:spLocks noGrp="1"/>
          </p:cNvSpPr>
          <p:nvPr>
            <p:ph type="body" idx="15"/>
          </p:nvPr>
        </p:nvSpPr>
        <p:spPr>
          <a:xfrm>
            <a:off x="2665347" y="3290961"/>
            <a:ext cx="1080000" cy="552732"/>
          </a:xfrm>
        </p:spPr>
        <p:txBody>
          <a:bodyPr>
            <a:normAutofit fontScale="92500" lnSpcReduction="20000"/>
          </a:bodyPr>
          <a:lstStyle/>
          <a:p>
            <a:r>
              <a:rPr lang="fr-FR" dirty="0" smtClean="0"/>
              <a:t>03</a:t>
            </a:r>
            <a:endParaRPr lang="fr-FR" dirty="0"/>
          </a:p>
        </p:txBody>
      </p:sp>
      <p:sp>
        <p:nvSpPr>
          <p:cNvPr id="8" name="Espace réservé du texte 7"/>
          <p:cNvSpPr>
            <a:spLocks noGrp="1"/>
          </p:cNvSpPr>
          <p:nvPr>
            <p:ph type="body" sz="quarter" idx="16"/>
          </p:nvPr>
        </p:nvSpPr>
        <p:spPr>
          <a:xfrm>
            <a:off x="2740507" y="4891993"/>
            <a:ext cx="5003798" cy="315469"/>
          </a:xfrm>
        </p:spPr>
        <p:txBody>
          <a:bodyPr>
            <a:noAutofit/>
          </a:bodyPr>
          <a:lstStyle/>
          <a:p>
            <a:r>
              <a:rPr lang="fr-FR" sz="1400" dirty="0" smtClean="0"/>
              <a:t>C2s : simulateur</a:t>
            </a:r>
            <a:endParaRPr lang="fr-FR" sz="1400" dirty="0"/>
          </a:p>
        </p:txBody>
      </p:sp>
      <p:sp>
        <p:nvSpPr>
          <p:cNvPr id="9" name="Espace réservé du texte 8"/>
          <p:cNvSpPr>
            <a:spLocks noGrp="1"/>
          </p:cNvSpPr>
          <p:nvPr>
            <p:ph type="body" idx="17"/>
          </p:nvPr>
        </p:nvSpPr>
        <p:spPr>
          <a:xfrm>
            <a:off x="2634867" y="4417311"/>
            <a:ext cx="1080000" cy="552732"/>
          </a:xfrm>
        </p:spPr>
        <p:txBody>
          <a:bodyPr>
            <a:normAutofit fontScale="92500" lnSpcReduction="20000"/>
          </a:bodyPr>
          <a:lstStyle/>
          <a:p>
            <a:r>
              <a:rPr lang="fr-FR" dirty="0" smtClean="0"/>
              <a:t>04</a:t>
            </a:r>
            <a:endParaRPr lang="fr-FR" dirty="0"/>
          </a:p>
        </p:txBody>
      </p:sp>
      <p:sp>
        <p:nvSpPr>
          <p:cNvPr id="10" name="Espace réservé du texte 9"/>
          <p:cNvSpPr>
            <a:spLocks noGrp="1"/>
          </p:cNvSpPr>
          <p:nvPr>
            <p:ph type="body" sz="quarter" idx="18"/>
          </p:nvPr>
        </p:nvSpPr>
        <p:spPr>
          <a:xfrm>
            <a:off x="2665347" y="3746590"/>
            <a:ext cx="4435187" cy="411751"/>
          </a:xfrm>
        </p:spPr>
        <p:txBody>
          <a:bodyPr>
            <a:noAutofit/>
          </a:bodyPr>
          <a:lstStyle/>
          <a:p>
            <a:r>
              <a:rPr lang="fr-FR" sz="1400" dirty="0" smtClean="0"/>
              <a:t>Sécurité du compte </a:t>
            </a:r>
            <a:r>
              <a:rPr lang="fr-FR" sz="1400" dirty="0" err="1" smtClean="0"/>
              <a:t>ameli</a:t>
            </a:r>
            <a:r>
              <a:rPr lang="fr-FR" sz="1400" dirty="0" smtClean="0"/>
              <a:t> </a:t>
            </a:r>
            <a:endParaRPr lang="fr-FR" sz="1400" dirty="0"/>
          </a:p>
        </p:txBody>
      </p:sp>
      <p:sp>
        <p:nvSpPr>
          <p:cNvPr id="11" name="Espace réservé du texte 10"/>
          <p:cNvSpPr>
            <a:spLocks noGrp="1"/>
          </p:cNvSpPr>
          <p:nvPr>
            <p:ph type="body" idx="19"/>
          </p:nvPr>
        </p:nvSpPr>
        <p:spPr>
          <a:xfrm>
            <a:off x="7714832" y="814689"/>
            <a:ext cx="1080000" cy="552732"/>
          </a:xfrm>
        </p:spPr>
        <p:txBody>
          <a:bodyPr>
            <a:normAutofit fontScale="92500" lnSpcReduction="20000"/>
          </a:bodyPr>
          <a:lstStyle/>
          <a:p>
            <a:r>
              <a:rPr lang="fr-FR" dirty="0" smtClean="0"/>
              <a:t>05</a:t>
            </a:r>
            <a:endParaRPr lang="fr-FR" dirty="0"/>
          </a:p>
        </p:txBody>
      </p:sp>
      <p:sp>
        <p:nvSpPr>
          <p:cNvPr id="12" name="Espace réservé du texte 11"/>
          <p:cNvSpPr>
            <a:spLocks noGrp="1"/>
          </p:cNvSpPr>
          <p:nvPr>
            <p:ph type="body" sz="quarter" idx="20"/>
          </p:nvPr>
        </p:nvSpPr>
        <p:spPr>
          <a:xfrm>
            <a:off x="7694995" y="1378224"/>
            <a:ext cx="3600000" cy="360000"/>
          </a:xfrm>
        </p:spPr>
        <p:txBody>
          <a:bodyPr>
            <a:noAutofit/>
          </a:bodyPr>
          <a:lstStyle/>
          <a:p>
            <a:r>
              <a:rPr lang="fr-FR" sz="1400" dirty="0" smtClean="0"/>
              <a:t>Franchises et participations</a:t>
            </a:r>
            <a:endParaRPr lang="fr-FR" sz="1400" dirty="0"/>
          </a:p>
        </p:txBody>
      </p:sp>
      <p:sp>
        <p:nvSpPr>
          <p:cNvPr id="13" name="Espace réservé du texte 12"/>
          <p:cNvSpPr>
            <a:spLocks noGrp="1"/>
          </p:cNvSpPr>
          <p:nvPr>
            <p:ph type="body" idx="21"/>
          </p:nvPr>
        </p:nvSpPr>
        <p:spPr>
          <a:xfrm>
            <a:off x="7762801" y="2127125"/>
            <a:ext cx="1080000" cy="552732"/>
          </a:xfrm>
        </p:spPr>
        <p:txBody>
          <a:bodyPr>
            <a:normAutofit fontScale="92500" lnSpcReduction="20000"/>
          </a:bodyPr>
          <a:lstStyle/>
          <a:p>
            <a:r>
              <a:rPr lang="fr-FR" dirty="0" smtClean="0"/>
              <a:t>06</a:t>
            </a:r>
            <a:endParaRPr lang="fr-FR" dirty="0"/>
          </a:p>
        </p:txBody>
      </p:sp>
      <p:sp>
        <p:nvSpPr>
          <p:cNvPr id="14" name="Espace réservé du texte 13"/>
          <p:cNvSpPr>
            <a:spLocks noGrp="1"/>
          </p:cNvSpPr>
          <p:nvPr>
            <p:ph type="body" sz="quarter" idx="22"/>
          </p:nvPr>
        </p:nvSpPr>
        <p:spPr>
          <a:xfrm>
            <a:off x="2585668" y="2640356"/>
            <a:ext cx="3600000" cy="762663"/>
          </a:xfrm>
        </p:spPr>
        <p:txBody>
          <a:bodyPr>
            <a:normAutofit/>
          </a:bodyPr>
          <a:lstStyle/>
          <a:p>
            <a:r>
              <a:rPr lang="fr-FR" sz="1400" dirty="0" smtClean="0"/>
              <a:t>modalités d’accueil</a:t>
            </a:r>
            <a:endParaRPr lang="fr-FR" sz="1400" dirty="0"/>
          </a:p>
        </p:txBody>
      </p:sp>
      <p:sp>
        <p:nvSpPr>
          <p:cNvPr id="17" name="Espace réservé du numéro de diapositive 16"/>
          <p:cNvSpPr>
            <a:spLocks noGrp="1"/>
          </p:cNvSpPr>
          <p:nvPr>
            <p:ph type="sldNum" sz="quarter" idx="28"/>
          </p:nvPr>
        </p:nvSpPr>
        <p:spPr/>
        <p:txBody>
          <a:bodyPr/>
          <a:lstStyle/>
          <a:p>
            <a:fld id="{975A587B-5814-4D9B-9598-FE9CB954CB01}" type="slidenum">
              <a:rPr lang="fr-FR" smtClean="0"/>
              <a:pPr/>
              <a:t>2</a:t>
            </a:fld>
            <a:endParaRPr lang="fr-FR" dirty="0"/>
          </a:p>
        </p:txBody>
      </p:sp>
      <p:sp>
        <p:nvSpPr>
          <p:cNvPr id="18" name="Espace réservé du texte 17"/>
          <p:cNvSpPr>
            <a:spLocks noGrp="1"/>
          </p:cNvSpPr>
          <p:nvPr>
            <p:ph type="body" sz="quarter" idx="27"/>
          </p:nvPr>
        </p:nvSpPr>
        <p:spPr>
          <a:xfrm>
            <a:off x="2519817" y="1129976"/>
            <a:ext cx="21600" cy="637200"/>
          </a:xfrm>
        </p:spPr>
        <p:txBody>
          <a:bodyPr/>
          <a:lstStyle/>
          <a:p>
            <a:endParaRPr lang="fr-FR" dirty="0"/>
          </a:p>
        </p:txBody>
      </p:sp>
      <p:sp>
        <p:nvSpPr>
          <p:cNvPr id="19" name="Espace réservé du texte 18"/>
          <p:cNvSpPr>
            <a:spLocks noGrp="1"/>
          </p:cNvSpPr>
          <p:nvPr>
            <p:ph type="body" sz="quarter" idx="29"/>
          </p:nvPr>
        </p:nvSpPr>
        <p:spPr>
          <a:xfrm>
            <a:off x="2544388" y="2244721"/>
            <a:ext cx="21600" cy="637200"/>
          </a:xfrm>
        </p:spPr>
        <p:txBody>
          <a:bodyPr/>
          <a:lstStyle/>
          <a:p>
            <a:endParaRPr lang="fr-FR" dirty="0"/>
          </a:p>
        </p:txBody>
      </p:sp>
      <p:sp>
        <p:nvSpPr>
          <p:cNvPr id="20" name="Espace réservé du texte 19"/>
          <p:cNvSpPr>
            <a:spLocks noGrp="1"/>
          </p:cNvSpPr>
          <p:nvPr>
            <p:ph type="body" sz="quarter" idx="30"/>
          </p:nvPr>
        </p:nvSpPr>
        <p:spPr>
          <a:xfrm>
            <a:off x="2574868" y="3501124"/>
            <a:ext cx="21600" cy="637200"/>
          </a:xfrm>
        </p:spPr>
        <p:txBody>
          <a:bodyPr/>
          <a:lstStyle/>
          <a:p>
            <a:endParaRPr lang="fr-FR"/>
          </a:p>
        </p:txBody>
      </p:sp>
      <p:sp>
        <p:nvSpPr>
          <p:cNvPr id="21" name="Espace réservé du texte 20"/>
          <p:cNvSpPr>
            <a:spLocks noGrp="1"/>
          </p:cNvSpPr>
          <p:nvPr>
            <p:ph type="body" sz="quarter" idx="31"/>
          </p:nvPr>
        </p:nvSpPr>
        <p:spPr>
          <a:xfrm>
            <a:off x="2611258" y="4522349"/>
            <a:ext cx="21600" cy="637200"/>
          </a:xfrm>
        </p:spPr>
        <p:txBody>
          <a:bodyPr/>
          <a:lstStyle/>
          <a:p>
            <a:endParaRPr lang="fr-FR" dirty="0"/>
          </a:p>
        </p:txBody>
      </p:sp>
      <p:sp>
        <p:nvSpPr>
          <p:cNvPr id="22" name="Espace réservé du texte 21"/>
          <p:cNvSpPr>
            <a:spLocks noGrp="1"/>
          </p:cNvSpPr>
          <p:nvPr>
            <p:ph type="body" sz="quarter" idx="32"/>
          </p:nvPr>
        </p:nvSpPr>
        <p:spPr>
          <a:xfrm>
            <a:off x="7602583" y="1027209"/>
            <a:ext cx="21600" cy="637200"/>
          </a:xfrm>
        </p:spPr>
        <p:txBody>
          <a:bodyPr/>
          <a:lstStyle/>
          <a:p>
            <a:endParaRPr lang="fr-FR" dirty="0"/>
          </a:p>
        </p:txBody>
      </p:sp>
      <p:sp>
        <p:nvSpPr>
          <p:cNvPr id="23" name="Espace réservé du texte 22"/>
          <p:cNvSpPr>
            <a:spLocks noGrp="1"/>
          </p:cNvSpPr>
          <p:nvPr>
            <p:ph type="body" sz="quarter" idx="33"/>
          </p:nvPr>
        </p:nvSpPr>
        <p:spPr>
          <a:xfrm>
            <a:off x="7623850" y="3381637"/>
            <a:ext cx="21600" cy="637200"/>
          </a:xfrm>
        </p:spPr>
        <p:txBody>
          <a:bodyPr/>
          <a:lstStyle/>
          <a:p>
            <a:endParaRPr lang="fr-FR" dirty="0"/>
          </a:p>
        </p:txBody>
      </p:sp>
      <p:sp>
        <p:nvSpPr>
          <p:cNvPr id="24" name="Espace réservé du texte 23"/>
          <p:cNvSpPr>
            <a:spLocks noGrp="1"/>
          </p:cNvSpPr>
          <p:nvPr>
            <p:ph type="body" sz="quarter" idx="34"/>
          </p:nvPr>
        </p:nvSpPr>
        <p:spPr>
          <a:xfrm>
            <a:off x="7599278" y="4636971"/>
            <a:ext cx="21600" cy="637200"/>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887" y="2207732"/>
            <a:ext cx="190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Espace réservé du texte 13"/>
          <p:cNvSpPr txBox="1">
            <a:spLocks/>
          </p:cNvSpPr>
          <p:nvPr/>
        </p:nvSpPr>
        <p:spPr>
          <a:xfrm>
            <a:off x="7762801" y="4950249"/>
            <a:ext cx="3600000" cy="762663"/>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1600" b="1" kern="1200" cap="all" baseline="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400" dirty="0" smtClean="0"/>
              <a:t>Appel à projets : </a:t>
            </a:r>
            <a:r>
              <a:rPr lang="fr-FR" sz="1400" dirty="0" err="1" smtClean="0"/>
              <a:t>replay</a:t>
            </a:r>
            <a:r>
              <a:rPr lang="fr-FR" sz="1400" dirty="0" smtClean="0"/>
              <a:t> du webinaire </a:t>
            </a:r>
            <a:endParaRPr lang="fr-FR" sz="1400" dirty="0"/>
          </a:p>
        </p:txBody>
      </p:sp>
      <p:sp>
        <p:nvSpPr>
          <p:cNvPr id="28" name="Espace réservé du texte 14"/>
          <p:cNvSpPr txBox="1">
            <a:spLocks/>
          </p:cNvSpPr>
          <p:nvPr/>
        </p:nvSpPr>
        <p:spPr>
          <a:xfrm>
            <a:off x="7762801" y="3290961"/>
            <a:ext cx="1080000" cy="552732"/>
          </a:xfrm>
          <a:prstGeom prst="rect">
            <a:avLst/>
          </a:prstGeom>
          <a:ln w="3175">
            <a:noFill/>
          </a:ln>
        </p:spPr>
        <p:txBody>
          <a:bodyPr vert="horz" lIns="91440" tIns="45720" rIns="91440" bIns="45720" rtlCol="0" anchor="t">
            <a:normAutofit fontScale="92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3600" b="1" kern="120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smtClean="0"/>
              <a:t>07</a:t>
            </a:r>
            <a:endParaRPr lang="fr-FR" dirty="0"/>
          </a:p>
        </p:txBody>
      </p:sp>
      <p:sp>
        <p:nvSpPr>
          <p:cNvPr id="26" name="Espace réservé du texte 14"/>
          <p:cNvSpPr txBox="1">
            <a:spLocks/>
          </p:cNvSpPr>
          <p:nvPr/>
        </p:nvSpPr>
        <p:spPr>
          <a:xfrm>
            <a:off x="7694995" y="4454339"/>
            <a:ext cx="1080000" cy="552732"/>
          </a:xfrm>
          <a:prstGeom prst="rect">
            <a:avLst/>
          </a:prstGeom>
          <a:ln w="3175">
            <a:noFill/>
          </a:ln>
        </p:spPr>
        <p:txBody>
          <a:bodyPr vert="horz" lIns="91440" tIns="45720" rIns="91440" bIns="45720" rtlCol="0" anchor="t">
            <a:normAutofit fontScale="92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3600" b="1" kern="120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smtClean="0"/>
              <a:t>08</a:t>
            </a:r>
            <a:endParaRPr lang="fr-FR" dirty="0"/>
          </a:p>
        </p:txBody>
      </p:sp>
      <p:sp>
        <p:nvSpPr>
          <p:cNvPr id="29" name="Espace réservé du texte 13"/>
          <p:cNvSpPr txBox="1">
            <a:spLocks/>
          </p:cNvSpPr>
          <p:nvPr/>
        </p:nvSpPr>
        <p:spPr>
          <a:xfrm>
            <a:off x="7679583" y="3701681"/>
            <a:ext cx="3600000" cy="762663"/>
          </a:xfrm>
          <a:prstGeom prst="rect">
            <a:avLst/>
          </a:prstGeom>
          <a:ln w="3175">
            <a:noFill/>
          </a:ln>
        </p:spPr>
        <p:txBody>
          <a:bodyPr vert="horz" lIns="91440" tIns="45720" rIns="91440" bIns="45720" rtlCol="0" anchor="t">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1600" b="1" kern="1200" cap="all" baseline="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None/>
              <a:defRPr sz="2000" b="1" i="0" kern="1200">
                <a:solidFill>
                  <a:schemeClr val="tx1"/>
                </a:solidFill>
                <a:latin typeface="+mn-lt"/>
                <a:ea typeface="+mn-ea"/>
                <a:cs typeface="+mn-cs"/>
              </a:defRPr>
            </a:lvl2pPr>
            <a:lvl3pPr marL="914400" indent="0" algn="l" defTabSz="914400" rtl="0" eaLnBrk="1" latinLnBrk="0" hangingPunct="1">
              <a:lnSpc>
                <a:spcPct val="110000"/>
              </a:lnSpc>
              <a:spcBef>
                <a:spcPts val="300"/>
              </a:spcBef>
              <a:spcAft>
                <a:spcPts val="0"/>
              </a:spcAft>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0"/>
              </a:spcBef>
              <a:spcAft>
                <a:spcPts val="0"/>
              </a:spcAft>
              <a:buClr>
                <a:schemeClr val="tx2"/>
              </a:buClr>
              <a:buSzPct val="10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sz="1400" dirty="0" smtClean="0"/>
              <a:t>Ouverture de droits puma</a:t>
            </a:r>
            <a:endParaRPr lang="fr-FR" sz="1400" dirty="0"/>
          </a:p>
        </p:txBody>
      </p:sp>
    </p:spTree>
    <p:extLst>
      <p:ext uri="{BB962C8B-B14F-4D97-AF65-F5344CB8AC3E}">
        <p14:creationId xmlns:p14="http://schemas.microsoft.com/office/powerpoint/2010/main" val="1629558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sp>
        <p:nvSpPr>
          <p:cNvPr id="4" name="Titre 3"/>
          <p:cNvSpPr>
            <a:spLocks noGrp="1"/>
          </p:cNvSpPr>
          <p:nvPr>
            <p:ph type="title"/>
          </p:nvPr>
        </p:nvSpPr>
        <p:spPr/>
        <p:txBody>
          <a:bodyPr/>
          <a:lstStyle/>
          <a:p>
            <a:endParaRPr lang="fr-FR"/>
          </a:p>
        </p:txBody>
      </p:sp>
      <p:pic>
        <p:nvPicPr>
          <p:cNvPr id="5" name="Image 4"/>
          <p:cNvPicPr>
            <a:picLocks noChangeAspect="1"/>
          </p:cNvPicPr>
          <p:nvPr/>
        </p:nvPicPr>
        <p:blipFill>
          <a:blip r:embed="rId2"/>
          <a:stretch>
            <a:fillRect/>
          </a:stretch>
        </p:blipFill>
        <p:spPr>
          <a:xfrm>
            <a:off x="660" y="0"/>
            <a:ext cx="12192000" cy="6858000"/>
          </a:xfrm>
          <a:prstGeom prst="rect">
            <a:avLst/>
          </a:prstGeom>
        </p:spPr>
      </p:pic>
    </p:spTree>
    <p:extLst>
      <p:ext uri="{BB962C8B-B14F-4D97-AF65-F5344CB8AC3E}">
        <p14:creationId xmlns:p14="http://schemas.microsoft.com/office/powerpoint/2010/main" val="139006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re 3"/>
          <p:cNvSpPr>
            <a:spLocks noGrp="1"/>
          </p:cNvSpPr>
          <p:nvPr>
            <p:ph type="title"/>
          </p:nvPr>
        </p:nvSpPr>
        <p:spPr/>
        <p:txBody>
          <a:bodyPr/>
          <a:lstStyle/>
          <a:p>
            <a:endParaRPr lang="fr-FR"/>
          </a:p>
        </p:txBody>
      </p:sp>
      <p:pic>
        <p:nvPicPr>
          <p:cNvPr id="5" name="Image 4"/>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54584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fr-F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22</a:t>
            </a:fld>
            <a:endParaRPr lang="fr-FR" dirty="0"/>
          </a:p>
        </p:txBody>
      </p:sp>
      <p:sp>
        <p:nvSpPr>
          <p:cNvPr id="4" name="Titre 3"/>
          <p:cNvSpPr>
            <a:spLocks noGrp="1"/>
          </p:cNvSpPr>
          <p:nvPr>
            <p:ph type="title"/>
          </p:nvPr>
        </p:nvSpPr>
        <p:spPr/>
        <p:txBody>
          <a:bodyPr/>
          <a:lstStyle/>
          <a:p>
            <a:endParaRPr lang="fr-FR"/>
          </a:p>
        </p:txBody>
      </p:sp>
      <p:pic>
        <p:nvPicPr>
          <p:cNvPr id="5" name="Image 4"/>
          <p:cNvPicPr>
            <a:picLocks noChangeAspect="1"/>
          </p:cNvPicPr>
          <p:nvPr/>
        </p:nvPicPr>
        <p:blipFill>
          <a:blip r:embed="rId2"/>
          <a:stretch>
            <a:fillRect/>
          </a:stretch>
        </p:blipFill>
        <p:spPr>
          <a:xfrm>
            <a:off x="0" y="0"/>
            <a:ext cx="12201990" cy="6858000"/>
          </a:xfrm>
          <a:prstGeom prst="rect">
            <a:avLst/>
          </a:prstGeom>
        </p:spPr>
      </p:pic>
    </p:spTree>
    <p:extLst>
      <p:ext uri="{BB962C8B-B14F-4D97-AF65-F5344CB8AC3E}">
        <p14:creationId xmlns:p14="http://schemas.microsoft.com/office/powerpoint/2010/main" val="8203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pic>
        <p:nvPicPr>
          <p:cNvPr id="7" name="Image 6"/>
          <p:cNvPicPr>
            <a:picLocks noChangeAspect="1"/>
          </p:cNvPicPr>
          <p:nvPr/>
        </p:nvPicPr>
        <p:blipFill>
          <a:blip r:embed="rId2"/>
          <a:stretch>
            <a:fillRect/>
          </a:stretch>
        </p:blipFill>
        <p:spPr>
          <a:xfrm>
            <a:off x="0" y="1"/>
            <a:ext cx="12192000" cy="6864408"/>
          </a:xfrm>
          <a:prstGeom prst="rect">
            <a:avLst/>
          </a:prstGeom>
        </p:spPr>
      </p:pic>
    </p:spTree>
    <p:extLst>
      <p:ext uri="{BB962C8B-B14F-4D97-AF65-F5344CB8AC3E}">
        <p14:creationId xmlns:p14="http://schemas.microsoft.com/office/powerpoint/2010/main" val="426825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pic>
        <p:nvPicPr>
          <p:cNvPr id="5" name="Image 4"/>
          <p:cNvPicPr>
            <a:picLocks noChangeAspect="1"/>
          </p:cNvPicPr>
          <p:nvPr/>
        </p:nvPicPr>
        <p:blipFill rotWithShape="1">
          <a:blip r:embed="rId2"/>
          <a:srcRect t="10622"/>
          <a:stretch/>
        </p:blipFill>
        <p:spPr>
          <a:xfrm>
            <a:off x="0" y="0"/>
            <a:ext cx="12192000" cy="6858000"/>
          </a:xfrm>
          <a:prstGeom prst="rect">
            <a:avLst/>
          </a:prstGeom>
        </p:spPr>
      </p:pic>
    </p:spTree>
    <p:extLst>
      <p:ext uri="{BB962C8B-B14F-4D97-AF65-F5344CB8AC3E}">
        <p14:creationId xmlns:p14="http://schemas.microsoft.com/office/powerpoint/2010/main" val="118316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74176" y="1836549"/>
            <a:ext cx="11020937" cy="4018151"/>
          </a:xfrm>
        </p:spPr>
        <p:txBody>
          <a:bodyPr>
            <a:normAutofit fontScale="92500" lnSpcReduction="20000"/>
          </a:bodyPr>
          <a:lstStyle/>
          <a:p>
            <a:r>
              <a:rPr lang="fr-FR" dirty="0" smtClean="0"/>
              <a:t>Intervention de la médiation dans plusieurs situations : </a:t>
            </a:r>
          </a:p>
          <a:p>
            <a:pPr marL="517525" lvl="1" indent="-342900">
              <a:buFont typeface="Wingdings" panose="05000000000000000000" pitchFamily="2" charset="2"/>
              <a:buChar char="§"/>
            </a:pPr>
            <a:r>
              <a:rPr lang="fr-FR" sz="1800" b="0" dirty="0" smtClean="0"/>
              <a:t>Deuil périnatal : </a:t>
            </a:r>
          </a:p>
          <a:p>
            <a:pPr marL="701675" lvl="2" indent="-342900">
              <a:buFontTx/>
              <a:buChar char="-"/>
            </a:pPr>
            <a:r>
              <a:rPr lang="fr-FR" sz="1800" dirty="0" smtClean="0"/>
              <a:t>Perte d’un enfant au cours de la grossesse</a:t>
            </a:r>
          </a:p>
          <a:p>
            <a:pPr marL="701675" lvl="2" indent="-342900">
              <a:buFontTx/>
              <a:buChar char="-"/>
            </a:pPr>
            <a:r>
              <a:rPr lang="fr-FR" sz="1800" dirty="0" smtClean="0"/>
              <a:t>Après la naissance et au cours de la première année</a:t>
            </a:r>
          </a:p>
          <a:p>
            <a:pPr marL="517525" lvl="1" indent="-342900">
              <a:buFont typeface="Wingdings" panose="05000000000000000000" pitchFamily="2" charset="2"/>
              <a:buChar char="§"/>
            </a:pPr>
            <a:r>
              <a:rPr lang="fr-FR" sz="1800" b="0" dirty="0" smtClean="0"/>
              <a:t>Perte d’un enfant à charge de moins de 16 ans</a:t>
            </a:r>
          </a:p>
          <a:p>
            <a:endParaRPr lang="fr-FR" dirty="0"/>
          </a:p>
          <a:p>
            <a:r>
              <a:rPr lang="fr-FR" u="sng" dirty="0" smtClean="0"/>
              <a:t>Objectifs </a:t>
            </a:r>
            <a:r>
              <a:rPr lang="fr-FR" dirty="0" smtClean="0"/>
              <a:t>: </a:t>
            </a:r>
          </a:p>
          <a:p>
            <a:pPr marL="342900" indent="-342900">
              <a:buFontTx/>
              <a:buChar char="-"/>
            </a:pPr>
            <a:r>
              <a:rPr lang="fr-FR" dirty="0" smtClean="0"/>
              <a:t>Action coordonnée avec la CAF et les services de la CPAM pour ne solliciter qu’une fois les informations nécessaires auprès des familles</a:t>
            </a:r>
          </a:p>
          <a:p>
            <a:pPr marL="342900" indent="-342900">
              <a:buFontTx/>
              <a:buChar char="-"/>
            </a:pPr>
            <a:r>
              <a:rPr lang="fr-FR" dirty="0" smtClean="0"/>
              <a:t>Faire bénéficier les familles d’une prise en charge attentionnée globale de leur dossier </a:t>
            </a:r>
            <a:r>
              <a:rPr lang="fr-FR" sz="1900" dirty="0" smtClean="0"/>
              <a:t>(accompagnement dans les démarches, réduction des délais de traitement, retour sur la mise à jour ou le paiement réalisé)</a:t>
            </a:r>
          </a:p>
          <a:p>
            <a:pPr marL="342900" indent="-342900">
              <a:buFontTx/>
              <a:buChar char="-"/>
            </a:pPr>
            <a:r>
              <a:rPr lang="fr-FR" dirty="0" smtClean="0"/>
              <a:t>Evoquer le congé de deuil</a:t>
            </a: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25</a:t>
            </a:fld>
            <a:endParaRPr lang="fr-FR" dirty="0"/>
          </a:p>
        </p:txBody>
      </p:sp>
      <p:sp>
        <p:nvSpPr>
          <p:cNvPr id="4" name="Titre 3"/>
          <p:cNvSpPr>
            <a:spLocks noGrp="1"/>
          </p:cNvSpPr>
          <p:nvPr>
            <p:ph type="title"/>
          </p:nvPr>
        </p:nvSpPr>
        <p:spPr/>
        <p:txBody>
          <a:bodyPr/>
          <a:lstStyle/>
          <a:p>
            <a:r>
              <a:rPr lang="fr-FR" dirty="0" smtClean="0"/>
              <a:t>PARCOURS Attentionné lié à la perte d’un enfant</a:t>
            </a:r>
            <a:endParaRPr lang="fr-FR" dirty="0"/>
          </a:p>
        </p:txBody>
      </p:sp>
    </p:spTree>
    <p:extLst>
      <p:ext uri="{BB962C8B-B14F-4D97-AF65-F5344CB8AC3E}">
        <p14:creationId xmlns:p14="http://schemas.microsoft.com/office/powerpoint/2010/main" val="229729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34335" y="2544763"/>
            <a:ext cx="6739530" cy="3767137"/>
          </a:xfrm>
        </p:spPr>
        <p:txBody>
          <a:bodyPr/>
          <a:lstStyle/>
          <a:p>
            <a:r>
              <a:rPr lang="fr-FR" dirty="0" smtClean="0"/>
              <a:t>Intervention du service médiation dans des dossiers pour lesquels une situation de violence conjugale est signalée afin de faciliter les démarches de la victime de violences: </a:t>
            </a:r>
          </a:p>
          <a:p>
            <a:pPr marL="342900" indent="-342900">
              <a:buFontTx/>
              <a:buChar char="-"/>
            </a:pPr>
            <a:r>
              <a:rPr lang="fr-FR" dirty="0" smtClean="0"/>
              <a:t>Mise à jour du dossier</a:t>
            </a:r>
          </a:p>
          <a:p>
            <a:pPr marL="342900" indent="-342900">
              <a:buFontTx/>
              <a:buChar char="-"/>
            </a:pPr>
            <a:r>
              <a:rPr lang="fr-FR" dirty="0" smtClean="0"/>
              <a:t>Suivi d’une demande en cours (C2S, indemnités journalières)</a:t>
            </a:r>
          </a:p>
          <a:p>
            <a:pPr marL="342900" indent="-342900">
              <a:buFontTx/>
              <a:buChar char="-"/>
            </a:pPr>
            <a:r>
              <a:rPr lang="fr-FR" dirty="0" smtClean="0"/>
              <a:t>Demande de carte vitale…</a:t>
            </a:r>
            <a:endParaRPr lang="fr-FR"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26</a:t>
            </a:fld>
            <a:endParaRPr lang="fr-FR" dirty="0"/>
          </a:p>
        </p:txBody>
      </p:sp>
      <p:sp>
        <p:nvSpPr>
          <p:cNvPr id="4" name="Titre 3"/>
          <p:cNvSpPr>
            <a:spLocks noGrp="1"/>
          </p:cNvSpPr>
          <p:nvPr>
            <p:ph type="title"/>
          </p:nvPr>
        </p:nvSpPr>
        <p:spPr>
          <a:xfrm>
            <a:off x="426382" y="680257"/>
            <a:ext cx="7618797" cy="1114817"/>
          </a:xfrm>
        </p:spPr>
        <p:txBody>
          <a:bodyPr/>
          <a:lstStyle/>
          <a:p>
            <a:r>
              <a:rPr lang="fr-FR" dirty="0" smtClean="0"/>
              <a:t>Les violences conjugales</a:t>
            </a:r>
            <a:endParaRPr lang="fr-FR"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230"/>
          <a:stretch/>
        </p:blipFill>
        <p:spPr bwMode="auto">
          <a:xfrm>
            <a:off x="8193798" y="694391"/>
            <a:ext cx="3787240" cy="284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TALARN-03151\Downloads\slide 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827" y="3700732"/>
            <a:ext cx="4174655" cy="24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3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07</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a:t>Ouverture de droits puma</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27</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1292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28</a:t>
            </a:fld>
            <a:endParaRPr lang="fr-FR" dirty="0"/>
          </a:p>
        </p:txBody>
      </p:sp>
      <p:pic>
        <p:nvPicPr>
          <p:cNvPr id="6" name="Image 5"/>
          <p:cNvPicPr>
            <a:picLocks noChangeAspect="1"/>
          </p:cNvPicPr>
          <p:nvPr/>
        </p:nvPicPr>
        <p:blipFill>
          <a:blip r:embed="rId3"/>
          <a:stretch>
            <a:fillRect/>
          </a:stretch>
        </p:blipFill>
        <p:spPr>
          <a:xfrm>
            <a:off x="1221656" y="213864"/>
            <a:ext cx="8592749" cy="6430272"/>
          </a:xfrm>
          <a:prstGeom prst="rect">
            <a:avLst/>
          </a:prstGeom>
        </p:spPr>
      </p:pic>
    </p:spTree>
    <p:extLst>
      <p:ext uri="{BB962C8B-B14F-4D97-AF65-F5344CB8AC3E}">
        <p14:creationId xmlns:p14="http://schemas.microsoft.com/office/powerpoint/2010/main" val="2959065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29</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 </a:t>
            </a:r>
            <a:endParaRPr lang="fr-FR" dirty="0"/>
          </a:p>
        </p:txBody>
      </p:sp>
      <p:pic>
        <p:nvPicPr>
          <p:cNvPr id="6" name="Image 5"/>
          <p:cNvPicPr>
            <a:picLocks noChangeAspect="1"/>
          </p:cNvPicPr>
          <p:nvPr/>
        </p:nvPicPr>
        <p:blipFill>
          <a:blip r:embed="rId3"/>
          <a:stretch>
            <a:fillRect/>
          </a:stretch>
        </p:blipFill>
        <p:spPr>
          <a:xfrm>
            <a:off x="1224619" y="1601644"/>
            <a:ext cx="8621328" cy="4182059"/>
          </a:xfrm>
          <a:prstGeom prst="rect">
            <a:avLst/>
          </a:prstGeom>
        </p:spPr>
      </p:pic>
      <p:sp>
        <p:nvSpPr>
          <p:cNvPr id="7" name="ZoneTexte 6"/>
          <p:cNvSpPr txBox="1"/>
          <p:nvPr/>
        </p:nvSpPr>
        <p:spPr>
          <a:xfrm>
            <a:off x="577970" y="595223"/>
            <a:ext cx="10532853" cy="369332"/>
          </a:xfrm>
          <a:prstGeom prst="rect">
            <a:avLst/>
          </a:prstGeom>
          <a:noFill/>
        </p:spPr>
        <p:txBody>
          <a:bodyPr wrap="square" rtlCol="0">
            <a:spAutoFit/>
          </a:bodyPr>
          <a:lstStyle/>
          <a:p>
            <a:r>
              <a:rPr lang="fr-FR" b="1" dirty="0" smtClean="0">
                <a:solidFill>
                  <a:schemeClr val="bg1"/>
                </a:solidFill>
              </a:rPr>
              <a:t>OUVERTURE DE DROIT</a:t>
            </a:r>
            <a:endParaRPr lang="fr-FR" b="1" dirty="0">
              <a:solidFill>
                <a:schemeClr val="bg1"/>
              </a:solidFill>
            </a:endParaRPr>
          </a:p>
        </p:txBody>
      </p:sp>
    </p:spTree>
    <p:extLst>
      <p:ext uri="{BB962C8B-B14F-4D97-AF65-F5344CB8AC3E}">
        <p14:creationId xmlns:p14="http://schemas.microsoft.com/office/powerpoint/2010/main" val="66161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01</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Actualité : centre d’examens de santé</a:t>
            </a:r>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500171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30</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 </a:t>
            </a:r>
            <a:endParaRPr lang="fr-FR" dirty="0"/>
          </a:p>
        </p:txBody>
      </p:sp>
      <p:pic>
        <p:nvPicPr>
          <p:cNvPr id="5" name="Image 4"/>
          <p:cNvPicPr>
            <a:picLocks noChangeAspect="1"/>
          </p:cNvPicPr>
          <p:nvPr/>
        </p:nvPicPr>
        <p:blipFill>
          <a:blip r:embed="rId3"/>
          <a:stretch>
            <a:fillRect/>
          </a:stretch>
        </p:blipFill>
        <p:spPr>
          <a:xfrm>
            <a:off x="1359569" y="1747584"/>
            <a:ext cx="8726118" cy="2457793"/>
          </a:xfrm>
          <a:prstGeom prst="rect">
            <a:avLst/>
          </a:prstGeom>
        </p:spPr>
      </p:pic>
      <p:pic>
        <p:nvPicPr>
          <p:cNvPr id="6" name="Image 5"/>
          <p:cNvPicPr>
            <a:picLocks noChangeAspect="1"/>
          </p:cNvPicPr>
          <p:nvPr/>
        </p:nvPicPr>
        <p:blipFill>
          <a:blip r:embed="rId4"/>
          <a:stretch>
            <a:fillRect/>
          </a:stretch>
        </p:blipFill>
        <p:spPr>
          <a:xfrm>
            <a:off x="1431016" y="4100942"/>
            <a:ext cx="8583223" cy="1571844"/>
          </a:xfrm>
          <a:prstGeom prst="rect">
            <a:avLst/>
          </a:prstGeom>
        </p:spPr>
      </p:pic>
      <p:sp>
        <p:nvSpPr>
          <p:cNvPr id="7" name="ZoneTexte 6"/>
          <p:cNvSpPr txBox="1"/>
          <p:nvPr/>
        </p:nvSpPr>
        <p:spPr>
          <a:xfrm>
            <a:off x="577970" y="595223"/>
            <a:ext cx="10532853" cy="369332"/>
          </a:xfrm>
          <a:prstGeom prst="rect">
            <a:avLst/>
          </a:prstGeom>
          <a:noFill/>
        </p:spPr>
        <p:txBody>
          <a:bodyPr wrap="square" rtlCol="0">
            <a:spAutoFit/>
          </a:bodyPr>
          <a:lstStyle/>
          <a:p>
            <a:r>
              <a:rPr lang="fr-FR" b="1" dirty="0" smtClean="0">
                <a:solidFill>
                  <a:schemeClr val="bg1"/>
                </a:solidFill>
              </a:rPr>
              <a:t>EXCEPTIONS aux conditions de résidence de 3 mois</a:t>
            </a:r>
            <a:endParaRPr lang="fr-FR" b="1" dirty="0">
              <a:solidFill>
                <a:schemeClr val="bg1"/>
              </a:solidFill>
            </a:endParaRPr>
          </a:p>
        </p:txBody>
      </p:sp>
    </p:spTree>
    <p:extLst>
      <p:ext uri="{BB962C8B-B14F-4D97-AF65-F5344CB8AC3E}">
        <p14:creationId xmlns:p14="http://schemas.microsoft.com/office/powerpoint/2010/main" val="1978203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31</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 </a:t>
            </a:r>
            <a:endParaRPr lang="fr-FR" dirty="0"/>
          </a:p>
        </p:txBody>
      </p:sp>
      <p:sp>
        <p:nvSpPr>
          <p:cNvPr id="7" name="ZoneTexte 6"/>
          <p:cNvSpPr txBox="1"/>
          <p:nvPr/>
        </p:nvSpPr>
        <p:spPr>
          <a:xfrm>
            <a:off x="577970" y="595223"/>
            <a:ext cx="10532853" cy="369332"/>
          </a:xfrm>
          <a:prstGeom prst="rect">
            <a:avLst/>
          </a:prstGeom>
          <a:noFill/>
        </p:spPr>
        <p:txBody>
          <a:bodyPr wrap="square" rtlCol="0">
            <a:spAutoFit/>
          </a:bodyPr>
          <a:lstStyle/>
          <a:p>
            <a:r>
              <a:rPr lang="fr-FR" b="1" dirty="0" smtClean="0">
                <a:solidFill>
                  <a:schemeClr val="bg1"/>
                </a:solidFill>
              </a:rPr>
              <a:t>Informations complémentaires</a:t>
            </a:r>
            <a:endParaRPr lang="fr-FR" b="1" dirty="0">
              <a:solidFill>
                <a:schemeClr val="bg1"/>
              </a:solidFill>
            </a:endParaRPr>
          </a:p>
        </p:txBody>
      </p:sp>
      <p:pic>
        <p:nvPicPr>
          <p:cNvPr id="8" name="Image 7"/>
          <p:cNvPicPr>
            <a:picLocks noChangeAspect="1"/>
          </p:cNvPicPr>
          <p:nvPr/>
        </p:nvPicPr>
        <p:blipFill>
          <a:blip r:embed="rId3"/>
          <a:stretch>
            <a:fillRect/>
          </a:stretch>
        </p:blipFill>
        <p:spPr>
          <a:xfrm>
            <a:off x="755469" y="4676022"/>
            <a:ext cx="9438735" cy="725249"/>
          </a:xfrm>
          <a:prstGeom prst="rect">
            <a:avLst/>
          </a:prstGeom>
        </p:spPr>
      </p:pic>
      <p:pic>
        <p:nvPicPr>
          <p:cNvPr id="5" name="Image 4"/>
          <p:cNvPicPr>
            <a:picLocks noChangeAspect="1"/>
          </p:cNvPicPr>
          <p:nvPr/>
        </p:nvPicPr>
        <p:blipFill>
          <a:blip r:embed="rId4"/>
          <a:stretch>
            <a:fillRect/>
          </a:stretch>
        </p:blipFill>
        <p:spPr>
          <a:xfrm>
            <a:off x="738283" y="1735013"/>
            <a:ext cx="10212225" cy="1305107"/>
          </a:xfrm>
          <a:prstGeom prst="rect">
            <a:avLst/>
          </a:prstGeom>
        </p:spPr>
      </p:pic>
      <p:pic>
        <p:nvPicPr>
          <p:cNvPr id="6" name="Image 5"/>
          <p:cNvPicPr>
            <a:picLocks noChangeAspect="1"/>
          </p:cNvPicPr>
          <p:nvPr/>
        </p:nvPicPr>
        <p:blipFill>
          <a:blip r:embed="rId5"/>
          <a:stretch>
            <a:fillRect/>
          </a:stretch>
        </p:blipFill>
        <p:spPr>
          <a:xfrm>
            <a:off x="700178" y="3364224"/>
            <a:ext cx="10250330" cy="866896"/>
          </a:xfrm>
          <a:prstGeom prst="rect">
            <a:avLst/>
          </a:prstGeom>
        </p:spPr>
      </p:pic>
    </p:spTree>
    <p:extLst>
      <p:ext uri="{BB962C8B-B14F-4D97-AF65-F5344CB8AC3E}">
        <p14:creationId xmlns:p14="http://schemas.microsoft.com/office/powerpoint/2010/main" val="1429967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32</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 </a:t>
            </a:r>
            <a:endParaRPr lang="fr-FR" dirty="0"/>
          </a:p>
        </p:txBody>
      </p:sp>
      <p:sp>
        <p:nvSpPr>
          <p:cNvPr id="7" name="ZoneTexte 6"/>
          <p:cNvSpPr txBox="1"/>
          <p:nvPr/>
        </p:nvSpPr>
        <p:spPr>
          <a:xfrm>
            <a:off x="577970" y="595223"/>
            <a:ext cx="10532853" cy="369332"/>
          </a:xfrm>
          <a:prstGeom prst="rect">
            <a:avLst/>
          </a:prstGeom>
          <a:noFill/>
        </p:spPr>
        <p:txBody>
          <a:bodyPr wrap="square" rtlCol="0">
            <a:spAutoFit/>
          </a:bodyPr>
          <a:lstStyle/>
          <a:p>
            <a:r>
              <a:rPr lang="fr-FR" b="1" dirty="0" smtClean="0">
                <a:solidFill>
                  <a:schemeClr val="bg1"/>
                </a:solidFill>
              </a:rPr>
              <a:t>Ressortissants ukrainiens</a:t>
            </a:r>
            <a:endParaRPr lang="fr-FR" b="1" dirty="0">
              <a:solidFill>
                <a:schemeClr val="bg1"/>
              </a:solidFill>
            </a:endParaRPr>
          </a:p>
        </p:txBody>
      </p:sp>
      <p:pic>
        <p:nvPicPr>
          <p:cNvPr id="5" name="Image 4"/>
          <p:cNvPicPr>
            <a:picLocks noChangeAspect="1"/>
          </p:cNvPicPr>
          <p:nvPr/>
        </p:nvPicPr>
        <p:blipFill>
          <a:blip r:embed="rId3"/>
          <a:stretch>
            <a:fillRect/>
          </a:stretch>
        </p:blipFill>
        <p:spPr>
          <a:xfrm>
            <a:off x="1780573" y="2161998"/>
            <a:ext cx="8630854" cy="2534004"/>
          </a:xfrm>
          <a:prstGeom prst="rect">
            <a:avLst/>
          </a:prstGeom>
        </p:spPr>
      </p:pic>
    </p:spTree>
    <p:extLst>
      <p:ext uri="{BB962C8B-B14F-4D97-AF65-F5344CB8AC3E}">
        <p14:creationId xmlns:p14="http://schemas.microsoft.com/office/powerpoint/2010/main" val="3419437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08</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Appels à projets : </a:t>
            </a:r>
            <a:r>
              <a:rPr lang="fr-FR" sz="4000" dirty="0" err="1" smtClean="0"/>
              <a:t>replay</a:t>
            </a:r>
            <a:r>
              <a:rPr lang="fr-FR" sz="4000" dirty="0" smtClean="0"/>
              <a:t> du webinaire</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33</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024869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34</a:t>
            </a:fld>
            <a:endParaRPr lang="fr-FR" dirty="0"/>
          </a:p>
        </p:txBody>
      </p:sp>
      <p:sp>
        <p:nvSpPr>
          <p:cNvPr id="4" name="Titre 3"/>
          <p:cNvSpPr>
            <a:spLocks noGrp="1"/>
          </p:cNvSpPr>
          <p:nvPr>
            <p:ph type="title"/>
          </p:nvPr>
        </p:nvSpPr>
        <p:spPr>
          <a:xfrm>
            <a:off x="498660" y="494779"/>
            <a:ext cx="11196000" cy="660922"/>
          </a:xfrm>
        </p:spPr>
        <p:txBody>
          <a:bodyPr/>
          <a:lstStyle/>
          <a:p>
            <a:r>
              <a:rPr lang="fr-FR" dirty="0" smtClean="0"/>
              <a:t> </a:t>
            </a:r>
            <a:r>
              <a:rPr lang="fr-FR" dirty="0" err="1" smtClean="0"/>
              <a:t>Replay</a:t>
            </a:r>
            <a:r>
              <a:rPr lang="fr-FR" dirty="0" smtClean="0"/>
              <a:t> Webinaire </a:t>
            </a:r>
            <a:r>
              <a:rPr lang="fr-FR" dirty="0" err="1" smtClean="0"/>
              <a:t>APPels</a:t>
            </a:r>
            <a:r>
              <a:rPr lang="fr-FR" dirty="0" smtClean="0"/>
              <a:t> A </a:t>
            </a:r>
            <a:r>
              <a:rPr lang="fr-FR" dirty="0" err="1" smtClean="0"/>
              <a:t>PRojets</a:t>
            </a:r>
            <a:endParaRPr lang="fr-FR" dirty="0"/>
          </a:p>
        </p:txBody>
      </p:sp>
      <p:sp>
        <p:nvSpPr>
          <p:cNvPr id="2" name="Rectangle 1"/>
          <p:cNvSpPr/>
          <p:nvPr/>
        </p:nvSpPr>
        <p:spPr>
          <a:xfrm>
            <a:off x="767752" y="1992701"/>
            <a:ext cx="7806906" cy="923330"/>
          </a:xfrm>
          <a:prstGeom prst="rect">
            <a:avLst/>
          </a:prstGeom>
        </p:spPr>
        <p:txBody>
          <a:bodyPr wrap="square">
            <a:spAutoFit/>
          </a:bodyPr>
          <a:lstStyle/>
          <a:p>
            <a:pPr>
              <a:spcAft>
                <a:spcPts val="0"/>
              </a:spcAft>
            </a:pPr>
            <a:r>
              <a:rPr lang="fr-FR" dirty="0" err="1" smtClean="0">
                <a:latin typeface="Calibri" panose="020F0502020204030204" pitchFamily="34" charset="0"/>
                <a:ea typeface="Calibri" panose="020F0502020204030204" pitchFamily="34" charset="0"/>
              </a:rPr>
              <a:t>Replay</a:t>
            </a:r>
            <a:r>
              <a:rPr lang="fr-FR" dirty="0" smtClean="0">
                <a:latin typeface="Calibri" panose="020F0502020204030204" pitchFamily="34" charset="0"/>
                <a:ea typeface="Calibri" panose="020F0502020204030204" pitchFamily="34" charset="0"/>
              </a:rPr>
              <a:t> </a:t>
            </a:r>
            <a:r>
              <a:rPr lang="fr-FR" dirty="0">
                <a:latin typeface="Calibri" panose="020F0502020204030204" pitchFamily="34" charset="0"/>
                <a:ea typeface="Calibri" panose="020F0502020204030204" pitchFamily="34" charset="0"/>
              </a:rPr>
              <a:t>du webinaire </a:t>
            </a:r>
            <a:r>
              <a:rPr lang="fr-FR" dirty="0" smtClean="0">
                <a:latin typeface="Calibri" panose="020F0502020204030204" pitchFamily="34" charset="0"/>
                <a:ea typeface="Calibri" panose="020F0502020204030204" pitchFamily="34" charset="0"/>
              </a:rPr>
              <a:t>du 21 mars </a:t>
            </a:r>
            <a:r>
              <a:rPr lang="fr-FR" dirty="0">
                <a:latin typeface="Calibri" panose="020F0502020204030204" pitchFamily="34" charset="0"/>
                <a:ea typeface="Calibri" panose="020F0502020204030204" pitchFamily="34" charset="0"/>
              </a:rPr>
              <a:t>sur la page AAP du Kiosque : </a:t>
            </a:r>
          </a:p>
          <a:p>
            <a:pPr>
              <a:spcAft>
                <a:spcPts val="0"/>
              </a:spcAft>
            </a:pPr>
            <a:r>
              <a:rPr lang="fr-FR" dirty="0">
                <a:latin typeface="Calibri" panose="020F0502020204030204" pitchFamily="34" charset="0"/>
                <a:ea typeface="Calibri" panose="020F0502020204030204" pitchFamily="34" charset="0"/>
              </a:rPr>
              <a:t> </a:t>
            </a:r>
          </a:p>
          <a:p>
            <a:pPr>
              <a:spcAft>
                <a:spcPts val="0"/>
              </a:spcAft>
            </a:pPr>
            <a:r>
              <a:rPr lang="fr-FR" u="sng" dirty="0">
                <a:solidFill>
                  <a:srgbClr val="0000FF"/>
                </a:solidFill>
                <a:latin typeface="Calibri" panose="020F0502020204030204" pitchFamily="34" charset="0"/>
                <a:ea typeface="Calibri" panose="020F0502020204030204" pitchFamily="34" charset="0"/>
                <a:hlinkClick r:id="rId3"/>
              </a:rPr>
              <a:t>https://extranet.infocpam.fr/partenaires/appel-a-projet-2024/</a:t>
            </a:r>
            <a:endParaRPr lang="fr-FR" dirty="0">
              <a:latin typeface="Calibri" panose="020F0502020204030204" pitchFamily="34" charset="0"/>
              <a:ea typeface="Calibri" panose="020F0502020204030204" pitchFamily="34" charset="0"/>
            </a:endParaRPr>
          </a:p>
        </p:txBody>
      </p:sp>
      <p:sp>
        <p:nvSpPr>
          <p:cNvPr id="5" name="Rectangle 4"/>
          <p:cNvSpPr/>
          <p:nvPr/>
        </p:nvSpPr>
        <p:spPr>
          <a:xfrm>
            <a:off x="2406771" y="3418677"/>
            <a:ext cx="6096000" cy="2308324"/>
          </a:xfrm>
          <a:prstGeom prst="rect">
            <a:avLst/>
          </a:prstGeom>
        </p:spPr>
        <p:txBody>
          <a:bodyPr>
            <a:spAutoFit/>
          </a:bodyPr>
          <a:lstStyle/>
          <a:p>
            <a:r>
              <a:rPr lang="fr-FR" dirty="0" smtClean="0">
                <a:solidFill>
                  <a:schemeClr val="accent2">
                    <a:lumMod val="75000"/>
                  </a:schemeClr>
                </a:solidFill>
              </a:rPr>
              <a:t>Dates à retenir :</a:t>
            </a:r>
          </a:p>
          <a:p>
            <a:r>
              <a:rPr lang="fr-FR" dirty="0">
                <a:solidFill>
                  <a:schemeClr val="accent2">
                    <a:lumMod val="75000"/>
                  </a:schemeClr>
                </a:solidFill>
              </a:rPr>
              <a:t> </a:t>
            </a:r>
            <a:endParaRPr lang="fr-FR" dirty="0" smtClean="0">
              <a:solidFill>
                <a:schemeClr val="accent2">
                  <a:lumMod val="75000"/>
                </a:schemeClr>
              </a:solidFill>
            </a:endParaRPr>
          </a:p>
          <a:p>
            <a:r>
              <a:rPr lang="fr-FR" b="1" dirty="0" smtClean="0">
                <a:solidFill>
                  <a:schemeClr val="accent2">
                    <a:lumMod val="75000"/>
                  </a:schemeClr>
                </a:solidFill>
              </a:rPr>
              <a:t>7/04/2024 : projets sur les actions de prévention et lutte contre les addictions</a:t>
            </a:r>
          </a:p>
          <a:p>
            <a:endParaRPr lang="fr-FR" b="1" dirty="0">
              <a:solidFill>
                <a:schemeClr val="accent2">
                  <a:lumMod val="75000"/>
                </a:schemeClr>
              </a:solidFill>
            </a:endParaRPr>
          </a:p>
          <a:p>
            <a:r>
              <a:rPr lang="fr-FR" b="1" dirty="0" smtClean="0">
                <a:solidFill>
                  <a:schemeClr val="accent2">
                    <a:lumMod val="75000"/>
                  </a:schemeClr>
                </a:solidFill>
              </a:rPr>
              <a:t>30/04/2024 : projets sur les actions financées par l’Action Sanitaire et Sociale</a:t>
            </a:r>
            <a:endParaRPr lang="fr-FR" b="1" dirty="0">
              <a:solidFill>
                <a:schemeClr val="accent2">
                  <a:lumMod val="75000"/>
                </a:schemeClr>
              </a:solidFill>
            </a:endParaRPr>
          </a:p>
          <a:p>
            <a:endParaRPr lang="fr-FR" dirty="0"/>
          </a:p>
        </p:txBody>
      </p:sp>
    </p:spTree>
    <p:extLst>
      <p:ext uri="{BB962C8B-B14F-4D97-AF65-F5344CB8AC3E}">
        <p14:creationId xmlns:p14="http://schemas.microsoft.com/office/powerpoint/2010/main" val="65613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27"/>
          </p:nvPr>
        </p:nvSpPr>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35</a:t>
            </a:fld>
            <a:endParaRPr lang="fr-FR" dirty="0"/>
          </a:p>
        </p:txBody>
      </p:sp>
      <p:sp>
        <p:nvSpPr>
          <p:cNvPr id="5" name="Espace réservé du texte 4"/>
          <p:cNvSpPr>
            <a:spLocks noGrp="1"/>
          </p:cNvSpPr>
          <p:nvPr>
            <p:ph type="body" sz="quarter" idx="3"/>
          </p:nvPr>
        </p:nvSpPr>
        <p:spPr>
          <a:xfrm>
            <a:off x="1538558" y="1478280"/>
            <a:ext cx="9937161" cy="4206240"/>
          </a:xfrm>
        </p:spPr>
        <p:txBody>
          <a:bodyPr>
            <a:normAutofit lnSpcReduction="10000"/>
          </a:bodyPr>
          <a:lstStyle/>
          <a:p>
            <a:r>
              <a:rPr lang="fr-FR" dirty="0" smtClean="0"/>
              <a:t>Questions ?</a:t>
            </a:r>
          </a:p>
          <a:p>
            <a:endParaRPr lang="fr-FR" dirty="0" smtClean="0"/>
          </a:p>
          <a:p>
            <a:r>
              <a:rPr lang="fr-FR" cap="none" dirty="0" err="1" smtClean="0"/>
              <a:t>Replay</a:t>
            </a:r>
            <a:r>
              <a:rPr lang="fr-FR" cap="none" dirty="0" smtClean="0"/>
              <a:t> et diaporama prochainement disponibles sur le Kiosque aux partenaires</a:t>
            </a:r>
          </a:p>
          <a:p>
            <a:endParaRPr lang="fr-FR" cap="none" dirty="0"/>
          </a:p>
          <a:p>
            <a:r>
              <a:rPr lang="fr-FR" sz="2600" cap="none" dirty="0" smtClean="0">
                <a:hlinkClick r:id="rId2"/>
              </a:rPr>
              <a:t>https://extranet.infocpam.fr/partenaires/offres-aux-partenaires/</a:t>
            </a:r>
            <a:endParaRPr lang="fr-FR" sz="2600" cap="none" dirty="0"/>
          </a:p>
        </p:txBody>
      </p:sp>
      <p:sp>
        <p:nvSpPr>
          <p:cNvPr id="7" name="Espace réservé du texte 6"/>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73907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7EA0C9-5B34-8A43-BEF0-32B1A8C62429}"/>
              </a:ext>
            </a:extLst>
          </p:cNvPr>
          <p:cNvSpPr>
            <a:spLocks noGrp="1"/>
          </p:cNvSpPr>
          <p:nvPr>
            <p:ph type="ctrTitle"/>
          </p:nvPr>
        </p:nvSpPr>
        <p:spPr/>
        <p:txBody>
          <a:bodyPr/>
          <a:lstStyle/>
          <a:p>
            <a:pPr>
              <a:lnSpc>
                <a:spcPts val="4000"/>
              </a:lnSpc>
            </a:pPr>
            <a:r>
              <a:rPr lang="fr-FR" dirty="0" smtClean="0"/>
              <a:t/>
            </a:r>
            <a:br>
              <a:rPr lang="fr-FR" dirty="0" smtClean="0"/>
            </a:br>
            <a:r>
              <a:rPr lang="fr-FR" dirty="0" smtClean="0"/>
              <a:t>webinaire partenaires</a:t>
            </a:r>
            <a:r>
              <a:rPr lang="fr-FR" dirty="0"/>
              <a:t/>
            </a:r>
            <a:br>
              <a:rPr lang="fr-FR" dirty="0"/>
            </a:br>
            <a:r>
              <a:rPr lang="fr-FR" sz="3300" b="0" dirty="0"/>
              <a:t/>
            </a:r>
            <a:br>
              <a:rPr lang="fr-FR" sz="3300" b="0" dirty="0"/>
            </a:br>
            <a:r>
              <a:rPr lang="fr-FR" sz="3300" b="0" dirty="0" smtClean="0"/>
              <a:t>4 avril 2024</a:t>
            </a:r>
            <a:br>
              <a:rPr lang="fr-FR" sz="3300" b="0" dirty="0" smtClean="0"/>
            </a:br>
            <a:r>
              <a:rPr lang="fr-FR" sz="3300" b="0" dirty="0"/>
              <a:t/>
            </a:r>
            <a:br>
              <a:rPr lang="fr-FR" sz="3300" b="0" dirty="0"/>
            </a:br>
            <a:r>
              <a:rPr lang="fr-FR" sz="3300" dirty="0" smtClean="0">
                <a:solidFill>
                  <a:srgbClr val="7286C0"/>
                </a:solidFill>
              </a:rPr>
              <a:t>merci de votre participation</a:t>
            </a:r>
            <a:endParaRPr lang="fr-FR" sz="3300" dirty="0">
              <a:solidFill>
                <a:srgbClr val="7286C0"/>
              </a:solidFill>
            </a:endParaRPr>
          </a:p>
        </p:txBody>
      </p:sp>
    </p:spTree>
    <p:extLst>
      <p:ext uri="{BB962C8B-B14F-4D97-AF65-F5344CB8AC3E}">
        <p14:creationId xmlns:p14="http://schemas.microsoft.com/office/powerpoint/2010/main" val="4150974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1" y="1802921"/>
            <a:ext cx="11196456" cy="4051783"/>
          </a:xfrm>
        </p:spPr>
        <p:txBody>
          <a:bodyPr>
            <a:normAutofit/>
          </a:bodyPr>
          <a:lstStyle/>
          <a:p>
            <a:r>
              <a:rPr lang="fr-FR" dirty="0" smtClean="0"/>
              <a:t>Maison France Services à </a:t>
            </a:r>
            <a:r>
              <a:rPr lang="fr-FR" dirty="0" err="1" smtClean="0"/>
              <a:t>Planoise</a:t>
            </a:r>
            <a:endParaRPr lang="fr-FR" dirty="0" smtClean="0"/>
          </a:p>
          <a:p>
            <a:r>
              <a:rPr lang="fr-FR" dirty="0" smtClean="0"/>
              <a:t>9 rue Picasso à Besançon</a:t>
            </a:r>
          </a:p>
          <a:p>
            <a:endParaRPr lang="fr-FR" dirty="0" smtClean="0"/>
          </a:p>
          <a:p>
            <a:r>
              <a:rPr lang="fr-FR" u="sng" dirty="0" smtClean="0"/>
              <a:t>Prise de rendez-vous :</a:t>
            </a:r>
            <a:r>
              <a:rPr lang="fr-FR" dirty="0"/>
              <a:t> </a:t>
            </a:r>
            <a:endParaRPr lang="fr-FR" dirty="0" smtClean="0"/>
          </a:p>
          <a:p>
            <a:r>
              <a:rPr lang="fr-FR" dirty="0"/>
              <a:t>	</a:t>
            </a:r>
            <a:r>
              <a:rPr lang="fr-FR" dirty="0" smtClean="0"/>
              <a:t>ligne directe : 03 </a:t>
            </a:r>
            <a:r>
              <a:rPr lang="fr-FR" dirty="0"/>
              <a:t>81 25 40 62 </a:t>
            </a:r>
            <a:r>
              <a:rPr lang="fr-FR" dirty="0" smtClean="0"/>
              <a:t> ou </a:t>
            </a:r>
            <a:r>
              <a:rPr lang="fr-FR" dirty="0" err="1" smtClean="0"/>
              <a:t>Doctolib</a:t>
            </a:r>
            <a:endParaRPr lang="fr-FR" dirty="0" smtClean="0"/>
          </a:p>
          <a:p>
            <a:endParaRPr lang="fr-FR" dirty="0" smtClean="0"/>
          </a:p>
          <a:p>
            <a:r>
              <a:rPr lang="fr-FR" b="1" dirty="0" smtClean="0"/>
              <a:t>Nouveaux horaires </a:t>
            </a:r>
            <a:r>
              <a:rPr lang="fr-FR" dirty="0" smtClean="0"/>
              <a:t>: </a:t>
            </a:r>
          </a:p>
          <a:p>
            <a:pPr marL="342900" indent="-342900">
              <a:buFont typeface="Arial" panose="020B0604020202020204" pitchFamily="34" charset="0"/>
              <a:buChar char="•"/>
            </a:pPr>
            <a:r>
              <a:rPr lang="fr-FR" dirty="0" smtClean="0"/>
              <a:t>8h - 12h30 : lundi, mardi, jeudi et vendredi</a:t>
            </a:r>
          </a:p>
          <a:p>
            <a:pPr marL="342900" indent="-342900">
              <a:buFont typeface="Arial" panose="020B0604020202020204" pitchFamily="34" charset="0"/>
              <a:buChar char="•"/>
            </a:pPr>
            <a:r>
              <a:rPr lang="fr-FR" dirty="0" smtClean="0"/>
              <a:t>8h -  11h : mercredi</a:t>
            </a:r>
            <a:endParaRPr lang="fr-FR" dirty="0"/>
          </a:p>
          <a:p>
            <a:endParaRPr lang="fr-FR" dirty="0" smtClean="0"/>
          </a:p>
        </p:txBody>
      </p:sp>
      <p:sp>
        <p:nvSpPr>
          <p:cNvPr id="6" name="Titre 5"/>
          <p:cNvSpPr>
            <a:spLocks noGrp="1"/>
          </p:cNvSpPr>
          <p:nvPr>
            <p:ph type="title"/>
          </p:nvPr>
        </p:nvSpPr>
        <p:spPr/>
        <p:txBody>
          <a:bodyPr/>
          <a:lstStyle/>
          <a:p>
            <a:r>
              <a:rPr lang="fr-FR" dirty="0" smtClean="0"/>
              <a:t>centre d’examens de santé</a:t>
            </a:r>
            <a:endParaRPr lang="fr-FR" dirty="0"/>
          </a:p>
        </p:txBody>
      </p:sp>
    </p:spTree>
    <p:extLst>
      <p:ext uri="{BB962C8B-B14F-4D97-AF65-F5344CB8AC3E}">
        <p14:creationId xmlns:p14="http://schemas.microsoft.com/office/powerpoint/2010/main" val="358061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02</a:t>
            </a:r>
          </a:p>
          <a:p>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modalités d’accueil</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5</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753129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552893" y="1658679"/>
            <a:ext cx="11142224" cy="4196025"/>
          </a:xfrm>
        </p:spPr>
        <p:txBody>
          <a:bodyPr>
            <a:normAutofit/>
          </a:bodyPr>
          <a:lstStyle/>
          <a:p>
            <a:pPr marL="457200" indent="-457200">
              <a:buFont typeface="Arial" panose="020B0604020202020204" pitchFamily="34" charset="0"/>
              <a:buChar char="•"/>
            </a:pPr>
            <a:endParaRPr lang="fr-FR" dirty="0"/>
          </a:p>
          <a:p>
            <a:endParaRPr lang="fr-FR" dirty="0" smtClean="0"/>
          </a:p>
        </p:txBody>
      </p:sp>
      <p:sp>
        <p:nvSpPr>
          <p:cNvPr id="6" name="Titre 5"/>
          <p:cNvSpPr>
            <a:spLocks noGrp="1"/>
          </p:cNvSpPr>
          <p:nvPr>
            <p:ph type="title"/>
          </p:nvPr>
        </p:nvSpPr>
        <p:spPr>
          <a:xfrm>
            <a:off x="498660" y="494824"/>
            <a:ext cx="11196000" cy="866143"/>
          </a:xfrm>
        </p:spPr>
        <p:txBody>
          <a:bodyPr/>
          <a:lstStyle/>
          <a:p>
            <a:r>
              <a:rPr lang="fr-FR" dirty="0"/>
              <a:t>PROMOTION DE L’Accueil sur RDV</a:t>
            </a:r>
          </a:p>
        </p:txBody>
      </p:sp>
      <p:pic>
        <p:nvPicPr>
          <p:cNvPr id="4" name="Image 3"/>
          <p:cNvPicPr>
            <a:picLocks noChangeAspect="1"/>
          </p:cNvPicPr>
          <p:nvPr/>
        </p:nvPicPr>
        <p:blipFill>
          <a:blip r:embed="rId2"/>
          <a:stretch>
            <a:fillRect/>
          </a:stretch>
        </p:blipFill>
        <p:spPr>
          <a:xfrm>
            <a:off x="2503877" y="1505945"/>
            <a:ext cx="6756032" cy="2920659"/>
          </a:xfrm>
          <a:prstGeom prst="rect">
            <a:avLst/>
          </a:prstGeom>
        </p:spPr>
      </p:pic>
      <p:pic>
        <p:nvPicPr>
          <p:cNvPr id="3" name="Image 2"/>
          <p:cNvPicPr>
            <a:picLocks noChangeAspect="1"/>
          </p:cNvPicPr>
          <p:nvPr/>
        </p:nvPicPr>
        <p:blipFill>
          <a:blip r:embed="rId3"/>
          <a:stretch>
            <a:fillRect/>
          </a:stretch>
        </p:blipFill>
        <p:spPr>
          <a:xfrm>
            <a:off x="1309415" y="4571582"/>
            <a:ext cx="9309399" cy="2109399"/>
          </a:xfrm>
          <a:prstGeom prst="rect">
            <a:avLst/>
          </a:prstGeom>
        </p:spPr>
      </p:pic>
    </p:spTree>
    <p:extLst>
      <p:ext uri="{BB962C8B-B14F-4D97-AF65-F5344CB8AC3E}">
        <p14:creationId xmlns:p14="http://schemas.microsoft.com/office/powerpoint/2010/main" val="217223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E81CEA45-05D4-CB4E-BEA0-1DC13266B54B}"/>
              </a:ext>
            </a:extLst>
          </p:cNvPr>
          <p:cNvSpPr>
            <a:spLocks noGrp="1"/>
          </p:cNvSpPr>
          <p:nvPr>
            <p:ph type="body" sz="quarter" idx="27"/>
          </p:nvPr>
        </p:nvSpPr>
        <p:spPr>
          <a:solidFill>
            <a:schemeClr val="accent4"/>
          </a:solidFill>
        </p:spPr>
        <p:txBody>
          <a:bodyPr/>
          <a:lstStyle/>
          <a:p>
            <a:endParaRPr lang="fr-FR" dirty="0"/>
          </a:p>
        </p:txBody>
      </p:sp>
      <p:sp>
        <p:nvSpPr>
          <p:cNvPr id="2" name="Espace réservé du texte 1">
            <a:extLst>
              <a:ext uri="{FF2B5EF4-FFF2-40B4-BE49-F238E27FC236}">
                <a16:creationId xmlns:a16="http://schemas.microsoft.com/office/drawing/2014/main" id="{6A84EA64-0F84-0941-B3B0-25EA8189BB6C}"/>
              </a:ext>
            </a:extLst>
          </p:cNvPr>
          <p:cNvSpPr>
            <a:spLocks noGrp="1"/>
          </p:cNvSpPr>
          <p:nvPr>
            <p:ph type="body" idx="1"/>
          </p:nvPr>
        </p:nvSpPr>
        <p:spPr/>
        <p:txBody>
          <a:bodyPr>
            <a:normAutofit fontScale="92500" lnSpcReduction="20000"/>
          </a:bodyPr>
          <a:lstStyle/>
          <a:p>
            <a:r>
              <a:rPr lang="fr-FR" dirty="0" smtClean="0"/>
              <a:t>03</a:t>
            </a:r>
            <a:endParaRPr lang="fr-FR" dirty="0"/>
          </a:p>
        </p:txBody>
      </p:sp>
      <p:sp>
        <p:nvSpPr>
          <p:cNvPr id="5" name="Espace réservé du texte 4">
            <a:extLst>
              <a:ext uri="{FF2B5EF4-FFF2-40B4-BE49-F238E27FC236}">
                <a16:creationId xmlns:a16="http://schemas.microsoft.com/office/drawing/2014/main" id="{65483834-EFCD-8F42-A0D9-DA01BF0B5530}"/>
              </a:ext>
            </a:extLst>
          </p:cNvPr>
          <p:cNvSpPr>
            <a:spLocks noGrp="1"/>
          </p:cNvSpPr>
          <p:nvPr>
            <p:ph type="body" sz="quarter" idx="3"/>
          </p:nvPr>
        </p:nvSpPr>
        <p:spPr>
          <a:xfrm>
            <a:off x="1538558" y="3000049"/>
            <a:ext cx="9746100" cy="1692000"/>
          </a:xfrm>
        </p:spPr>
        <p:txBody>
          <a:bodyPr/>
          <a:lstStyle/>
          <a:p>
            <a:r>
              <a:rPr lang="fr-FR" sz="4000" dirty="0" smtClean="0"/>
              <a:t>Sécurité du compte </a:t>
            </a:r>
            <a:r>
              <a:rPr lang="fr-FR" sz="4000" dirty="0" err="1" smtClean="0"/>
              <a:t>ameli</a:t>
            </a:r>
            <a:endParaRPr lang="fr-FR" sz="4000" dirty="0"/>
          </a:p>
        </p:txBody>
      </p:sp>
      <p:sp>
        <p:nvSpPr>
          <p:cNvPr id="3" name="Espace réservé du numéro de diapositive 2">
            <a:extLst>
              <a:ext uri="{FF2B5EF4-FFF2-40B4-BE49-F238E27FC236}">
                <a16:creationId xmlns:a16="http://schemas.microsoft.com/office/drawing/2014/main" id="{6CC7B00D-FA02-4E72-88EA-D386F984E927}"/>
              </a:ext>
            </a:extLst>
          </p:cNvPr>
          <p:cNvSpPr>
            <a:spLocks noGrp="1"/>
          </p:cNvSpPr>
          <p:nvPr>
            <p:ph type="sldNum" sz="quarter" idx="26"/>
          </p:nvPr>
        </p:nvSpPr>
        <p:spPr/>
        <p:txBody>
          <a:bodyPr/>
          <a:lstStyle/>
          <a:p>
            <a:fld id="{975A587B-5814-4D9B-9598-FE9CB954CB01}" type="slidenum">
              <a:rPr lang="fr-FR" smtClean="0"/>
              <a:pPr/>
              <a:t>7</a:t>
            </a:fld>
            <a:endParaRPr lang="fr-FR" dirty="0"/>
          </a:p>
        </p:txBody>
      </p:sp>
      <p:sp>
        <p:nvSpPr>
          <p:cNvPr id="11" name="Espace réservé du texte 10">
            <a:extLst>
              <a:ext uri="{FF2B5EF4-FFF2-40B4-BE49-F238E27FC236}">
                <a16:creationId xmlns:a16="http://schemas.microsoft.com/office/drawing/2014/main" id="{25D04570-7BD5-D644-B245-27D149BA5770}"/>
              </a:ext>
            </a:extLst>
          </p:cNvPr>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252889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8</a:t>
            </a:fld>
            <a:endParaRPr lang="fr-FR" dirty="0"/>
          </a:p>
        </p:txBody>
      </p:sp>
      <p:sp>
        <p:nvSpPr>
          <p:cNvPr id="4" name="Titre 3"/>
          <p:cNvSpPr>
            <a:spLocks noGrp="1"/>
          </p:cNvSpPr>
          <p:nvPr>
            <p:ph type="title"/>
          </p:nvPr>
        </p:nvSpPr>
        <p:spPr>
          <a:xfrm>
            <a:off x="498660" y="494825"/>
            <a:ext cx="11196000" cy="643988"/>
          </a:xfrm>
        </p:spPr>
        <p:txBody>
          <a:bodyPr/>
          <a:lstStyle/>
          <a:p>
            <a:r>
              <a:rPr lang="fr-FR" dirty="0" smtClean="0"/>
              <a:t>Sécurité du compte </a:t>
            </a:r>
            <a:r>
              <a:rPr lang="fr-FR" dirty="0" err="1" smtClean="0"/>
              <a:t>ameli</a:t>
            </a:r>
            <a:endParaRPr lang="fr-FR" dirty="0"/>
          </a:p>
        </p:txBody>
      </p:sp>
      <p:sp>
        <p:nvSpPr>
          <p:cNvPr id="5" name="Espace réservé du texte 4"/>
          <p:cNvSpPr>
            <a:spLocks noGrp="1"/>
          </p:cNvSpPr>
          <p:nvPr>
            <p:ph type="body" sz="quarter" idx="16"/>
          </p:nvPr>
        </p:nvSpPr>
        <p:spPr>
          <a:xfrm>
            <a:off x="397994" y="1346630"/>
            <a:ext cx="11397332" cy="816531"/>
          </a:xfrm>
        </p:spPr>
        <p:txBody>
          <a:bodyPr>
            <a:normAutofit/>
          </a:bodyPr>
          <a:lstStyle/>
          <a:p>
            <a:pPr algn="ctr"/>
            <a:r>
              <a:rPr lang="fr-FR" sz="1800" b="1" u="sng" dirty="0" smtClean="0">
                <a:solidFill>
                  <a:schemeClr val="accent2"/>
                </a:solidFill>
              </a:rPr>
              <a:t>Le renforcement de la sécurité du compte ameli </a:t>
            </a:r>
            <a:r>
              <a:rPr lang="fr-FR" sz="1800" b="1" dirty="0" smtClean="0">
                <a:solidFill>
                  <a:schemeClr val="accent2"/>
                </a:solidFill>
              </a:rPr>
              <a:t>a pour impact une difficulté d’accès au compte pour certains assurés et pour nos partenaires</a:t>
            </a:r>
          </a:p>
          <a:p>
            <a:endParaRPr lang="fr-FR" sz="700" dirty="0" smtClean="0"/>
          </a:p>
          <a:p>
            <a:endParaRPr lang="fr-FR" sz="700" dirty="0"/>
          </a:p>
          <a:p>
            <a:endParaRPr lang="fr-FR" sz="1600" dirty="0" smtClean="0"/>
          </a:p>
          <a:p>
            <a:endParaRPr lang="fr-FR" sz="1600" dirty="0"/>
          </a:p>
        </p:txBody>
      </p:sp>
      <p:pic>
        <p:nvPicPr>
          <p:cNvPr id="2" name="Image 1"/>
          <p:cNvPicPr>
            <a:picLocks noChangeAspect="1"/>
          </p:cNvPicPr>
          <p:nvPr/>
        </p:nvPicPr>
        <p:blipFill>
          <a:blip r:embed="rId3"/>
          <a:stretch>
            <a:fillRect/>
          </a:stretch>
        </p:blipFill>
        <p:spPr>
          <a:xfrm>
            <a:off x="9436517" y="2155737"/>
            <a:ext cx="2056958" cy="2392881"/>
          </a:xfrm>
          <a:prstGeom prst="rect">
            <a:avLst/>
          </a:prstGeom>
        </p:spPr>
      </p:pic>
      <p:sp>
        <p:nvSpPr>
          <p:cNvPr id="8" name="Rectangle 7"/>
          <p:cNvSpPr/>
          <p:nvPr/>
        </p:nvSpPr>
        <p:spPr>
          <a:xfrm>
            <a:off x="7509509" y="5173015"/>
            <a:ext cx="4498315" cy="800219"/>
          </a:xfrm>
          <a:prstGeom prst="rect">
            <a:avLst/>
          </a:prstGeom>
        </p:spPr>
        <p:txBody>
          <a:bodyPr wrap="square">
            <a:spAutoFit/>
          </a:bodyPr>
          <a:lstStyle/>
          <a:p>
            <a:r>
              <a:rPr lang="fr-FR" b="1" u="sng" dirty="0" smtClean="0">
                <a:solidFill>
                  <a:schemeClr val="bg2"/>
                </a:solidFill>
              </a:rPr>
              <a:t>Tuto</a:t>
            </a:r>
            <a:r>
              <a:rPr lang="fr-FR" dirty="0" smtClean="0">
                <a:solidFill>
                  <a:schemeClr val="bg2"/>
                </a:solidFill>
              </a:rPr>
              <a:t> </a:t>
            </a:r>
            <a:r>
              <a:rPr lang="fr-FR" sz="1400" dirty="0" smtClean="0">
                <a:solidFill>
                  <a:schemeClr val="bg2"/>
                </a:solidFill>
              </a:rPr>
              <a:t>: </a:t>
            </a:r>
            <a:r>
              <a:rPr lang="fr-FR" sz="1400" dirty="0" smtClean="0">
                <a:solidFill>
                  <a:schemeClr val="bg2"/>
                </a:solidFill>
                <a:hlinkClick r:id="rId4"/>
              </a:rPr>
              <a:t>https</a:t>
            </a:r>
            <a:r>
              <a:rPr lang="fr-FR" sz="1400" dirty="0">
                <a:solidFill>
                  <a:schemeClr val="bg2"/>
                </a:solidFill>
                <a:hlinkClick r:id="rId4"/>
              </a:rPr>
              <a:t>://</a:t>
            </a:r>
            <a:r>
              <a:rPr lang="fr-FR" sz="1400" dirty="0" err="1">
                <a:solidFill>
                  <a:schemeClr val="bg2"/>
                </a:solidFill>
                <a:hlinkClick r:id="rId4"/>
              </a:rPr>
              <a:t>www.youtube.com</a:t>
            </a:r>
            <a:r>
              <a:rPr lang="fr-FR" sz="1400" dirty="0">
                <a:solidFill>
                  <a:schemeClr val="bg2"/>
                </a:solidFill>
                <a:hlinkClick r:id="rId4"/>
              </a:rPr>
              <a:t>/</a:t>
            </a:r>
            <a:r>
              <a:rPr lang="fr-FR" sz="1400" dirty="0" err="1">
                <a:solidFill>
                  <a:schemeClr val="bg2"/>
                </a:solidFill>
                <a:hlinkClick r:id="rId4"/>
              </a:rPr>
              <a:t>watch?v</a:t>
            </a:r>
            <a:r>
              <a:rPr lang="fr-FR" sz="1400" dirty="0">
                <a:solidFill>
                  <a:schemeClr val="bg2"/>
                </a:solidFill>
                <a:hlinkClick r:id="rId4"/>
              </a:rPr>
              <a:t>=_</a:t>
            </a:r>
            <a:r>
              <a:rPr lang="fr-FR" sz="1400" dirty="0" err="1" smtClean="0">
                <a:solidFill>
                  <a:schemeClr val="bg2"/>
                </a:solidFill>
                <a:hlinkClick r:id="rId4"/>
              </a:rPr>
              <a:t>sCG0qtePLk</a:t>
            </a:r>
            <a:endParaRPr lang="fr-FR" sz="1400" dirty="0" smtClean="0">
              <a:solidFill>
                <a:schemeClr val="bg2"/>
              </a:solidFill>
            </a:endParaRPr>
          </a:p>
          <a:p>
            <a:endParaRPr lang="fr-FR" sz="1400" dirty="0">
              <a:solidFill>
                <a:schemeClr val="bg2"/>
              </a:solidFill>
            </a:endParaRPr>
          </a:p>
        </p:txBody>
      </p:sp>
      <p:sp>
        <p:nvSpPr>
          <p:cNvPr id="9" name="Espace réservé du texte 5"/>
          <p:cNvSpPr txBox="1">
            <a:spLocks/>
          </p:cNvSpPr>
          <p:nvPr/>
        </p:nvSpPr>
        <p:spPr>
          <a:xfrm>
            <a:off x="572523" y="4618666"/>
            <a:ext cx="6172280" cy="1831271"/>
          </a:xfrm>
          <a:prstGeom prst="rect">
            <a:avLst/>
          </a:prstGeom>
          <a:ln w="3175">
            <a:noFill/>
          </a:ln>
        </p:spPr>
        <p:txBody>
          <a:bodyPr vert="horz" wrap="square" lIns="91440" tIns="45720" rIns="91440" bIns="45720" rtlCol="0">
            <a:sp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u="sng" dirty="0" smtClean="0">
                <a:solidFill>
                  <a:schemeClr val="accent2"/>
                </a:solidFill>
              </a:rPr>
              <a:t>Pourquoi l’assuré a des difficultés d’accès à son compte ameli </a:t>
            </a:r>
            <a:r>
              <a:rPr lang="fr-FR" sz="1400" b="1" dirty="0" smtClean="0">
                <a:solidFill>
                  <a:schemeClr val="accent2"/>
                </a:solidFill>
              </a:rPr>
              <a:t>?</a:t>
            </a:r>
          </a:p>
          <a:p>
            <a:endParaRPr lang="fr-FR" sz="1000" dirty="0" smtClean="0">
              <a:solidFill>
                <a:srgbClr val="2B133C"/>
              </a:solidFill>
              <a:latin typeface="Arial" panose="020B0604020202020204" pitchFamily="34" charset="0"/>
              <a:cs typeface="Arial" panose="020B0604020202020204" pitchFamily="34" charset="0"/>
            </a:endParaRPr>
          </a:p>
          <a:p>
            <a:pPr marL="285750" indent="-285750">
              <a:buFontTx/>
              <a:buChar char="-"/>
            </a:pPr>
            <a:r>
              <a:rPr lang="fr-FR" sz="1400" dirty="0" smtClean="0">
                <a:solidFill>
                  <a:srgbClr val="000000"/>
                </a:solidFill>
                <a:latin typeface="Arial" panose="020B0604020202020204" pitchFamily="34" charset="0"/>
                <a:cs typeface="Arial" panose="020B0604020202020204" pitchFamily="34" charset="0"/>
              </a:rPr>
              <a:t>L’adresse mail n’a pas été renseignée ou validée</a:t>
            </a:r>
          </a:p>
          <a:p>
            <a:pPr marL="285750" indent="-285750">
              <a:buFontTx/>
              <a:buChar char="-"/>
            </a:pPr>
            <a:r>
              <a:rPr lang="fr-FR" sz="1400" dirty="0" smtClean="0">
                <a:solidFill>
                  <a:srgbClr val="000000"/>
                </a:solidFill>
                <a:latin typeface="Arial" panose="020B0604020202020204" pitchFamily="34" charset="0"/>
                <a:cs typeface="Arial" panose="020B0604020202020204" pitchFamily="34" charset="0"/>
              </a:rPr>
              <a:t>L’assuré n’a plus accès à l’adresse mail renseignée dans le compte</a:t>
            </a:r>
          </a:p>
          <a:p>
            <a:pPr marL="285750" indent="-285750">
              <a:buFontTx/>
              <a:buChar char="-"/>
            </a:pPr>
            <a:r>
              <a:rPr lang="fr-FR" sz="1400" dirty="0" smtClean="0">
                <a:solidFill>
                  <a:srgbClr val="000000"/>
                </a:solidFill>
                <a:latin typeface="Arial" panose="020B0604020202020204" pitchFamily="34" charset="0"/>
                <a:cs typeface="Arial" panose="020B0604020202020204" pitchFamily="34" charset="0"/>
              </a:rPr>
              <a:t>Autres cas : Voir tuto </a:t>
            </a:r>
          </a:p>
          <a:p>
            <a:endParaRPr lang="fr-FR" sz="1400" dirty="0">
              <a:solidFill>
                <a:schemeClr val="accent3"/>
              </a:solidFill>
              <a:latin typeface="Arial" panose="020B0604020202020204" pitchFamily="34" charset="0"/>
              <a:cs typeface="Arial" panose="020B0604020202020204" pitchFamily="34" charset="0"/>
            </a:endParaRPr>
          </a:p>
        </p:txBody>
      </p:sp>
      <p:sp>
        <p:nvSpPr>
          <p:cNvPr id="10" name="Rectangle 9"/>
          <p:cNvSpPr/>
          <p:nvPr/>
        </p:nvSpPr>
        <p:spPr>
          <a:xfrm>
            <a:off x="395469" y="2308279"/>
            <a:ext cx="8268471" cy="2087799"/>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fr-FR" u="sng" dirty="0" smtClean="0"/>
          </a:p>
          <a:p>
            <a:endParaRPr lang="fr-FR" u="sng" dirty="0"/>
          </a:p>
          <a:p>
            <a:endParaRPr lang="fr-FR" u="sng" dirty="0" smtClean="0"/>
          </a:p>
          <a:p>
            <a:r>
              <a:rPr lang="fr-FR" sz="1400" u="sng" dirty="0" smtClean="0"/>
              <a:t>Rappel</a:t>
            </a:r>
            <a:r>
              <a:rPr lang="fr-FR" sz="1400" dirty="0" smtClean="0"/>
              <a:t> </a:t>
            </a:r>
            <a:r>
              <a:rPr lang="fr-FR" sz="1400" dirty="0"/>
              <a:t>: </a:t>
            </a:r>
            <a:r>
              <a:rPr lang="fr-FR" sz="1400" b="1" dirty="0"/>
              <a:t>Le code de sécurité</a:t>
            </a:r>
            <a:endParaRPr lang="fr-FR" sz="1400" dirty="0"/>
          </a:p>
          <a:p>
            <a:endParaRPr lang="fr-FR" sz="1400" dirty="0"/>
          </a:p>
          <a:p>
            <a:pPr algn="just"/>
            <a:r>
              <a:rPr lang="fr-FR" sz="1400" b="1" dirty="0">
                <a:solidFill>
                  <a:srgbClr val="000000"/>
                </a:solidFill>
              </a:rPr>
              <a:t>La saisie d’un code de sécurité à usage unique </a:t>
            </a:r>
            <a:r>
              <a:rPr lang="fr-FR" sz="1400" dirty="0"/>
              <a:t>(</a:t>
            </a:r>
            <a:r>
              <a:rPr lang="fr-FR" sz="1400" i="1" dirty="0" err="1"/>
              <a:t>OTP</a:t>
            </a:r>
            <a:r>
              <a:rPr lang="fr-FR" sz="1400" dirty="0"/>
              <a:t> : One Time </a:t>
            </a:r>
            <a:r>
              <a:rPr lang="fr-FR" sz="1400" dirty="0" err="1"/>
              <a:t>Password</a:t>
            </a:r>
            <a:r>
              <a:rPr lang="fr-FR" sz="1400" dirty="0"/>
              <a:t>) à la connexion, en complément </a:t>
            </a:r>
            <a:r>
              <a:rPr lang="fr-FR" sz="1400" dirty="0" smtClean="0"/>
              <a:t>du </a:t>
            </a:r>
            <a:r>
              <a:rPr lang="fr-FR" sz="1400" dirty="0" err="1"/>
              <a:t>NIR</a:t>
            </a:r>
            <a:r>
              <a:rPr lang="fr-FR" sz="1400" dirty="0"/>
              <a:t> et du mot de passe. </a:t>
            </a:r>
            <a:endParaRPr lang="fr-FR" sz="1400" dirty="0" smtClean="0"/>
          </a:p>
          <a:p>
            <a:pPr algn="just"/>
            <a:endParaRPr lang="fr-FR" sz="1400" dirty="0"/>
          </a:p>
          <a:p>
            <a:pPr algn="just"/>
            <a:r>
              <a:rPr lang="fr-FR" sz="1400" dirty="0"/>
              <a:t>Ce code de sécurité est envoyé à </a:t>
            </a:r>
            <a:r>
              <a:rPr lang="fr-FR" sz="1400" b="1" dirty="0">
                <a:solidFill>
                  <a:srgbClr val="000000"/>
                </a:solidFill>
              </a:rPr>
              <a:t>l’adresse email validée </a:t>
            </a:r>
            <a:r>
              <a:rPr lang="fr-FR" sz="1400" dirty="0"/>
              <a:t>et enregistrée dans le compte ameli de l’assuré.</a:t>
            </a:r>
          </a:p>
          <a:p>
            <a:endParaRPr lang="fr-FR" sz="2400" dirty="0"/>
          </a:p>
          <a:p>
            <a:endParaRPr lang="fr-FR" sz="800" dirty="0"/>
          </a:p>
          <a:p>
            <a:endParaRPr lang="fr-FR" sz="2400" dirty="0"/>
          </a:p>
        </p:txBody>
      </p:sp>
    </p:spTree>
    <p:extLst>
      <p:ext uri="{BB962C8B-B14F-4D97-AF65-F5344CB8AC3E}">
        <p14:creationId xmlns:p14="http://schemas.microsoft.com/office/powerpoint/2010/main" val="906512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41" y="4803820"/>
            <a:ext cx="1820941" cy="1713827"/>
          </a:xfrm>
          <a:prstGeom prst="rect">
            <a:avLst/>
          </a:prstGeom>
        </p:spPr>
      </p:pic>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p:txBody>
          <a:bodyPr/>
          <a:lstStyle/>
          <a:p>
            <a:r>
              <a:rPr lang="fr-FR" dirty="0" smtClean="0"/>
              <a:t>Sécurité du compte </a:t>
            </a:r>
            <a:r>
              <a:rPr lang="fr-FR" dirty="0" err="1" smtClean="0"/>
              <a:t>ameli</a:t>
            </a:r>
            <a:endParaRPr lang="fr-FR" dirty="0"/>
          </a:p>
        </p:txBody>
      </p:sp>
      <p:sp>
        <p:nvSpPr>
          <p:cNvPr id="8" name="ZoneTexte 7"/>
          <p:cNvSpPr txBox="1"/>
          <p:nvPr/>
        </p:nvSpPr>
        <p:spPr>
          <a:xfrm>
            <a:off x="4659180" y="1895469"/>
            <a:ext cx="3305908" cy="584775"/>
          </a:xfrm>
          <a:prstGeom prst="rect">
            <a:avLst/>
          </a:prstGeom>
          <a:noFill/>
          <a:ln>
            <a:noFill/>
          </a:ln>
        </p:spPr>
        <p:txBody>
          <a:bodyPr wrap="square" rtlCol="0">
            <a:spAutoFit/>
          </a:bodyPr>
          <a:lstStyle/>
          <a:p>
            <a:pPr algn="ctr"/>
            <a:r>
              <a:rPr lang="fr-FR" sz="3200" b="1" dirty="0" smtClean="0">
                <a:solidFill>
                  <a:schemeClr val="accent1"/>
                </a:solidFill>
              </a:rPr>
              <a:t>QUE FAIRE ?</a:t>
            </a:r>
            <a:endParaRPr lang="fr-FR" sz="3200" b="1" dirty="0">
              <a:solidFill>
                <a:schemeClr val="accent1"/>
              </a:solidFill>
            </a:endParaRPr>
          </a:p>
        </p:txBody>
      </p:sp>
      <p:sp>
        <p:nvSpPr>
          <p:cNvPr id="9" name="ZoneTexte 8"/>
          <p:cNvSpPr txBox="1"/>
          <p:nvPr/>
        </p:nvSpPr>
        <p:spPr>
          <a:xfrm>
            <a:off x="786129" y="2764952"/>
            <a:ext cx="10908531" cy="2400657"/>
          </a:xfrm>
          <a:prstGeom prst="rect">
            <a:avLst/>
          </a:prstGeom>
          <a:noFill/>
        </p:spPr>
        <p:txBody>
          <a:bodyPr wrap="square" rtlCol="0">
            <a:spAutoFit/>
          </a:bodyPr>
          <a:lstStyle/>
          <a:p>
            <a:pPr algn="ctr"/>
            <a:r>
              <a:rPr lang="fr-FR" sz="2400" dirty="0" smtClean="0">
                <a:solidFill>
                  <a:schemeClr val="accent1"/>
                </a:solidFill>
              </a:rPr>
              <a:t>Contacter le </a:t>
            </a:r>
            <a:r>
              <a:rPr lang="fr-FR" sz="2400" b="1" dirty="0" smtClean="0">
                <a:solidFill>
                  <a:schemeClr val="accent1"/>
                </a:solidFill>
              </a:rPr>
              <a:t>3646</a:t>
            </a:r>
            <a:r>
              <a:rPr lang="fr-FR" dirty="0" smtClean="0"/>
              <a:t>, afin qu’un conseiller supprime le compte (se munir d’un RIB ou de la carte vitale pour la sécurisation de l’appel).</a:t>
            </a:r>
          </a:p>
          <a:p>
            <a:pPr algn="ctr"/>
            <a:endParaRPr lang="fr-FR" dirty="0" smtClean="0"/>
          </a:p>
          <a:p>
            <a:pPr algn="ctr"/>
            <a:r>
              <a:rPr lang="fr-FR" dirty="0" smtClean="0"/>
              <a:t>L’assuré pourra créer son nouveau compte en toute autonomie ou avec l’accompagnement du partenaire en se munissant de son RIB ET de sa carte vitale. </a:t>
            </a:r>
          </a:p>
          <a:p>
            <a:pPr algn="ctr"/>
            <a:endParaRPr lang="fr-FR" dirty="0" smtClean="0"/>
          </a:p>
          <a:p>
            <a:pPr algn="ctr"/>
            <a:r>
              <a:rPr lang="fr-FR" dirty="0" smtClean="0"/>
              <a:t>=&gt; Tuto PASTEL</a:t>
            </a:r>
          </a:p>
          <a:p>
            <a:pPr algn="ctr"/>
            <a:endParaRPr lang="fr-FR" dirty="0"/>
          </a:p>
        </p:txBody>
      </p:sp>
      <p:sp>
        <p:nvSpPr>
          <p:cNvPr id="13" name="ZoneTexte 12"/>
          <p:cNvSpPr txBox="1"/>
          <p:nvPr/>
        </p:nvSpPr>
        <p:spPr>
          <a:xfrm>
            <a:off x="3055662" y="5191832"/>
            <a:ext cx="6709410" cy="1477328"/>
          </a:xfrm>
          <a:prstGeom prst="rect">
            <a:avLst/>
          </a:prstGeom>
          <a:noFill/>
        </p:spPr>
        <p:txBody>
          <a:bodyPr wrap="square" rtlCol="0">
            <a:spAutoFit/>
          </a:bodyPr>
          <a:lstStyle/>
          <a:p>
            <a:pPr algn="ctr"/>
            <a:r>
              <a:rPr lang="fr-FR" b="1" dirty="0" smtClean="0">
                <a:solidFill>
                  <a:schemeClr val="accent2"/>
                </a:solidFill>
              </a:rPr>
              <a:t>La présence de l’assuré </a:t>
            </a:r>
            <a:r>
              <a:rPr lang="fr-FR" dirty="0" smtClean="0">
                <a:solidFill>
                  <a:schemeClr val="accent2"/>
                </a:solidFill>
              </a:rPr>
              <a:t>est </a:t>
            </a:r>
            <a:r>
              <a:rPr lang="fr-FR" u="sng" dirty="0" smtClean="0">
                <a:solidFill>
                  <a:schemeClr val="accent2"/>
                </a:solidFill>
              </a:rPr>
              <a:t>obligatoire</a:t>
            </a:r>
            <a:r>
              <a:rPr lang="fr-FR" dirty="0" smtClean="0">
                <a:solidFill>
                  <a:schemeClr val="accent2"/>
                </a:solidFill>
              </a:rPr>
              <a:t> lors de l’appel, il doit avoir en sa possession : </a:t>
            </a:r>
          </a:p>
          <a:p>
            <a:endParaRPr lang="fr-FR" dirty="0">
              <a:solidFill>
                <a:schemeClr val="accent2"/>
              </a:solidFill>
            </a:endParaRPr>
          </a:p>
          <a:p>
            <a:pPr algn="ctr"/>
            <a:r>
              <a:rPr lang="fr-FR" b="1" dirty="0" smtClean="0">
                <a:solidFill>
                  <a:schemeClr val="accent2"/>
                </a:solidFill>
              </a:rPr>
              <a:t>Sa carte vitale ou son RIB</a:t>
            </a:r>
          </a:p>
          <a:p>
            <a:endParaRPr lang="fr-FR" dirty="0"/>
          </a:p>
        </p:txBody>
      </p:sp>
    </p:spTree>
    <p:extLst>
      <p:ext uri="{BB962C8B-B14F-4D97-AF65-F5344CB8AC3E}">
        <p14:creationId xmlns:p14="http://schemas.microsoft.com/office/powerpoint/2010/main" val="3231973510"/>
      </p:ext>
    </p:extLst>
  </p:cSld>
  <p:clrMapOvr>
    <a:masterClrMapping/>
  </p:clrMapOvr>
</p:sld>
</file>

<file path=ppt/theme/theme1.xml><?xml version="1.0" encoding="utf-8"?>
<a:theme xmlns:a="http://schemas.openxmlformats.org/drawingml/2006/main" name="déc2020-MASQUE PPT de l'Assurance Maladie Réseau">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déc2020-MASQUE PPT de l'Assurance Maladie Réseau</Template>
  <TotalTime>4800</TotalTime>
  <Words>2370</Words>
  <Application>Microsoft Office PowerPoint</Application>
  <PresentationFormat>Grand écran</PresentationFormat>
  <Paragraphs>240</Paragraphs>
  <Slides>36</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Symbol</vt:lpstr>
      <vt:lpstr>Wingdings</vt:lpstr>
      <vt:lpstr>déc2020-MASQUE PPT de l'Assurance Maladie Réseau</vt:lpstr>
      <vt:lpstr> webinaire partenaires    4 avril 2024</vt:lpstr>
      <vt:lpstr> </vt:lpstr>
      <vt:lpstr>Présentation PowerPoint</vt:lpstr>
      <vt:lpstr>centre d’examens de santé</vt:lpstr>
      <vt:lpstr>Présentation PowerPoint</vt:lpstr>
      <vt:lpstr>PROMOTION DE L’Accueil sur RDV</vt:lpstr>
      <vt:lpstr>Présentation PowerPoint</vt:lpstr>
      <vt:lpstr>Sécurité du compte ameli</vt:lpstr>
      <vt:lpstr>Sécurité du compte ameli</vt:lpstr>
      <vt:lpstr>Présentation PowerPoint</vt:lpstr>
      <vt:lpstr>C2s </vt:lpstr>
      <vt:lpstr>C2s</vt:lpstr>
      <vt:lpstr>Présentation PowerPoint</vt:lpstr>
      <vt:lpstr>FRANCHISES ET PARTICIPATIONS FORFAITAIRES</vt:lpstr>
      <vt:lpstr>FRANCHISES ET PARTICIPATIONS</vt:lpstr>
      <vt:lpstr>FRANCHISES ET PARTICIPATIONS</vt:lpstr>
      <vt:lpstr>Comment suivre ses participations et franchises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Attentionné lié à la perte d’un enfant</vt:lpstr>
      <vt:lpstr>Les violences conjugales</vt:lpstr>
      <vt:lpstr>Présentation PowerPoint</vt:lpstr>
      <vt:lpstr>Présentation PowerPoint</vt:lpstr>
      <vt:lpstr> </vt:lpstr>
      <vt:lpstr> </vt:lpstr>
      <vt:lpstr> </vt:lpstr>
      <vt:lpstr> </vt:lpstr>
      <vt:lpstr>Présentation PowerPoint</vt:lpstr>
      <vt:lpstr> Replay Webinaire APPels A PRojets</vt:lpstr>
      <vt:lpstr>Présentation PowerPoint</vt:lpstr>
      <vt:lpstr> webinaire partenaires  4 avril 2024  merci de votre participation</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masque ppt</dc:title>
  <dc:creator>BERGER JEAN LUC (CPAM DOUBS)</dc:creator>
  <cp:lastModifiedBy>PIVIDOR LYDIE (CPAM DOUBS)</cp:lastModifiedBy>
  <cp:revision>266</cp:revision>
  <cp:lastPrinted>2024-04-04T06:49:03Z</cp:lastPrinted>
  <dcterms:created xsi:type="dcterms:W3CDTF">2020-12-28T13:22:12Z</dcterms:created>
  <dcterms:modified xsi:type="dcterms:W3CDTF">2024-04-04T07:47:07Z</dcterms:modified>
</cp:coreProperties>
</file>