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6"/>
  </p:notesMasterIdLst>
  <p:handoutMasterIdLst>
    <p:handoutMasterId r:id="rId37"/>
  </p:handoutMasterIdLst>
  <p:sldIdLst>
    <p:sldId id="378" r:id="rId2"/>
    <p:sldId id="398" r:id="rId3"/>
    <p:sldId id="389" r:id="rId4"/>
    <p:sldId id="379" r:id="rId5"/>
    <p:sldId id="400" r:id="rId6"/>
    <p:sldId id="385" r:id="rId7"/>
    <p:sldId id="375" r:id="rId8"/>
    <p:sldId id="380" r:id="rId9"/>
    <p:sldId id="386" r:id="rId10"/>
    <p:sldId id="383" r:id="rId11"/>
    <p:sldId id="422" r:id="rId12"/>
    <p:sldId id="387" r:id="rId13"/>
    <p:sldId id="384" r:id="rId14"/>
    <p:sldId id="423" r:id="rId15"/>
    <p:sldId id="399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01" r:id="rId25"/>
    <p:sldId id="391" r:id="rId26"/>
    <p:sldId id="412" r:id="rId27"/>
    <p:sldId id="424" r:id="rId28"/>
    <p:sldId id="414" r:id="rId29"/>
    <p:sldId id="419" r:id="rId30"/>
    <p:sldId id="418" r:id="rId31"/>
    <p:sldId id="420" r:id="rId32"/>
    <p:sldId id="388" r:id="rId33"/>
    <p:sldId id="421" r:id="rId34"/>
    <p:sldId id="269" r:id="rId35"/>
  </p:sldIdLst>
  <p:sldSz cx="12192000" cy="6858000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378"/>
          </p14:sldIdLst>
        </p14:section>
        <p14:section name="Slides génériques" id="{AF974EF0-0F4D-465A-BF26-A8C9F9292B5D}">
          <p14:sldIdLst>
            <p14:sldId id="398"/>
            <p14:sldId id="389"/>
            <p14:sldId id="379"/>
            <p14:sldId id="400"/>
            <p14:sldId id="385"/>
            <p14:sldId id="375"/>
            <p14:sldId id="380"/>
            <p14:sldId id="386"/>
            <p14:sldId id="383"/>
            <p14:sldId id="422"/>
            <p14:sldId id="387"/>
            <p14:sldId id="384"/>
            <p14:sldId id="423"/>
            <p14:sldId id="399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01"/>
            <p14:sldId id="391"/>
            <p14:sldId id="412"/>
            <p14:sldId id="424"/>
            <p14:sldId id="414"/>
            <p14:sldId id="419"/>
            <p14:sldId id="418"/>
            <p14:sldId id="420"/>
            <p14:sldId id="388"/>
            <p14:sldId id="421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EA8"/>
    <a:srgbClr val="000000"/>
    <a:srgbClr val="7286C0"/>
    <a:srgbClr val="FFD581"/>
    <a:srgbClr val="FFCC66"/>
    <a:srgbClr val="CC0066"/>
    <a:srgbClr val="9A54B0"/>
    <a:srgbClr val="53C9B8"/>
    <a:srgbClr val="7CD6C9"/>
    <a:srgbClr val="33A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4" autoAdjust="0"/>
    <p:restoredTop sz="85782" autoAdjust="0"/>
  </p:normalViewPr>
  <p:slideViewPr>
    <p:cSldViewPr snapToGrid="0" showGuides="1">
      <p:cViewPr varScale="1">
        <p:scale>
          <a:sx n="92" d="100"/>
          <a:sy n="92" d="100"/>
        </p:scale>
        <p:origin x="-858" y="-108"/>
      </p:cViewPr>
      <p:guideLst>
        <p:guide orient="horz" pos="2160"/>
        <p:guide orient="horz" pos="3719"/>
        <p:guide pos="3840"/>
        <p:guide pos="7371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240" y="-84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5E74B8">
                  <a:alpha val="51000"/>
                </a:srgbClr>
              </a:solidFill>
              <a:ln w="285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78-4EB8-9A18-585BA83C30D9}"/>
              </c:ext>
            </c:extLst>
          </c:dPt>
          <c:dPt>
            <c:idx val="2"/>
            <c:bubble3D val="0"/>
            <c:spPr>
              <a:solidFill>
                <a:srgbClr val="007FAD">
                  <a:alpha val="36000"/>
                </a:srgbClr>
              </a:solidFill>
              <a:ln w="285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78-4EB8-9A18-585BA83C30D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78-4EB8-9A18-585BA83C30D9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78-4EB8-9A18-585BA83C30D9}"/>
              </c:ext>
            </c:extLst>
          </c:dPt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E78-4EB8-9A18-585BA83C3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li.fr/doubs/assure/remboursements/rembourse/suivre-remboursements/compte-ameli#text_7022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6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adresser un </a:t>
            </a:r>
            <a:r>
              <a:rPr lang="fr-FR" b="1" dirty="0" smtClean="0"/>
              <a:t>certificat médical d’accident du travail ou de maladie professionnelle :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Il suffit de photographier le document avec un smartphone et de l’envoyer dans l'</a:t>
            </a:r>
            <a:r>
              <a:rPr lang="fr-FR" dirty="0" smtClean="0">
                <a:hlinkClick r:id="rId3"/>
              </a:rPr>
              <a:t>appli </a:t>
            </a:r>
            <a:r>
              <a:rPr lang="fr-FR" dirty="0" err="1" smtClean="0">
                <a:hlinkClick r:id="rId3"/>
              </a:rPr>
              <a:t>ameli</a:t>
            </a:r>
            <a:r>
              <a:rPr lang="fr-FR" dirty="0" smtClean="0"/>
              <a:t> , rubrique « mes démarches » puis « transmettre un certificat médical 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6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 smtClean="0"/>
              <a:t>En pratique, dans la mesure où vous travaillez ou résidez en France de manière stable et régulière, la protection universelle maladie (</a:t>
            </a:r>
            <a:r>
              <a:rPr lang="fr-FR" b="0" dirty="0" err="1" smtClean="0"/>
              <a:t>PUMa</a:t>
            </a:r>
            <a:r>
              <a:rPr lang="fr-FR" b="0" dirty="0" smtClean="0"/>
              <a:t>) vous garantit un droit à la prise en charge de vos frais de santé en simplifiant vos démarches.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Manière stable et régulière dès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l’entrée sur le territoire (titulaire d’un titre ou document de séjour en cours de validité)</a:t>
            </a:r>
            <a:r>
              <a:rPr lang="fr-FR" baseline="0" dirty="0" smtClean="0"/>
              <a:t> : exclusion des personnes en situation irrégulière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De manière continue : avantage de la PUMA est la non rupture de droits en cas de changement de situation (divorce, naissance, perte d’emploi etc.)</a:t>
            </a:r>
            <a:endParaRPr lang="fr-FR" dirty="0" smtClean="0"/>
          </a:p>
          <a:p>
            <a:r>
              <a:rPr lang="fr-FR" b="0" dirty="0" smtClean="0"/>
              <a:t>Même en</a:t>
            </a:r>
            <a:r>
              <a:rPr lang="fr-FR" dirty="0" smtClean="0"/>
              <a:t> cas de perte d'activité ou de changement de situation personnelle,</a:t>
            </a:r>
            <a:r>
              <a:rPr lang="fr-FR" baseline="0" dirty="0" smtClean="0"/>
              <a:t> le droit à la </a:t>
            </a:r>
            <a:r>
              <a:rPr lang="fr-FR" baseline="0" dirty="0" err="1" smtClean="0"/>
              <a:t>PUMa</a:t>
            </a:r>
            <a:r>
              <a:rPr lang="fr-FR" baseline="0" dirty="0" smtClean="0"/>
              <a:t> est maintenu.</a:t>
            </a:r>
            <a:endParaRPr lang="fr-FR" dirty="0" smtClean="0"/>
          </a:p>
          <a:p>
            <a:r>
              <a:rPr lang="fr-FR" dirty="0" smtClean="0"/>
              <a:t>Les éventuelles </a:t>
            </a:r>
            <a:r>
              <a:rPr lang="fr-FR" b="1" dirty="0" smtClean="0"/>
              <a:t>périodes de rupture dans vos droits sont ainsi évitées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14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xmlns="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914"/>
            <a:ext cx="11193075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="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23/06/2022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20" y="5031366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43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  <a:endParaRPr lang="fr-FR" dirty="0"/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406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1" y="2188914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23/06/2022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1" y="4989166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59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914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23/06/2022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5" y="5971749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=""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914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=""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85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31" y="1437907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321"/>
            <a:ext cx="7156451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406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1" y="2188914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1" y="4834418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1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914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93" y="5946118"/>
            <a:ext cx="6685399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23/06/2022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xmlns="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6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08" y="6017455"/>
            <a:ext cx="2350093" cy="8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8" r:id="rId4"/>
    <p:sldLayoutId id="2147483739" r:id="rId5"/>
    <p:sldLayoutId id="2147483740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xtranet.infocpam.fr/cpam25/" TargetMode="Externa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nfocpam.fr/partenaires/produit/flyer-atelier-numeriqu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onespacesante.fr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3.png"/><Relationship Id="rId3" Type="http://schemas.openxmlformats.org/officeDocument/2006/relationships/tags" Target="../tags/tag3.xml"/><Relationship Id="rId21" Type="http://schemas.openxmlformats.org/officeDocument/2006/relationships/image" Target="../media/image34.sv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0.svg"/><Relationship Id="rId25" Type="http://schemas.openxmlformats.org/officeDocument/2006/relationships/image" Target="../media/image53.svg"/><Relationship Id="rId2" Type="http://schemas.openxmlformats.org/officeDocument/2006/relationships/tags" Target="../tags/tag2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6.png"/><Relationship Id="rId5" Type="http://schemas.openxmlformats.org/officeDocument/2006/relationships/tags" Target="../tags/tag5.xml"/><Relationship Id="rId15" Type="http://schemas.openxmlformats.org/officeDocument/2006/relationships/image" Target="../media/image21.png"/><Relationship Id="rId23" Type="http://schemas.openxmlformats.org/officeDocument/2006/relationships/image" Target="../media/image26.svg"/><Relationship Id="rId10" Type="http://schemas.openxmlformats.org/officeDocument/2006/relationships/tags" Target="../tags/tag10.xml"/><Relationship Id="rId19" Type="http://schemas.openxmlformats.org/officeDocument/2006/relationships/image" Target="../media/image49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2.xml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tags" Target="../tags/tag15.xml"/><Relationship Id="rId16" Type="http://schemas.openxmlformats.org/officeDocument/2006/relationships/image" Target="../media/image3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8.png"/><Relationship Id="rId5" Type="http://schemas.openxmlformats.org/officeDocument/2006/relationships/tags" Target="../tags/tag18.xml"/><Relationship Id="rId15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tags" Target="../tags/tag17.xml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2.xml"/><Relationship Id="rId7" Type="http://schemas.openxmlformats.org/officeDocument/2006/relationships/image" Target="../media/image3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3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6.png"/><Relationship Id="rId4" Type="http://schemas.openxmlformats.org/officeDocument/2006/relationships/tags" Target="../tags/tag23.xml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png"/><Relationship Id="rId18" Type="http://schemas.openxmlformats.org/officeDocument/2006/relationships/image" Target="../media/image38.jpe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2.xml"/><Relationship Id="rId12" Type="http://schemas.microsoft.com/office/2007/relationships/hdphoto" Target="../media/hdphoto4.wdp"/><Relationship Id="rId17" Type="http://schemas.openxmlformats.org/officeDocument/2006/relationships/image" Target="../media/image37.jpeg"/><Relationship Id="rId2" Type="http://schemas.openxmlformats.org/officeDocument/2006/relationships/tags" Target="../tags/tag25.xml"/><Relationship Id="rId16" Type="http://schemas.microsoft.com/office/2007/relationships/hdphoto" Target="../media/hdphoto1.wdp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1.png"/><Relationship Id="rId5" Type="http://schemas.openxmlformats.org/officeDocument/2006/relationships/tags" Target="../tags/tag28.xml"/><Relationship Id="rId1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tags" Target="../tags/tag27.xml"/><Relationship Id="rId9" Type="http://schemas.openxmlformats.org/officeDocument/2006/relationships/image" Target="../media/image28.png"/><Relationship Id="rId1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1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106.sv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5" Type="http://schemas.openxmlformats.org/officeDocument/2006/relationships/image" Target="../media/image61.png"/><Relationship Id="rId33" Type="http://schemas.openxmlformats.org/officeDocument/2006/relationships/image" Target="../media/image68.png"/><Relationship Id="rId38" Type="http://schemas.openxmlformats.org/officeDocument/2006/relationships/image" Target="../media/image110.svg"/><Relationship Id="rId2" Type="http://schemas.openxmlformats.org/officeDocument/2006/relationships/image" Target="../media/image21.pn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jpe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32" Type="http://schemas.openxmlformats.org/officeDocument/2006/relationships/image" Target="../media/image104.svg"/><Relationship Id="rId37" Type="http://schemas.openxmlformats.org/officeDocument/2006/relationships/image" Target="../media/image70.png"/><Relationship Id="rId40" Type="http://schemas.openxmlformats.org/officeDocument/2006/relationships/image" Target="../media/image72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108.sv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jpeg"/><Relationship Id="rId30" Type="http://schemas.openxmlformats.org/officeDocument/2006/relationships/image" Target="../media/image66.jpeg"/><Relationship Id="rId35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s://www.ameli.fr/assure/actualites/l-accueil-telephonique-est-desormais-accessible-aux-personnes-sourdes-et-malentendantes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2" y="2196485"/>
            <a:ext cx="11431588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4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660922"/>
          </a:xfrm>
        </p:spPr>
        <p:txBody>
          <a:bodyPr/>
          <a:lstStyle/>
          <a:p>
            <a:r>
              <a:rPr lang="fr-FR" dirty="0"/>
              <a:t>04 – SERVICE </a:t>
            </a:r>
            <a:r>
              <a:rPr lang="fr-FR" dirty="0" smtClean="0"/>
              <a:t>DEPOTDOC</a:t>
            </a:r>
            <a:endParaRPr lang="fr-FR" dirty="0"/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>
          <a:xfrm>
            <a:off x="506604" y="1734982"/>
            <a:ext cx="11188055" cy="430707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endParaRPr lang="fr-FR" sz="1800" dirty="0"/>
          </a:p>
          <a:p>
            <a:r>
              <a:rPr lang="fr-FR" sz="1800" dirty="0"/>
              <a:t> </a:t>
            </a:r>
            <a:r>
              <a:rPr lang="fr-FR" sz="1800" dirty="0" smtClean="0"/>
              <a:t>		Sur </a:t>
            </a:r>
            <a:r>
              <a:rPr lang="fr-FR" sz="1800" dirty="0"/>
              <a:t>https://infocpam.fr/depotdoc </a:t>
            </a:r>
            <a:endParaRPr lang="fr-FR" sz="1800" dirty="0" smtClean="0"/>
          </a:p>
          <a:p>
            <a:r>
              <a:rPr lang="fr-FR" sz="1800" dirty="0" smtClean="0"/>
              <a:t> 		Compléter </a:t>
            </a:r>
            <a:r>
              <a:rPr lang="fr-FR" sz="1800" dirty="0"/>
              <a:t>le formulaire et mettre le document </a:t>
            </a:r>
            <a:r>
              <a:rPr lang="fr-FR" sz="1800" dirty="0" err="1"/>
              <a:t>pdf</a:t>
            </a:r>
            <a:r>
              <a:rPr lang="fr-FR" sz="1800" dirty="0"/>
              <a:t> en pièce jointe.	</a:t>
            </a:r>
          </a:p>
          <a:p>
            <a:pPr lvl="1" indent="0" algn="ctr">
              <a:buFont typeface="Arial" panose="020B0604020202020204" pitchFamily="34" charset="0"/>
              <a:buNone/>
            </a:pPr>
            <a:endParaRPr lang="fr-FR" dirty="0" smtClean="0"/>
          </a:p>
          <a:p>
            <a:pPr lvl="1" indent="0" algn="ctr">
              <a:buFont typeface="Arial" panose="020B0604020202020204" pitchFamily="34" charset="0"/>
              <a:buNone/>
            </a:pPr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Ne PAS l'utiliser pour déposer les documents suivants : </a:t>
            </a:r>
          </a:p>
          <a:p>
            <a:pPr lvl="1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Feuilles de soins, certificats médicaux, </a:t>
            </a:r>
          </a:p>
          <a:p>
            <a:pPr lvl="1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documents concernant une pension d'invalidité.</a:t>
            </a:r>
          </a:p>
        </p:txBody>
      </p:sp>
      <p:pic>
        <p:nvPicPr>
          <p:cNvPr id="11" name="Picture 2" descr="\\w112502DATA1\Espace COM2\Chartes\chartes-graphiques\2021-pictos-ronds\png\PNG\RondBleuAM\CharteAM2021_PictoGenerique_RondBleuAM_Plan de travail 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41" y="2042808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21280" y="1508404"/>
            <a:ext cx="6852920" cy="40011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Déposez des documents en ligne avec DEPOTDOC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1C843250-4A7E-FE4B-BF6E-C65428F748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3033" y="4015491"/>
            <a:ext cx="748998" cy="65568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5117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286961"/>
            <a:ext cx="11196000" cy="554703"/>
          </a:xfrm>
        </p:spPr>
        <p:txBody>
          <a:bodyPr/>
          <a:lstStyle/>
          <a:p>
            <a:r>
              <a:rPr lang="fr-FR" dirty="0"/>
              <a:t>04 – SERVICE </a:t>
            </a:r>
            <a:r>
              <a:rPr lang="fr-FR" dirty="0" smtClean="0"/>
              <a:t>DEPOTDOC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947588"/>
            <a:ext cx="9732386" cy="563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2" y="2337955"/>
            <a:ext cx="569753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4000" dirty="0" smtClean="0"/>
              <a:t>INCLUSION NUMÉRIQUE</a:t>
            </a:r>
            <a:endParaRPr lang="fr-FR" sz="4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996956"/>
          </a:xfrm>
        </p:spPr>
        <p:txBody>
          <a:bodyPr/>
          <a:lstStyle/>
          <a:p>
            <a:r>
              <a:rPr lang="fr-FR" dirty="0" smtClean="0"/>
              <a:t>04 – INCLUSION NUMÉRIQUE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160735" y="2005110"/>
            <a:ext cx="64754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Les deuxièmes mardis du mois</a:t>
            </a:r>
            <a:r>
              <a:rPr lang="fr-FR" dirty="0"/>
              <a:t>, la CPAM du Doubs propose aux assurés un atelier numérique (2 heures) pour apprendre à utiliser son compte </a:t>
            </a:r>
            <a:r>
              <a:rPr lang="fr-FR" dirty="0" err="1"/>
              <a:t>ameli</a:t>
            </a:r>
            <a:r>
              <a:rPr lang="fr-FR" dirty="0"/>
              <a:t>, depuis un ordinateur ou depuis l’application sur smartphone.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Elles ont lieu dans les locaux de la CPAM à Besançon, Montbéliard et </a:t>
            </a:r>
            <a:r>
              <a:rPr lang="fr-FR" dirty="0" smtClean="0"/>
              <a:t>Pontarlier.</a:t>
            </a:r>
          </a:p>
          <a:p>
            <a:endParaRPr lang="fr-FR" dirty="0"/>
          </a:p>
          <a:p>
            <a:r>
              <a:rPr lang="fr-FR" b="1" dirty="0" smtClean="0">
                <a:solidFill>
                  <a:schemeClr val="accent4"/>
                </a:solidFill>
              </a:rPr>
              <a:t>Inscriptions en ligne: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https://extranet.infocpam.fr/cpam25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369004"/>
            <a:ext cx="46577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54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996956"/>
          </a:xfrm>
        </p:spPr>
        <p:txBody>
          <a:bodyPr/>
          <a:lstStyle/>
          <a:p>
            <a:r>
              <a:rPr lang="fr-FR" dirty="0" smtClean="0"/>
              <a:t>04 – INCLUSION NUMÉRIQUE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8" y="1556957"/>
            <a:ext cx="2617713" cy="515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62250" y="1891748"/>
            <a:ext cx="4691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Flyers disponibles en commande directement sur le </a:t>
            </a:r>
          </a:p>
          <a:p>
            <a:pPr algn="ctr"/>
            <a:r>
              <a:rPr lang="fr-FR" dirty="0" smtClean="0"/>
              <a:t>Kiosque des partenaires </a:t>
            </a:r>
          </a:p>
          <a:p>
            <a:pPr algn="ctr"/>
            <a:r>
              <a:rPr lang="fr-FR" dirty="0" smtClean="0"/>
              <a:t>de la CPAM du Doubs</a:t>
            </a:r>
          </a:p>
          <a:p>
            <a:endParaRPr lang="fr-FR" dirty="0"/>
          </a:p>
          <a:p>
            <a:r>
              <a:rPr lang="fr-FR" dirty="0">
                <a:hlinkClick r:id="rId3"/>
              </a:rPr>
              <a:t>https://extranet.infocpam.fr/partenaires/produit/flyer-atelier-numerique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7" y="1556957"/>
            <a:ext cx="3170583" cy="53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92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05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4000" dirty="0" smtClean="0"/>
              <a:t>Mon espace </a:t>
            </a:r>
            <a:r>
              <a:rPr lang="fr-FR" sz="4000" dirty="0" err="1" smtClean="0"/>
              <a:t>santÉ</a:t>
            </a:r>
            <a:endParaRPr lang="fr-FR" sz="4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5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Mon espace santé </a:t>
            </a:r>
          </a:p>
        </p:txBody>
      </p:sp>
      <p:sp>
        <p:nvSpPr>
          <p:cNvPr id="17" name="ZoneTexte 5">
            <a:extLst>
              <a:ext uri="{FF2B5EF4-FFF2-40B4-BE49-F238E27FC236}">
                <a16:creationId xmlns="" xmlns:a16="http://schemas.microsoft.com/office/drawing/2014/main" id="{DCD1D799-07ED-4577-8DC2-6B2337524133}"/>
              </a:ext>
            </a:extLst>
          </p:cNvPr>
          <p:cNvSpPr txBox="1"/>
          <p:nvPr/>
        </p:nvSpPr>
        <p:spPr>
          <a:xfrm>
            <a:off x="498660" y="2225894"/>
            <a:ext cx="2969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</a:rPr>
              <a:t>Pièce maîtresse du dispositif numérique en santé français,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hlinkClick r:id="rId2"/>
              </a:rPr>
              <a:t>Mon espace santé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</a:rPr>
              <a:t>est en ligne pour tous depuis le 31 janvier 2022 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="" xmlns:a16="http://schemas.microsoft.com/office/drawing/2014/main" id="{2E379B98-C4D9-4276-9D9C-B132C15C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44" y="4956612"/>
            <a:ext cx="876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4">
            <a:extLst>
              <a:ext uri="{FF2B5EF4-FFF2-40B4-BE49-F238E27FC236}">
                <a16:creationId xmlns="" xmlns:a16="http://schemas.microsoft.com/office/drawing/2014/main" id="{53AF3D53-656A-417C-9317-1A3439B6A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4" y="1885950"/>
            <a:ext cx="3314701" cy="4972050"/>
          </a:xfrm>
          <a:prstGeom prst="rect">
            <a:avLst/>
          </a:prstGeom>
        </p:spPr>
      </p:pic>
      <p:sp>
        <p:nvSpPr>
          <p:cNvPr id="12" name="Espace réservé du contenu 1">
            <a:extLst>
              <a:ext uri="{FF2B5EF4-FFF2-40B4-BE49-F238E27FC236}">
                <a16:creationId xmlns="" xmlns:a16="http://schemas.microsoft.com/office/drawing/2014/main" id="{B5C83CFC-C7E1-4C20-BC8C-57A8F7442FD8}"/>
              </a:ext>
            </a:extLst>
          </p:cNvPr>
          <p:cNvSpPr txBox="1">
            <a:spLocks/>
          </p:cNvSpPr>
          <p:nvPr/>
        </p:nvSpPr>
        <p:spPr>
          <a:xfrm>
            <a:off x="7477126" y="1787525"/>
            <a:ext cx="4596888" cy="4209415"/>
          </a:xfrm>
          <a:prstGeom prst="rect">
            <a:avLst/>
          </a:prstGeom>
        </p:spPr>
        <p:txBody>
          <a:bodyPr lIns="0"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1" i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b="1" kern="1200">
                <a:ln>
                  <a:noFill/>
                </a:ln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b="1" kern="120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1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 QUESTIONS EXPRESS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 a entendu parler de Mon espace santé 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 a activé ou s’est opposé à Mon espace santé 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A5C09B8C-52D3-4543-9CA6-8BE6036B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3" y="4371975"/>
            <a:ext cx="37528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8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mon espace santé ?</a:t>
            </a:r>
          </a:p>
        </p:txBody>
      </p:sp>
      <p:pic>
        <p:nvPicPr>
          <p:cNvPr id="8" name="Image 30">
            <a:extLst>
              <a:ext uri="{FF2B5EF4-FFF2-40B4-BE49-F238E27FC236}">
                <a16:creationId xmlns="" xmlns:a16="http://schemas.microsoft.com/office/drawing/2014/main" id="{0522126C-CAA3-4FC7-AD2F-04921AEF2E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29" y="494778"/>
            <a:ext cx="1824712" cy="111481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91AD9AE3-42ED-442E-B02B-4EF9D26153DE}"/>
              </a:ext>
            </a:extLst>
          </p:cNvPr>
          <p:cNvGrpSpPr/>
          <p:nvPr/>
        </p:nvGrpSpPr>
        <p:grpSpPr>
          <a:xfrm>
            <a:off x="977215" y="2234983"/>
            <a:ext cx="1738395" cy="2853184"/>
            <a:chOff x="358090" y="2234983"/>
            <a:chExt cx="1738395" cy="285318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C2248659-6D35-4FEF-B93B-3BB4CD91483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1222095">
              <a:off x="753674" y="2363014"/>
              <a:ext cx="988196" cy="658336"/>
            </a:xfrm>
            <a:prstGeom prst="roundRect">
              <a:avLst/>
            </a:prstGeom>
            <a:solidFill>
              <a:srgbClr val="DF2680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>
                <a:defRPr/>
              </a:pPr>
              <a:endParaRPr lang="fr-FR" sz="3200" kern="0">
                <a:solidFill>
                  <a:srgbClr val="FFFFFF"/>
                </a:solidFill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4C42862F-B721-407A-9754-5362AEBE6735}"/>
                </a:ext>
              </a:extLst>
            </p:cNvPr>
            <p:cNvGrpSpPr/>
            <p:nvPr/>
          </p:nvGrpSpPr>
          <p:grpSpPr>
            <a:xfrm>
              <a:off x="358090" y="2234983"/>
              <a:ext cx="1738395" cy="2853184"/>
              <a:chOff x="358090" y="2234983"/>
              <a:chExt cx="1738395" cy="2853184"/>
            </a:xfrm>
          </p:grpSpPr>
          <p:pic>
            <p:nvPicPr>
              <p:cNvPr id="33" name="Graphic 32" descr="Clapper board with solid fill">
                <a:extLst>
                  <a:ext uri="{FF2B5EF4-FFF2-40B4-BE49-F238E27FC236}">
                    <a16:creationId xmlns="" xmlns:a16="http://schemas.microsoft.com/office/drawing/2014/main" id="{2F0BA5DE-322E-4A72-A12D-48FA645DE2D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247773" y="2542023"/>
                <a:ext cx="383160" cy="510880"/>
              </a:xfrm>
              <a:prstGeom prst="rect">
                <a:avLst/>
              </a:prstGeom>
            </p:spPr>
          </p:pic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4798D4CD-5506-4736-8D12-2D0B5CFE364C}"/>
                  </a:ext>
                </a:extLst>
              </p:cNvPr>
              <p:cNvGrpSpPr/>
              <p:nvPr/>
            </p:nvGrpSpPr>
            <p:grpSpPr>
              <a:xfrm>
                <a:off x="358090" y="2234983"/>
                <a:ext cx="1738395" cy="2853184"/>
                <a:chOff x="358090" y="2234983"/>
                <a:chExt cx="1738395" cy="2853184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FA3C4C5E-4C82-4BE2-8D56-920A8AEC5960}"/>
                    </a:ext>
                  </a:extLst>
                </p:cNvPr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358090" y="3262026"/>
                  <a:ext cx="1738395" cy="1826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just" defTabSz="2438338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Mon espace santé s’adresse à </a:t>
                  </a: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tout usager</a:t>
                  </a:r>
                  <a:r>
                    <a:rPr kumimoji="0" lang="fr-F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du système de santé français et </a:t>
                  </a: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le rend acteur de sa santé</a:t>
                  </a:r>
                </a:p>
              </p:txBody>
            </p:sp>
            <p:pic>
              <p:nvPicPr>
                <p:cNvPr id="34" name="Graphic 33" descr="Drawing Figure with solid fill">
                  <a:extLst>
                    <a:ext uri="{FF2B5EF4-FFF2-40B4-BE49-F238E27FC236}">
                      <a16:creationId xmlns="" xmlns:a16="http://schemas.microsoft.com/office/drawing/2014/main" id="{0931551D-78CC-4B3F-BCD7-8B9270EDA25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18">
                  <a:extLst>
                    <a:ext uri="{96DAC541-7B7A-43D3-8B79-37D633B846F1}">
                      <asvg:svgBlip xmlns=""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7895" y="2234983"/>
                  <a:ext cx="685800" cy="9144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B4012005-36B3-42D2-A168-081BD1ED210E}"/>
              </a:ext>
            </a:extLst>
          </p:cNvPr>
          <p:cNvGrpSpPr/>
          <p:nvPr/>
        </p:nvGrpSpPr>
        <p:grpSpPr>
          <a:xfrm>
            <a:off x="3804495" y="2234983"/>
            <a:ext cx="1738395" cy="4004213"/>
            <a:chOff x="2557196" y="2315061"/>
            <a:chExt cx="1738395" cy="400421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39705D26-7341-42C8-BCE9-BC52E6C9993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222095">
              <a:off x="2921462" y="2363014"/>
              <a:ext cx="988196" cy="658336"/>
            </a:xfrm>
            <a:prstGeom prst="roundRect">
              <a:avLst/>
            </a:prstGeom>
            <a:solidFill>
              <a:srgbClr val="DF2680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>
                <a:defRPr/>
              </a:pPr>
              <a:endParaRPr lang="fr-FR" sz="3200" kern="0">
                <a:solidFill>
                  <a:srgbClr val="FFFFFF"/>
                </a:solidFill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7E08740F-114A-4E5E-93CC-C354904634CF}"/>
                </a:ext>
              </a:extLst>
            </p:cNvPr>
            <p:cNvGrpSpPr/>
            <p:nvPr/>
          </p:nvGrpSpPr>
          <p:grpSpPr>
            <a:xfrm>
              <a:off x="2557196" y="2315061"/>
              <a:ext cx="1738395" cy="4004213"/>
              <a:chOff x="2557196" y="2315061"/>
              <a:chExt cx="1738395" cy="4004213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707169D-E49F-4F89-B5B1-79AF2E70DE4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7196" y="3015806"/>
                <a:ext cx="1738395" cy="33034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just" defTabSz="2438338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C’est un 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espace de confiance</a:t>
                </a: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personnel, pour stocker 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ses données de santé </a:t>
                </a: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et les partager avec des professionnels de santé ou des 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services de santé référencés par la puissance publique</a:t>
                </a:r>
              </a:p>
            </p:txBody>
          </p:sp>
          <p:pic>
            <p:nvPicPr>
              <p:cNvPr id="35" name="Graphic 34" descr="Old Key with solid fill">
                <a:extLst>
                  <a:ext uri="{FF2B5EF4-FFF2-40B4-BE49-F238E27FC236}">
                    <a16:creationId xmlns="" xmlns:a16="http://schemas.microsoft.com/office/drawing/2014/main" id="{37EFAF9F-5F5B-4974-B9F2-5F23E3E19A7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3127841" y="2315061"/>
                <a:ext cx="534253" cy="712337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601217A-CE11-40C1-8A39-97D3A4FA1F01}"/>
              </a:ext>
            </a:extLst>
          </p:cNvPr>
          <p:cNvGrpSpPr/>
          <p:nvPr/>
        </p:nvGrpSpPr>
        <p:grpSpPr>
          <a:xfrm>
            <a:off x="6631775" y="2234983"/>
            <a:ext cx="1738395" cy="2157553"/>
            <a:chOff x="4756301" y="2315061"/>
            <a:chExt cx="1738395" cy="215755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7B37E77B-76B6-4504-B37A-B4E1499CB28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222095">
              <a:off x="5143384" y="2363014"/>
              <a:ext cx="988196" cy="658336"/>
            </a:xfrm>
            <a:prstGeom prst="roundRect">
              <a:avLst/>
            </a:prstGeom>
            <a:solidFill>
              <a:srgbClr val="DF2680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>
                <a:defRPr/>
              </a:pPr>
              <a:endParaRPr lang="fr-FR" sz="3200" kern="0">
                <a:solidFill>
                  <a:srgbClr val="FFFFFF"/>
                </a:solidFill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6CC3ADB-47C0-4719-9DAA-081DA61C156F}"/>
                </a:ext>
              </a:extLst>
            </p:cNvPr>
            <p:cNvGrpSpPr/>
            <p:nvPr/>
          </p:nvGrpSpPr>
          <p:grpSpPr>
            <a:xfrm>
              <a:off x="4756301" y="2315061"/>
              <a:ext cx="1738395" cy="2157553"/>
              <a:chOff x="4756301" y="2315061"/>
              <a:chExt cx="1738395" cy="2157553"/>
            </a:xfrm>
          </p:grpSpPr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40C0F38C-E9B1-420D-9688-9907F46782BB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756301" y="3385137"/>
                <a:ext cx="1738395" cy="10874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just" defTabSz="2438338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Il 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simplifie le parcours santé </a:t>
                </a: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de l’usager tout au long de sa vie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8" name="Graphic 37" descr="Lights On with solid fill">
                <a:extLst>
                  <a:ext uri="{FF2B5EF4-FFF2-40B4-BE49-F238E27FC236}">
                    <a16:creationId xmlns="" xmlns:a16="http://schemas.microsoft.com/office/drawing/2014/main" id="{60CFC91B-F257-45D2-A7CB-985E9329BB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5340351" y="2315061"/>
                <a:ext cx="533659" cy="71154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F0F8776-8AF4-4C5C-B85B-335B299F2724}"/>
              </a:ext>
            </a:extLst>
          </p:cNvPr>
          <p:cNvGrpSpPr/>
          <p:nvPr/>
        </p:nvGrpSpPr>
        <p:grpSpPr>
          <a:xfrm>
            <a:off x="9459054" y="2234983"/>
            <a:ext cx="1738395" cy="2580494"/>
            <a:chOff x="6955406" y="2261453"/>
            <a:chExt cx="1738395" cy="258049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F549616-8375-4022-87E9-81324DB43FE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1222095">
              <a:off x="7294861" y="2363014"/>
              <a:ext cx="988196" cy="658336"/>
            </a:xfrm>
            <a:prstGeom prst="roundRect">
              <a:avLst/>
            </a:prstGeom>
            <a:solidFill>
              <a:srgbClr val="DF2680">
                <a:alpha val="1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>
                <a:defRPr/>
              </a:pPr>
              <a:endParaRPr lang="fr-FR" sz="3200" kern="0">
                <a:solidFill>
                  <a:srgbClr val="FFFFFF"/>
                </a:solidFill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07AE0B4-1105-41D8-8EA3-676C191964A6}"/>
                </a:ext>
              </a:extLst>
            </p:cNvPr>
            <p:cNvGrpSpPr/>
            <p:nvPr/>
          </p:nvGrpSpPr>
          <p:grpSpPr>
            <a:xfrm>
              <a:off x="6955406" y="2261453"/>
              <a:ext cx="1738395" cy="2580494"/>
              <a:chOff x="6955406" y="2261453"/>
              <a:chExt cx="1738395" cy="2580494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148FE897-E34E-4D9B-9277-927C93B93404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955406" y="3262027"/>
                <a:ext cx="1738395" cy="1579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just" defTabSz="2438338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Mon espace santé 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va sécuriser</a:t>
                </a: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la gestion des données de santé des citoyens</a:t>
                </a:r>
              </a:p>
            </p:txBody>
          </p:sp>
          <p:pic>
            <p:nvPicPr>
              <p:cNvPr id="39" name="Graphic 38" descr="Lock with solid fill">
                <a:extLst>
                  <a:ext uri="{FF2B5EF4-FFF2-40B4-BE49-F238E27FC236}">
                    <a16:creationId xmlns="" xmlns:a16="http://schemas.microsoft.com/office/drawing/2014/main" id="{0998A29C-0F7B-4048-8797-EA182C1F776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7496592" y="2261453"/>
                <a:ext cx="595849" cy="7944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0243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fonctionnalités de Mon espace santé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2E0F3C4-E78A-4E85-8676-D70C2F65774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8660" y="1710881"/>
            <a:ext cx="111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457189">
              <a:spcBef>
                <a:spcPts val="600"/>
              </a:spcBef>
              <a:buClr>
                <a:srgbClr val="99CC00"/>
              </a:buClr>
              <a:buSzPct val="100000"/>
              <a:defRPr/>
            </a:pPr>
            <a:r>
              <a:rPr lang="fr-FR" sz="1600" b="1" dirty="0">
                <a:solidFill>
                  <a:srgbClr val="616161"/>
                </a:solidFill>
                <a:cs typeface="Arial" panose="020B0604020202020204" pitchFamily="34" charset="0"/>
                <a:sym typeface="Arial"/>
              </a:rPr>
              <a:t>Grâce à Mon espace santé, l’usager aura accès à 4 fonctionnalités majeures (dont 2 disponibles à ce jour : dossier médical et messagerie) 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47EEA3C8-DF3D-48EE-927D-B7A73B1BFA6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56097" y="2188768"/>
            <a:ext cx="3773705" cy="3731964"/>
            <a:chOff x="3580841" y="2285331"/>
            <a:chExt cx="5031606" cy="3731964"/>
          </a:xfrm>
        </p:grpSpPr>
        <p:graphicFrame>
          <p:nvGraphicFramePr>
            <p:cNvPr id="122" name="Graphique 21">
              <a:extLst>
                <a:ext uri="{FF2B5EF4-FFF2-40B4-BE49-F238E27FC236}">
                  <a16:creationId xmlns="" xmlns:a16="http://schemas.microsoft.com/office/drawing/2014/main" id="{C3085D5B-2496-46D9-91DF-4ABDD62EE0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4786607"/>
                </p:ext>
              </p:extLst>
            </p:nvPr>
          </p:nvGraphicFramePr>
          <p:xfrm>
            <a:off x="3580841" y="2285331"/>
            <a:ext cx="5031606" cy="3731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123" name="Image 26">
              <a:extLst>
                <a:ext uri="{FF2B5EF4-FFF2-40B4-BE49-F238E27FC236}">
                  <a16:creationId xmlns="" xmlns:a16="http://schemas.microsoft.com/office/drawing/2014/main" id="{9A599685-6695-4362-BA45-04B6186C5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1269" y="2968031"/>
              <a:ext cx="648000" cy="648000"/>
            </a:xfrm>
            <a:prstGeom prst="rect">
              <a:avLst/>
            </a:prstGeom>
          </p:spPr>
        </p:pic>
        <p:pic>
          <p:nvPicPr>
            <p:cNvPr id="124" name="Image 39">
              <a:extLst>
                <a:ext uri="{FF2B5EF4-FFF2-40B4-BE49-F238E27FC236}">
                  <a16:creationId xmlns="" xmlns:a16="http://schemas.microsoft.com/office/drawing/2014/main" id="{43F57BAE-512B-4D43-B09F-514C17A5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652" y="2968031"/>
              <a:ext cx="648000" cy="648000"/>
            </a:xfrm>
            <a:prstGeom prst="rect">
              <a:avLst/>
            </a:prstGeom>
          </p:spPr>
        </p:pic>
        <p:grpSp>
          <p:nvGrpSpPr>
            <p:cNvPr id="125" name="Groupe 40">
              <a:extLst>
                <a:ext uri="{FF2B5EF4-FFF2-40B4-BE49-F238E27FC236}">
                  <a16:creationId xmlns="" xmlns:a16="http://schemas.microsoft.com/office/drawing/2014/main" id="{46271B03-5F0F-4F40-B7E6-F45E3434CEE2}"/>
                </a:ext>
              </a:extLst>
            </p:cNvPr>
            <p:cNvGrpSpPr/>
            <p:nvPr/>
          </p:nvGrpSpPr>
          <p:grpSpPr>
            <a:xfrm>
              <a:off x="5868113" y="3904063"/>
              <a:ext cx="432000" cy="432048"/>
              <a:chOff x="3421373" y="751325"/>
              <a:chExt cx="5400000" cy="5400000"/>
            </a:xfrm>
          </p:grpSpPr>
          <p:pic>
            <p:nvPicPr>
              <p:cNvPr id="129" name="Image 50">
                <a:extLst>
                  <a:ext uri="{FF2B5EF4-FFF2-40B4-BE49-F238E27FC236}">
                    <a16:creationId xmlns="" xmlns:a16="http://schemas.microsoft.com/office/drawing/2014/main" id="{319486E7-5C4E-42CE-A24A-0B4ED0183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748" y="773652"/>
                <a:ext cx="5349251" cy="5355347"/>
              </a:xfrm>
              <a:prstGeom prst="rect">
                <a:avLst/>
              </a:prstGeom>
            </p:spPr>
          </p:pic>
          <p:sp>
            <p:nvSpPr>
              <p:cNvPr id="130" name="Rectangle à coins arrondis 51">
                <a:extLst>
                  <a:ext uri="{FF2B5EF4-FFF2-40B4-BE49-F238E27FC236}">
                    <a16:creationId xmlns="" xmlns:a16="http://schemas.microsoft.com/office/drawing/2014/main" id="{62B68DFC-76F7-4F52-9A1C-8591BA50AB06}"/>
                  </a:ext>
                </a:extLst>
              </p:cNvPr>
              <p:cNvSpPr/>
              <p:nvPr/>
            </p:nvSpPr>
            <p:spPr>
              <a:xfrm>
                <a:off x="3421373" y="751325"/>
                <a:ext cx="5400000" cy="5400000"/>
              </a:xfrm>
              <a:prstGeom prst="roundRect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126" name="Image 41">
              <a:extLst>
                <a:ext uri="{FF2B5EF4-FFF2-40B4-BE49-F238E27FC236}">
                  <a16:creationId xmlns="" xmlns:a16="http://schemas.microsoft.com/office/drawing/2014/main" id="{8DEC4393-C82C-496B-94EE-9AD8E305F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5307" y="4842526"/>
              <a:ext cx="648000" cy="648000"/>
            </a:xfrm>
            <a:prstGeom prst="rect">
              <a:avLst/>
            </a:prstGeom>
          </p:spPr>
        </p:pic>
        <p:pic>
          <p:nvPicPr>
            <p:cNvPr id="127" name="Image 42">
              <a:extLst>
                <a:ext uri="{FF2B5EF4-FFF2-40B4-BE49-F238E27FC236}">
                  <a16:creationId xmlns="" xmlns:a16="http://schemas.microsoft.com/office/drawing/2014/main" id="{D496D30E-A59E-4919-9E28-19F78C045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9092" y="4145639"/>
              <a:ext cx="612000" cy="612000"/>
            </a:xfrm>
            <a:prstGeom prst="rect">
              <a:avLst/>
            </a:prstGeom>
          </p:spPr>
        </p:pic>
        <p:pic>
          <p:nvPicPr>
            <p:cNvPr id="128" name="Image 43">
              <a:extLst>
                <a:ext uri="{FF2B5EF4-FFF2-40B4-BE49-F238E27FC236}">
                  <a16:creationId xmlns="" xmlns:a16="http://schemas.microsoft.com/office/drawing/2014/main" id="{BC617AC7-7AD9-4E74-AC5B-9FA50CF14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852" y="4145639"/>
              <a:ext cx="648000" cy="648000"/>
            </a:xfrm>
            <a:prstGeom prst="rect">
              <a:avLst/>
            </a:prstGeom>
          </p:spPr>
        </p:pic>
      </p:grp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F9BB69D0-4A46-4DD0-A7EE-BB0C48633A1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358229" y="5816744"/>
            <a:ext cx="2827487" cy="9694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600" b="1" kern="0" dirty="0">
                <a:solidFill>
                  <a:srgbClr val="007FAD"/>
                </a:solidFill>
                <a:latin typeface="Arial" panose="020B0604020202020204"/>
                <a:cs typeface="Arial" panose="020B0604020202020204" pitchFamily="34" charset="0"/>
              </a:rPr>
              <a:t>Un agenda</a:t>
            </a:r>
          </a:p>
          <a:p>
            <a:pPr algn="ctr">
              <a:defRPr/>
            </a:pP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Agrégations des </a:t>
            </a:r>
            <a:r>
              <a:rPr lang="fr-FR" sz="1200" b="1" kern="0" dirty="0">
                <a:solidFill>
                  <a:srgbClr val="007FAD"/>
                </a:solidFill>
                <a:latin typeface="Arial" panose="020B0604020202020204"/>
                <a:cs typeface="Arial" panose="020B0604020202020204" pitchFamily="34" charset="0"/>
              </a:rPr>
              <a:t>évènements</a:t>
            </a: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 liés au parcours de soin de l’usager via un agenda. </a:t>
            </a:r>
            <a:endParaRPr lang="fr-FR" sz="1200" dirty="0">
              <a:solidFill>
                <a:srgbClr val="545859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1E4873C2-4561-425C-A6D0-E7FB7665F43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677047" y="2202054"/>
            <a:ext cx="272730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1600" b="1" kern="0" dirty="0">
                <a:solidFill>
                  <a:srgbClr val="298478"/>
                </a:solidFill>
                <a:latin typeface="Arial" panose="020B0604020202020204"/>
                <a:cs typeface="Arial" panose="020B0604020202020204" pitchFamily="34" charset="0"/>
              </a:rPr>
              <a:t>Une messagerie</a:t>
            </a:r>
          </a:p>
          <a:p>
            <a:pPr>
              <a:defRPr/>
            </a:pP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Réception en toute sécurité des informations personnelles en provenance de l’équipe de soin de l’usager via un service de </a:t>
            </a:r>
            <a:r>
              <a:rPr lang="fr-FR" sz="1200" b="1" kern="0" dirty="0">
                <a:solidFill>
                  <a:srgbClr val="298478"/>
                </a:solidFill>
                <a:latin typeface="Arial" panose="020B0604020202020204"/>
                <a:cs typeface="Arial" panose="020B0604020202020204" pitchFamily="34" charset="0"/>
              </a:rPr>
              <a:t>messagerie sécurisée </a:t>
            </a: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de santé.</a:t>
            </a:r>
            <a:r>
              <a:rPr lang="fr-FR" sz="1200" b="1" kern="0" dirty="0">
                <a:solidFill>
                  <a:srgbClr val="545859"/>
                </a:solidFill>
                <a:cs typeface="Arial" panose="020B0604020202020204" pitchFamily="34" charset="0"/>
              </a:rPr>
              <a:t> Cette brique s’appuie sur la </a:t>
            </a:r>
            <a:r>
              <a:rPr lang="fr-FR" sz="1200" b="1" kern="0" dirty="0">
                <a:solidFill>
                  <a:srgbClr val="298478"/>
                </a:solidFill>
                <a:latin typeface="Arial" panose="020B0604020202020204"/>
                <a:cs typeface="Arial" panose="020B0604020202020204" pitchFamily="34" charset="0"/>
              </a:rPr>
              <a:t>MSS, </a:t>
            </a:r>
            <a:r>
              <a:rPr lang="fr-FR" sz="1200" b="1" kern="0" dirty="0">
                <a:solidFill>
                  <a:srgbClr val="545859"/>
                </a:solidFill>
                <a:cs typeface="Arial" panose="020B0604020202020204" pitchFamily="34" charset="0"/>
              </a:rPr>
              <a:t>déjà utilisée pour les échanges entres PS.</a:t>
            </a:r>
          </a:p>
          <a:p>
            <a:pPr>
              <a:defRPr/>
            </a:pPr>
            <a:endParaRPr lang="fr-FR" sz="1200" dirty="0">
              <a:solidFill>
                <a:srgbClr val="545859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927FE472-F33E-4E45-B336-02D8F94FF84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604273" y="4385372"/>
            <a:ext cx="267329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1600" b="1" kern="0" dirty="0">
                <a:solidFill>
                  <a:srgbClr val="5E74B8"/>
                </a:solidFill>
                <a:latin typeface="Arial" panose="020B0604020202020204"/>
                <a:cs typeface="Arial" panose="020B0604020202020204" pitchFamily="34" charset="0"/>
              </a:rPr>
              <a:t>Un catalogue de service</a:t>
            </a:r>
          </a:p>
          <a:p>
            <a:pPr>
              <a:defRPr/>
            </a:pP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Accès à des applications de santé référencées par l’État via un</a:t>
            </a:r>
            <a:r>
              <a:rPr lang="fr-FR" sz="1200" b="1" kern="0" dirty="0">
                <a:solidFill>
                  <a:srgbClr val="5E74B8"/>
                </a:solidFill>
                <a:latin typeface="Arial" panose="020B0604020202020204"/>
                <a:cs typeface="Arial" panose="020B0604020202020204" pitchFamily="34" charset="0"/>
              </a:rPr>
              <a:t> catalogue réunissant la diversité des services utiles à la santé </a:t>
            </a:r>
            <a:r>
              <a: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rPr>
              <a:t>(portails patients, applications et objets connectés référencés.).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1482E7AA-28BB-4C54-9146-60AEFFEBF04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346497" y="2401540"/>
            <a:ext cx="2854610" cy="3000157"/>
            <a:chOff x="655398" y="2238997"/>
            <a:chExt cx="3806146" cy="3000157"/>
          </a:xfrm>
        </p:grpSpPr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E1D5F1CF-2ADF-4E1F-8045-B28A65943089}"/>
                </a:ext>
              </a:extLst>
            </p:cNvPr>
            <p:cNvSpPr/>
            <p:nvPr/>
          </p:nvSpPr>
          <p:spPr bwMode="auto">
            <a:xfrm>
              <a:off x="655398" y="2238997"/>
              <a:ext cx="3806146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fr-FR" sz="1600" b="1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Un dossier médical</a:t>
              </a:r>
            </a:p>
            <a:p>
              <a:pPr>
                <a:defRPr/>
              </a:pP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Consultation et alimentation des </a:t>
              </a:r>
              <a:r>
                <a:rPr lang="fr-FR" sz="1200" b="1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documents</a:t>
              </a:r>
              <a:r>
                <a:rPr lang="fr-FR" sz="1200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ajoutés par l’usager ou ses professionnels de santé (ordonnance, compte rendu d’hospitalisation, biologies…)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5E116A2B-70FD-4F38-82CA-4B0F9BEB4102}"/>
                </a:ext>
              </a:extLst>
            </p:cNvPr>
            <p:cNvSpPr/>
            <p:nvPr/>
          </p:nvSpPr>
          <p:spPr bwMode="auto">
            <a:xfrm>
              <a:off x="655398" y="3484828"/>
              <a:ext cx="3440113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Alimentation et consultation par l’usager de son </a:t>
              </a:r>
              <a:r>
                <a:rPr lang="fr-FR" sz="1200" b="1" kern="0" dirty="0">
                  <a:solidFill>
                    <a:srgbClr val="C74E5A"/>
                  </a:solidFill>
                  <a:latin typeface="Arial" panose="020B0604020202020204"/>
                  <a:cs typeface="Arial" panose="020B0604020202020204" pitchFamily="34" charset="0"/>
                </a:rPr>
                <a:t>profil médical </a:t>
              </a:r>
              <a:r>
                <a:rPr lang="fr-FR" sz="1200" kern="0" dirty="0">
                  <a:solidFill>
                    <a:srgbClr val="545859"/>
                  </a:solidFill>
                  <a:latin typeface="Arial" panose="020B0604020202020204"/>
                  <a:cs typeface="Arial" panose="020B0604020202020204" pitchFamily="34" charset="0"/>
                </a:rPr>
                <a:t>: antécédents médicaux, vaccinations, allergies, mesures de santé </a:t>
              </a:r>
              <a:r>
                <a:rPr lang="fr-FR" sz="1200" kern="0" dirty="0">
                  <a:solidFill>
                    <a:srgbClr val="545859"/>
                  </a:solidFill>
                  <a:cs typeface="Arial" panose="020B0604020202020204" pitchFamily="34" charset="0"/>
                </a:rPr>
                <a:t>…</a:t>
              </a:r>
              <a:r>
                <a:rPr lang="fr-FR" sz="1200" b="1" kern="0" dirty="0">
                  <a:solidFill>
                    <a:srgbClr val="545859"/>
                  </a:solidFill>
                  <a:cs typeface="Arial" panose="020B0604020202020204" pitchFamily="34" charset="0"/>
                </a:rPr>
                <a:t>Cette brique s’appuie sur l’actuel </a:t>
              </a:r>
              <a:r>
                <a:rPr lang="fr-FR" sz="1200" b="1" kern="0" dirty="0">
                  <a:solidFill>
                    <a:srgbClr val="C74E5A"/>
                  </a:solidFill>
                  <a:cs typeface="Arial" panose="020B0604020202020204" pitchFamily="34" charset="0"/>
                </a:rPr>
                <a:t>DMP</a:t>
              </a:r>
              <a:r>
                <a:rPr lang="fr-FR" sz="1200" b="1" kern="0" dirty="0">
                  <a:solidFill>
                    <a:srgbClr val="545859"/>
                  </a:solidFill>
                  <a:cs typeface="Arial" panose="020B0604020202020204" pitchFamily="34" charset="0"/>
                </a:rPr>
                <a:t> dont l’historique est repris pour les anciens utilisateurs.</a:t>
              </a:r>
            </a:p>
            <a:p>
              <a:pPr>
                <a:defRPr/>
              </a:pPr>
              <a:endParaRPr lang="fr-FR" sz="1200" b="1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C7D95DAB-88E0-4433-BEB8-6A6F1D44AB46}"/>
                </a:ext>
              </a:extLst>
            </p:cNvPr>
            <p:cNvSpPr/>
            <p:nvPr/>
          </p:nvSpPr>
          <p:spPr>
            <a:xfrm>
              <a:off x="671466" y="4222829"/>
              <a:ext cx="34298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sz="1200" kern="0" dirty="0">
                <a:solidFill>
                  <a:srgbClr val="545859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4677C27E-B16F-4229-A671-C85E73618BAB}"/>
              </a:ext>
            </a:extLst>
          </p:cNvPr>
          <p:cNvSpPr/>
          <p:nvPr/>
        </p:nvSpPr>
        <p:spPr>
          <a:xfrm rot="20386866">
            <a:off x="7295371" y="4119025"/>
            <a:ext cx="76335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Demain</a:t>
            </a:r>
            <a:endParaRPr lang="fr-FR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A7919D5C-7D0B-449B-8165-965D3E2802DD}"/>
              </a:ext>
            </a:extLst>
          </p:cNvPr>
          <p:cNvSpPr/>
          <p:nvPr/>
        </p:nvSpPr>
        <p:spPr>
          <a:xfrm rot="20386866">
            <a:off x="3976553" y="5939171"/>
            <a:ext cx="76335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Demain</a:t>
            </a:r>
            <a:endParaRPr lang="fr-FR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4E61D1BE-FDC6-47E1-84A8-645665387781}"/>
              </a:ext>
            </a:extLst>
          </p:cNvPr>
          <p:cNvSpPr/>
          <p:nvPr/>
        </p:nvSpPr>
        <p:spPr>
          <a:xfrm>
            <a:off x="102868" y="6370529"/>
            <a:ext cx="3638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https://www.youtube.com/watch?v=7N2W5yxulmo</a:t>
            </a:r>
          </a:p>
        </p:txBody>
      </p:sp>
      <p:pic>
        <p:nvPicPr>
          <p:cNvPr id="141" name="Image 30">
            <a:extLst>
              <a:ext uri="{FF2B5EF4-FFF2-40B4-BE49-F238E27FC236}">
                <a16:creationId xmlns="" xmlns:a16="http://schemas.microsoft.com/office/drawing/2014/main" id="{B2DF14D4-9A75-4027-AEFB-DEBB84D5B61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29" y="494778"/>
            <a:ext cx="1824712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processus de création automatique </a:t>
            </a:r>
            <a:br>
              <a:rPr lang="fr-FR" dirty="0"/>
            </a:br>
            <a:r>
              <a:rPr lang="fr-FR" dirty="0"/>
              <a:t>(l’opt-out)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4D2CA94-7AFC-4B6D-BE2E-F4D7C74DDCF7}"/>
              </a:ext>
            </a:extLst>
          </p:cNvPr>
          <p:cNvSpPr/>
          <p:nvPr/>
        </p:nvSpPr>
        <p:spPr>
          <a:xfrm>
            <a:off x="498659" y="1914526"/>
            <a:ext cx="11183183" cy="3495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7091199-D723-4A73-B0B4-27182B227171}"/>
              </a:ext>
            </a:extLst>
          </p:cNvPr>
          <p:cNvGrpSpPr/>
          <p:nvPr/>
        </p:nvGrpSpPr>
        <p:grpSpPr>
          <a:xfrm>
            <a:off x="1832428" y="2407558"/>
            <a:ext cx="9407071" cy="3333582"/>
            <a:chOff x="2275700" y="2312308"/>
            <a:chExt cx="9418962" cy="3333582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6D9D8C60-A6CD-43DE-8EB2-C2ED8748EFD7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4287086" y="2312310"/>
              <a:ext cx="1938172" cy="2489520"/>
              <a:chOff x="3382934" y="2892621"/>
              <a:chExt cx="1453629" cy="186714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7C5C32A4-D97F-4BC5-A42D-CD0E48B86734}"/>
                  </a:ext>
                </a:extLst>
              </p:cNvPr>
              <p:cNvSpPr/>
              <p:nvPr/>
            </p:nvSpPr>
            <p:spPr bwMode="auto">
              <a:xfrm>
                <a:off x="3382934" y="3790264"/>
                <a:ext cx="145362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625519">
                  <a:buClrTx/>
                  <a:defRPr/>
                </a:pPr>
                <a:r>
                  <a:rPr lang="fr-FR" sz="1300" kern="0" dirty="0">
                    <a:solidFill>
                      <a:srgbClr val="6F7072"/>
                    </a:solidFill>
                    <a:latin typeface="+mj-lt"/>
                    <a:cs typeface="Arial" panose="020B0604020202020204" pitchFamily="34" charset="0"/>
                  </a:rPr>
                  <a:t>Un courrier </a:t>
                </a:r>
                <a:br>
                  <a:rPr lang="fr-FR" sz="1300" kern="0" dirty="0">
                    <a:solidFill>
                      <a:srgbClr val="6F7072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fr-FR" sz="1300" kern="0" dirty="0">
                    <a:solidFill>
                      <a:srgbClr val="6F7072"/>
                    </a:solidFill>
                    <a:latin typeface="+mj-lt"/>
                    <a:cs typeface="Arial" panose="020B0604020202020204" pitchFamily="34" charset="0"/>
                  </a:rPr>
                  <a:t>(mail ou postal) fournit les modes d’opposition et d’accès au service</a:t>
                </a:r>
              </a:p>
            </p:txBody>
          </p:sp>
          <p:pic>
            <p:nvPicPr>
              <p:cNvPr id="42" name="Graphic 19" descr="Email">
                <a:extLst>
                  <a:ext uri="{FF2B5EF4-FFF2-40B4-BE49-F238E27FC236}">
                    <a16:creationId xmlns="" xmlns:a16="http://schemas.microsoft.com/office/drawing/2014/main" id="{153F59E3-18C0-4849-8BFD-8AE473A7E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grayscl/>
                <a:biLevel thresh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4964" y="2892621"/>
                <a:ext cx="788922" cy="761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AAB74ED-B5BB-4B0C-9AF7-2E6DACFDA04A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5954227" y="2312309"/>
              <a:ext cx="3154452" cy="2469529"/>
              <a:chOff x="5092370" y="2938313"/>
              <a:chExt cx="2365839" cy="18521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5ACB29AD-3ABE-4BD7-8431-BBB87B41D317}"/>
                  </a:ext>
                </a:extLst>
              </p:cNvPr>
              <p:cNvSpPr/>
              <p:nvPr/>
            </p:nvSpPr>
            <p:spPr bwMode="auto">
              <a:xfrm>
                <a:off x="5713065" y="3004731"/>
                <a:ext cx="1453629" cy="87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625519">
                  <a:buClrTx/>
                  <a:defRPr/>
                </a:pPr>
                <a:r>
                  <a:rPr lang="fr-FR" kern="0" dirty="0">
                    <a:solidFill>
                      <a:srgbClr val="6F7072"/>
                    </a:solidFill>
                    <a:latin typeface="+mj-lt"/>
                    <a:cs typeface="Arial" panose="020B0604020202020204" pitchFamily="34" charset="0"/>
                  </a:rPr>
                  <a:t>Si l’usager active son accès, Mon espace santé est créé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E5A4D0B6-E37D-4946-A3BC-9D88F1C352C9}"/>
                  </a:ext>
                </a:extLst>
              </p:cNvPr>
              <p:cNvSpPr/>
              <p:nvPr/>
            </p:nvSpPr>
            <p:spPr bwMode="auto">
              <a:xfrm>
                <a:off x="5771216" y="4074880"/>
                <a:ext cx="1686993" cy="715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625519">
                  <a:buClrTx/>
                  <a:defRPr/>
                </a:pPr>
                <a:r>
                  <a:rPr lang="fr-FR" kern="0" dirty="0">
                    <a:solidFill>
                      <a:srgbClr val="6F7072"/>
                    </a:solidFill>
                    <a:latin typeface="+mj-lt"/>
                    <a:cs typeface="Arial" panose="020B0604020202020204" pitchFamily="34" charset="0"/>
                  </a:rPr>
                  <a:t>Si l’usager s’oppose,</a:t>
                </a:r>
              </a:p>
              <a:p>
                <a:pPr defTabSz="1625519">
                  <a:buClrTx/>
                  <a:defRPr/>
                </a:pPr>
                <a:r>
                  <a:rPr lang="fr-FR" kern="0" dirty="0">
                    <a:solidFill>
                      <a:srgbClr val="6F7072"/>
                    </a:solidFill>
                    <a:latin typeface="+mj-lt"/>
                    <a:cs typeface="Arial" panose="020B0604020202020204" pitchFamily="34" charset="0"/>
                  </a:rPr>
                  <a:t>Mon espace santé ne sera pas créé</a:t>
                </a:r>
              </a:p>
            </p:txBody>
          </p:sp>
          <p:sp>
            <p:nvSpPr>
              <p:cNvPr id="37" name="Interdiction 42">
                <a:extLst>
                  <a:ext uri="{FF2B5EF4-FFF2-40B4-BE49-F238E27FC236}">
                    <a16:creationId xmlns="" xmlns:a16="http://schemas.microsoft.com/office/drawing/2014/main" id="{8B8E860C-E875-4E5C-9D33-A741C0912D69}"/>
                  </a:ext>
                </a:extLst>
              </p:cNvPr>
              <p:cNvSpPr/>
              <p:nvPr/>
            </p:nvSpPr>
            <p:spPr>
              <a:xfrm>
                <a:off x="5266384" y="4081314"/>
                <a:ext cx="504000" cy="504000"/>
              </a:xfrm>
              <a:prstGeom prst="noSmoking">
                <a:avLst/>
              </a:prstGeom>
              <a:solidFill>
                <a:srgbClr val="D401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1219170">
                  <a:buClrTx/>
                  <a:defRPr/>
                </a:pPr>
                <a:endParaRPr lang="fr-FR" sz="2100">
                  <a:solidFill>
                    <a:prstClr val="black"/>
                  </a:solidFill>
                  <a:latin typeface="+mj-lt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="" xmlns:a16="http://schemas.microsoft.com/office/drawing/2014/main" id="{08354BC8-EF52-4ABE-9255-26164DACD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6017" y="2938313"/>
                <a:ext cx="607852" cy="607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9" name="Connecteur droit avec flèche 44">
                <a:extLst>
                  <a:ext uri="{FF2B5EF4-FFF2-40B4-BE49-F238E27FC236}">
                    <a16:creationId xmlns="" xmlns:a16="http://schemas.microsoft.com/office/drawing/2014/main" id="{22FFD8FB-BF0D-4831-9D75-C45768183D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2370" y="3960274"/>
                <a:ext cx="2255487" cy="0"/>
              </a:xfrm>
              <a:prstGeom prst="straightConnector1">
                <a:avLst/>
              </a:prstGeom>
              <a:ln w="34925">
                <a:solidFill>
                  <a:srgbClr val="D4016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6225E276-EDDC-4DDC-9D05-AAC3EE90238F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2275700" y="2312308"/>
              <a:ext cx="2154429" cy="3023834"/>
              <a:chOff x="1428087" y="3110484"/>
              <a:chExt cx="1615822" cy="226787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E763F778-45E8-448F-98A8-22F9BB92E816}"/>
                  </a:ext>
                </a:extLst>
              </p:cNvPr>
              <p:cNvSpPr/>
              <p:nvPr/>
            </p:nvSpPr>
            <p:spPr bwMode="auto">
              <a:xfrm>
                <a:off x="1428087" y="3958740"/>
                <a:ext cx="1615822" cy="1419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625519">
                  <a:buClrTx/>
                  <a:defRPr/>
                </a:pPr>
                <a:r>
                  <a:rPr lang="fr-FR" sz="1300" kern="0" dirty="0">
                    <a:solidFill>
                      <a:srgbClr val="6F7072"/>
                    </a:solidFill>
                    <a:latin typeface="+mj-lt"/>
                    <a:cs typeface="Arial" panose="020B0604020202020204" pitchFamily="34" charset="0"/>
                  </a:rPr>
                  <a:t>Toutes les personnes rattachées à un régime d’assurance maladie français sont notifiées de l’arrivée de Mon espace santé</a:t>
                </a:r>
              </a:p>
            </p:txBody>
          </p:sp>
          <p:pic>
            <p:nvPicPr>
              <p:cNvPr id="34" name="Graphique 26" descr="Homme avec enfant contour">
                <a:extLst>
                  <a:ext uri="{FF2B5EF4-FFF2-40B4-BE49-F238E27FC236}">
                    <a16:creationId xmlns="" xmlns:a16="http://schemas.microsoft.com/office/drawing/2014/main" id="{CB67FC79-1FDD-44AC-AE16-57323F40F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8319" y="3110484"/>
                <a:ext cx="856308" cy="856419"/>
              </a:xfrm>
              <a:prstGeom prst="rect">
                <a:avLst/>
              </a:prstGeom>
            </p:spPr>
          </p:pic>
        </p:grp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FD37A61C-08EE-4B46-BBF8-14B644FE92C9}"/>
                </a:ext>
              </a:extLst>
            </p:cNvPr>
            <p:cNvSpPr/>
            <p:nvPr/>
          </p:nvSpPr>
          <p:spPr bwMode="auto">
            <a:xfrm>
              <a:off x="8900447" y="3352955"/>
              <a:ext cx="2794215" cy="22929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625519">
                <a:buClrTx/>
                <a:defRPr/>
              </a:pPr>
              <a:r>
                <a:rPr lang="fr-FR" sz="1300" kern="0" dirty="0">
                  <a:solidFill>
                    <a:srgbClr val="6F7072"/>
                  </a:solidFill>
                  <a:latin typeface="+mj-lt"/>
                  <a:cs typeface="Arial" panose="020B0604020202020204" pitchFamily="34" charset="0"/>
                </a:rPr>
                <a:t>Au bout de 6 semaines après l’envoi du courrier, si l’usager ne s’est pas connecté ni opposé, </a:t>
              </a:r>
              <a:r>
                <a:rPr lang="fr-FR" sz="1300" b="1" kern="0" dirty="0">
                  <a:solidFill>
                    <a:srgbClr val="6F7072"/>
                  </a:solidFill>
                  <a:latin typeface="+mj-lt"/>
                  <a:cs typeface="Arial" panose="020B0604020202020204" pitchFamily="34" charset="0"/>
                </a:rPr>
                <a:t>Mon espace santé est automatiquement créé.</a:t>
              </a:r>
            </a:p>
            <a:p>
              <a:pPr defTabSz="1625519">
                <a:buClrTx/>
                <a:defRPr/>
              </a:pPr>
              <a:r>
                <a:rPr lang="fr-FR" sz="1300" kern="0" dirty="0">
                  <a:solidFill>
                    <a:srgbClr val="6F7072"/>
                  </a:solidFill>
                  <a:latin typeface="+mj-lt"/>
                  <a:cs typeface="Arial" panose="020B0604020202020204" pitchFamily="34" charset="0"/>
                </a:rPr>
                <a:t>Un professionnel peut écrire au patient via sa messagerie sécurisée de santé ou alimenter le DMP de la personne.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4909B763-2D4F-4B30-8683-62065283B08A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8868126" y="2400866"/>
              <a:ext cx="1798820" cy="1108962"/>
              <a:chOff x="6760673" y="2935260"/>
              <a:chExt cx="1349115" cy="831721"/>
            </a:xfrm>
          </p:grpSpPr>
          <p:pic>
            <p:nvPicPr>
              <p:cNvPr id="31" name="Logo-ReMES.png">
                <a:extLst>
                  <a:ext uri="{FF2B5EF4-FFF2-40B4-BE49-F238E27FC236}">
                    <a16:creationId xmlns="" xmlns:a16="http://schemas.microsoft.com/office/drawing/2014/main" id="{8EBF20AB-D554-4D57-A942-2980E6C735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43809"/>
              <a:stretch/>
            </p:blipFill>
            <p:spPr>
              <a:xfrm>
                <a:off x="6760673" y="2946761"/>
                <a:ext cx="1349115" cy="82022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10F49871-6493-4D60-BCA8-D79743B377D0}"/>
                  </a:ext>
                </a:extLst>
              </p:cNvPr>
              <p:cNvSpPr/>
              <p:nvPr/>
            </p:nvSpPr>
            <p:spPr>
              <a:xfrm>
                <a:off x="7629798" y="2935261"/>
                <a:ext cx="323712" cy="1733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fr-FR" sz="1600" dirty="0"/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21105E7-1DA7-4CB1-90C0-F6B30D08EEEE}"/>
              </a:ext>
            </a:extLst>
          </p:cNvPr>
          <p:cNvSpPr/>
          <p:nvPr/>
        </p:nvSpPr>
        <p:spPr>
          <a:xfrm>
            <a:off x="498661" y="1924050"/>
            <a:ext cx="1272450" cy="3486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/>
              <a:t>Création automatique de Mon espace santé pour tous les assurés </a:t>
            </a:r>
            <a:br>
              <a:rPr lang="fr-FR" sz="1200" b="1" dirty="0"/>
            </a:br>
            <a:r>
              <a:rPr lang="fr-FR" sz="1200" b="1" dirty="0"/>
              <a:t>sauf opposition </a:t>
            </a:r>
            <a:br>
              <a:rPr lang="fr-FR" sz="1200" b="1" dirty="0"/>
            </a:br>
            <a:r>
              <a:rPr lang="fr-FR" sz="1200" b="1" dirty="0"/>
              <a:t>de la personne (opt-out)*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2D538D-009A-4E8F-B3A1-8DBFA993DD94}"/>
              </a:ext>
            </a:extLst>
          </p:cNvPr>
          <p:cNvSpPr/>
          <p:nvPr/>
        </p:nvSpPr>
        <p:spPr>
          <a:xfrm>
            <a:off x="441150" y="5579346"/>
            <a:ext cx="6800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kern="0" dirty="0">
                <a:solidFill>
                  <a:srgbClr val="333333"/>
                </a:solidFill>
                <a:cs typeface="Arial" panose="020B0604020202020204" pitchFamily="34" charset="0"/>
              </a:rPr>
              <a:t>*Une solution apportée par la loi OTSS de juillet 2019</a:t>
            </a:r>
            <a:endParaRPr lang="fr-FR" sz="1200" i="1" dirty="0">
              <a:solidFill>
                <a:srgbClr val="333333"/>
              </a:solidFill>
            </a:endParaRPr>
          </a:p>
        </p:txBody>
      </p:sp>
      <p:pic>
        <p:nvPicPr>
          <p:cNvPr id="45" name="Image 30">
            <a:extLst>
              <a:ext uri="{FF2B5EF4-FFF2-40B4-BE49-F238E27FC236}">
                <a16:creationId xmlns="" xmlns:a16="http://schemas.microsoft.com/office/drawing/2014/main" id="{4AD76113-54F4-4004-AF1E-719D589DF0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29" y="494778"/>
            <a:ext cx="1824712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026" y="1039090"/>
            <a:ext cx="10702299" cy="489599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98747" y="1068024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195323" y="1519478"/>
            <a:ext cx="3600000" cy="360000"/>
          </a:xfrm>
        </p:spPr>
        <p:txBody>
          <a:bodyPr/>
          <a:lstStyle/>
          <a:p>
            <a:r>
              <a:rPr lang="fr-FR" dirty="0" smtClean="0"/>
              <a:t>Ouverture des accueils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3217409" y="2198155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195322" y="2714921"/>
            <a:ext cx="4287829" cy="360000"/>
          </a:xfrm>
        </p:spPr>
        <p:txBody>
          <a:bodyPr>
            <a:noAutofit/>
          </a:bodyPr>
          <a:lstStyle/>
          <a:p>
            <a:r>
              <a:rPr lang="fr-FR" dirty="0" smtClean="0"/>
              <a:t>Plateforme en langue des signes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 smtClean="0"/>
              <a:t>dépotdoc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3198747" y="4371591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Atelier numérique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9"/>
          </p:nvPr>
        </p:nvSpPr>
        <p:spPr>
          <a:xfrm>
            <a:off x="7862270" y="1245307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05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7821523" y="1818057"/>
            <a:ext cx="3600000" cy="360000"/>
          </a:xfrm>
        </p:spPr>
        <p:txBody>
          <a:bodyPr/>
          <a:lstStyle/>
          <a:p>
            <a:r>
              <a:rPr lang="fr-FR" dirty="0" smtClean="0"/>
              <a:t>Mon espace santé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21"/>
          </p:nvPr>
        </p:nvSpPr>
        <p:spPr>
          <a:xfrm>
            <a:off x="7843609" y="2300790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06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7774870" y="2808227"/>
            <a:ext cx="3600000" cy="360000"/>
          </a:xfrm>
        </p:spPr>
        <p:txBody>
          <a:bodyPr/>
          <a:lstStyle/>
          <a:p>
            <a:r>
              <a:rPr lang="fr-FR" dirty="0" smtClean="0"/>
              <a:t>Ouverture de droits puma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23"/>
          </p:nvPr>
        </p:nvSpPr>
        <p:spPr>
          <a:xfrm>
            <a:off x="7918254" y="3561549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07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4"/>
          </p:nvPr>
        </p:nvSpPr>
        <p:spPr>
          <a:xfrm>
            <a:off x="7896167" y="4040993"/>
            <a:ext cx="3600000" cy="360000"/>
          </a:xfrm>
        </p:spPr>
        <p:txBody>
          <a:bodyPr/>
          <a:lstStyle/>
          <a:p>
            <a:r>
              <a:rPr lang="fr-FR" dirty="0" smtClean="0"/>
              <a:t>Point d'actualité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7"/>
          </p:nvPr>
        </p:nvSpPr>
        <p:spPr>
          <a:xfrm>
            <a:off x="3159897" y="1129976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9"/>
          </p:nvPr>
        </p:nvSpPr>
        <p:spPr>
          <a:xfrm>
            <a:off x="3169228" y="2305681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0"/>
          </p:nvPr>
        </p:nvSpPr>
        <p:spPr>
          <a:xfrm>
            <a:off x="3169228" y="3501124"/>
            <a:ext cx="21600" cy="637200"/>
          </a:xfr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1"/>
          </p:nvPr>
        </p:nvSpPr>
        <p:spPr>
          <a:xfrm>
            <a:off x="3159898" y="4507109"/>
            <a:ext cx="21600" cy="637200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2"/>
          </p:nvPr>
        </p:nvSpPr>
        <p:spPr>
          <a:xfrm>
            <a:off x="7745768" y="1531192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3"/>
          </p:nvPr>
        </p:nvSpPr>
        <p:spPr>
          <a:xfrm>
            <a:off x="7745769" y="2529615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4"/>
          </p:nvPr>
        </p:nvSpPr>
        <p:spPr>
          <a:xfrm>
            <a:off x="7736438" y="3753051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625288" y="433713"/>
            <a:ext cx="6986302" cy="369332"/>
          </a:xfrm>
          <a:prstGeom prst="rect">
            <a:avLst/>
          </a:prstGeom>
          <a:solidFill>
            <a:srgbClr val="934EA8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La CPAM du Doubs vous informe sur les thèmes suivants: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JUIN </a:t>
            </a:r>
            <a:r>
              <a:rPr lang="fr-FR" dirty="0"/>
              <a:t>2022 : où en sommes nous ?</a:t>
            </a:r>
          </a:p>
        </p:txBody>
      </p:sp>
      <p:pic>
        <p:nvPicPr>
          <p:cNvPr id="23" name="Image 30">
            <a:extLst>
              <a:ext uri="{FF2B5EF4-FFF2-40B4-BE49-F238E27FC236}">
                <a16:creationId xmlns="" xmlns:a16="http://schemas.microsoft.com/office/drawing/2014/main" id="{A556F6B0-C33A-4685-9145-3F5ACF761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29" y="494778"/>
            <a:ext cx="1824712" cy="1114817"/>
          </a:xfrm>
          <a:prstGeom prst="rect">
            <a:avLst/>
          </a:prstGeom>
        </p:spPr>
      </p:pic>
      <p:sp>
        <p:nvSpPr>
          <p:cNvPr id="45" name="Espace réservé du contenu 2">
            <a:extLst>
              <a:ext uri="{FF2B5EF4-FFF2-40B4-BE49-F238E27FC236}">
                <a16:creationId xmlns="" xmlns:a16="http://schemas.microsoft.com/office/drawing/2014/main" id="{2DCC3F57-D7B2-4C09-91C5-F3B3E0861D23}"/>
              </a:ext>
            </a:extLst>
          </p:cNvPr>
          <p:cNvSpPr txBox="1">
            <a:spLocks/>
          </p:cNvSpPr>
          <p:nvPr/>
        </p:nvSpPr>
        <p:spPr bwMode="auto">
          <a:xfrm>
            <a:off x="497340" y="1865663"/>
            <a:ext cx="11196000" cy="3940175"/>
          </a:xfrm>
          <a:prstGeom prst="rect">
            <a:avLst/>
          </a:prstGeom>
          <a:noFill/>
          <a:ln>
            <a:noFill/>
          </a:ln>
          <a:effectLst/>
        </p:spPr>
        <p:txBody>
          <a:bodyPr lIns="91296" tIns="45649" rIns="91296" bIns="45649"/>
          <a:lstStyle>
            <a:lvl1pPr marL="310517" indent="-31051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Font typeface="Wingdings" pitchFamily="2" charset="2"/>
              <a:buChar char="t"/>
              <a:defRPr sz="2177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2787" indent="-25876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Pct val="90000"/>
              <a:buFont typeface="Arial Narrow" pitchFamily="34" charset="0"/>
              <a:buChar char="►"/>
              <a:defRPr sz="1905" b="1">
                <a:solidFill>
                  <a:schemeClr val="tx1"/>
                </a:solidFill>
                <a:latin typeface="+mn-lt"/>
              </a:defRPr>
            </a:lvl2pPr>
            <a:lvl3pPr marL="1035055" indent="-20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Char char="•"/>
              <a:defRPr sz="1905">
                <a:solidFill>
                  <a:schemeClr val="tx1"/>
                </a:solidFill>
                <a:latin typeface="+mn-lt"/>
              </a:defRPr>
            </a:lvl3pPr>
            <a:lvl4pPr marL="1449079" indent="-20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Pct val="90000"/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63100" indent="-20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5pPr>
            <a:lvl6pPr marL="2277121" indent="-20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6pPr>
            <a:lvl7pPr marL="2691145" indent="-20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7pPr>
            <a:lvl8pPr marL="3105169" indent="-20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8pPr>
            <a:lvl9pPr marL="3519189" indent="-20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site qui fonctionne, des usages qui augmentent </a:t>
            </a: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 application Mon espace santé sur les stores depuis début mai</a:t>
            </a: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améliorations depuis le lancement  : confidentialité,  gestion des documents, messages de prévention, etc.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Un numéro de téléphone pour répondre aux usagers : le 3422</a:t>
            </a: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 campagne massive d’information par mail et courrier terminée fin mars</a:t>
            </a: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venir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création automatique qui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débuté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9 mai, avec une informations par mail aux personnes concernées &amp; ses conséquences sur les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sollicitations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usagers…</a:t>
            </a: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L’ouverture du catalogue de services et de l’agenda en 2022</a:t>
            </a: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Encore des améliorations régulières du service !</a:t>
            </a: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Tx/>
              <a:buFontTx/>
              <a:buChar char="-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14022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Pct val="90000"/>
              <a:buFont typeface="Arial Narrow" pitchFamily="34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6020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catalogue de services </a:t>
            </a:r>
          </a:p>
        </p:txBody>
      </p:sp>
      <p:pic>
        <p:nvPicPr>
          <p:cNvPr id="23" name="Image 30">
            <a:extLst>
              <a:ext uri="{FF2B5EF4-FFF2-40B4-BE49-F238E27FC236}">
                <a16:creationId xmlns="" xmlns:a16="http://schemas.microsoft.com/office/drawing/2014/main" id="{A556F6B0-C33A-4685-9145-3F5ACF7619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29" y="494778"/>
            <a:ext cx="1824712" cy="1114817"/>
          </a:xfrm>
          <a:prstGeom prst="rect">
            <a:avLst/>
          </a:prstGeom>
        </p:spPr>
      </p:pic>
      <p:grpSp>
        <p:nvGrpSpPr>
          <p:cNvPr id="24" name="Groupe 15">
            <a:extLst>
              <a:ext uri="{FF2B5EF4-FFF2-40B4-BE49-F238E27FC236}">
                <a16:creationId xmlns="" xmlns:a16="http://schemas.microsoft.com/office/drawing/2014/main" id="{15BEC96C-FC10-4F3A-9E9F-42652560E6D7}"/>
              </a:ext>
            </a:extLst>
          </p:cNvPr>
          <p:cNvGrpSpPr/>
          <p:nvPr/>
        </p:nvGrpSpPr>
        <p:grpSpPr>
          <a:xfrm>
            <a:off x="498660" y="2360771"/>
            <a:ext cx="2945341" cy="2902451"/>
            <a:chOff x="3226132" y="1984019"/>
            <a:chExt cx="2945341" cy="2902451"/>
          </a:xfrm>
        </p:grpSpPr>
        <p:grpSp>
          <p:nvGrpSpPr>
            <p:cNvPr id="25" name="Groupe 16">
              <a:extLst>
                <a:ext uri="{FF2B5EF4-FFF2-40B4-BE49-F238E27FC236}">
                  <a16:creationId xmlns="" xmlns:a16="http://schemas.microsoft.com/office/drawing/2014/main" id="{F59F8D6B-CE58-4890-9EB0-536094A63231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3226132" y="1984019"/>
              <a:ext cx="2945341" cy="2902451"/>
              <a:chOff x="3226132" y="1984019"/>
              <a:chExt cx="2945341" cy="2902451"/>
            </a:xfrm>
          </p:grpSpPr>
          <p:sp>
            <p:nvSpPr>
              <p:cNvPr id="31" name="Partial Circle 11">
                <a:extLst>
                  <a:ext uri="{FF2B5EF4-FFF2-40B4-BE49-F238E27FC236}">
                    <a16:creationId xmlns="" xmlns:a16="http://schemas.microsoft.com/office/drawing/2014/main" id="{71C42516-4B9F-4E9C-9C67-6F73D265EE09}"/>
                  </a:ext>
                </a:extLst>
              </p:cNvPr>
              <p:cNvSpPr/>
              <p:nvPr/>
            </p:nvSpPr>
            <p:spPr bwMode="auto">
              <a:xfrm>
                <a:off x="3229524" y="1984019"/>
                <a:ext cx="2699147" cy="2626306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0062AE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fr-FR" sz="1350" kern="0" dirty="0">
                  <a:solidFill>
                    <a:srgbClr val="0C419A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Partial Circle 35">
                <a:extLst>
                  <a:ext uri="{FF2B5EF4-FFF2-40B4-BE49-F238E27FC236}">
                    <a16:creationId xmlns="" xmlns:a16="http://schemas.microsoft.com/office/drawing/2014/main" id="{812CE405-E340-4707-8044-22B29CCCF361}"/>
                  </a:ext>
                </a:extLst>
              </p:cNvPr>
              <p:cNvSpPr/>
              <p:nvPr/>
            </p:nvSpPr>
            <p:spPr bwMode="auto">
              <a:xfrm flipV="1">
                <a:off x="3226132" y="2034034"/>
                <a:ext cx="2699147" cy="2626306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2AB3A6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fr-FR" sz="1350" kern="0" dirty="0">
                  <a:solidFill>
                    <a:srgbClr val="0C419A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Partial Circle 36">
                <a:extLst>
                  <a:ext uri="{FF2B5EF4-FFF2-40B4-BE49-F238E27FC236}">
                    <a16:creationId xmlns="" xmlns:a16="http://schemas.microsoft.com/office/drawing/2014/main" id="{D4F847EA-5FD7-4DB7-8B85-6FF58F034158}"/>
                  </a:ext>
                </a:extLst>
              </p:cNvPr>
              <p:cNvSpPr/>
              <p:nvPr/>
            </p:nvSpPr>
            <p:spPr bwMode="auto">
              <a:xfrm rot="16200000" flipV="1">
                <a:off x="3508747" y="2223744"/>
                <a:ext cx="2626306" cy="2699146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2AB3A6">
                  <a:lumMod val="60000"/>
                  <a:lumOff val="40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fr-FR" sz="1350" kern="0" dirty="0">
                  <a:solidFill>
                    <a:srgbClr val="0C419A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Partial Circle 37">
                <a:extLst>
                  <a:ext uri="{FF2B5EF4-FFF2-40B4-BE49-F238E27FC236}">
                    <a16:creationId xmlns="" xmlns:a16="http://schemas.microsoft.com/office/drawing/2014/main" id="{A0610468-3172-4D0B-A503-BC1FF284B998}"/>
                  </a:ext>
                </a:extLst>
              </p:cNvPr>
              <p:cNvSpPr/>
              <p:nvPr/>
            </p:nvSpPr>
            <p:spPr bwMode="auto">
              <a:xfrm rot="5400000">
                <a:off x="3315844" y="1947599"/>
                <a:ext cx="2626306" cy="2699146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0C419A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fr-FR" sz="1350" kern="0" dirty="0">
                  <a:solidFill>
                    <a:srgbClr val="0C419A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TextBox 12">
                <a:extLst>
                  <a:ext uri="{FF2B5EF4-FFF2-40B4-BE49-F238E27FC236}">
                    <a16:creationId xmlns="" xmlns:a16="http://schemas.microsoft.com/office/drawing/2014/main" id="{34A95738-0398-4AFF-BD68-C2D8165DB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9778" y="2750572"/>
                <a:ext cx="11341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fr-FR" altLang="fr-FR" sz="1050" kern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sym typeface="Arial"/>
                  </a:rPr>
                  <a:t>Le dossier médical</a:t>
                </a:r>
              </a:p>
            </p:txBody>
          </p:sp>
          <p:sp>
            <p:nvSpPr>
              <p:cNvPr id="36" name="TextBox 38">
                <a:extLst>
                  <a:ext uri="{FF2B5EF4-FFF2-40B4-BE49-F238E27FC236}">
                    <a16:creationId xmlns="" xmlns:a16="http://schemas.microsoft.com/office/drawing/2014/main" id="{EB3DFB84-507C-4DC6-8714-1A6325252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3180" y="2723234"/>
                <a:ext cx="12278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fr-FR" altLang="fr-FR" sz="1050" kern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sym typeface="Arial"/>
                  </a:rPr>
                  <a:t>La messagerie santé</a:t>
                </a:r>
              </a:p>
            </p:txBody>
          </p:sp>
          <p:sp>
            <p:nvSpPr>
              <p:cNvPr id="37" name="TextBox 39">
                <a:extLst>
                  <a:ext uri="{FF2B5EF4-FFF2-40B4-BE49-F238E27FC236}">
                    <a16:creationId xmlns="" xmlns:a16="http://schemas.microsoft.com/office/drawing/2014/main" id="{44B85BBC-E749-4FB1-8886-3FDA1E7B36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7947" y="4126273"/>
                <a:ext cx="11341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fr-FR" altLang="fr-FR" sz="1200" b="1" kern="0" dirty="0">
                    <a:solidFill>
                      <a:srgbClr val="FFFFFF"/>
                    </a:solidFill>
                    <a:latin typeface="Arial"/>
                    <a:sym typeface="Arial"/>
                  </a:rPr>
                  <a:t>Le catalogue de services</a:t>
                </a:r>
              </a:p>
            </p:txBody>
          </p:sp>
          <p:sp>
            <p:nvSpPr>
              <p:cNvPr id="38" name="TextBox 40">
                <a:extLst>
                  <a:ext uri="{FF2B5EF4-FFF2-40B4-BE49-F238E27FC236}">
                    <a16:creationId xmlns="" xmlns:a16="http://schemas.microsoft.com/office/drawing/2014/main" id="{1D9B5F46-CF4A-44DC-89BC-54B2D7DDD2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3330" y="4024404"/>
                <a:ext cx="1134116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fr-FR" altLang="fr-FR" sz="1050" kern="0" dirty="0">
                    <a:solidFill>
                      <a:srgbClr val="FFFFFF">
                        <a:lumMod val="95000"/>
                      </a:srgbClr>
                    </a:solidFill>
                    <a:latin typeface="Arial"/>
                    <a:sym typeface="Arial"/>
                  </a:rPr>
                  <a:t>L’agenda santé</a:t>
                </a:r>
                <a:endParaRPr lang="fr-FR" altLang="fr-FR" sz="1100" kern="0" dirty="0">
                  <a:solidFill>
                    <a:srgbClr val="FFFFFF">
                      <a:lumMod val="95000"/>
                    </a:srgbClr>
                  </a:solidFill>
                  <a:latin typeface="Arial"/>
                  <a:sym typeface="Arial"/>
                </a:endParaRPr>
              </a:p>
            </p:txBody>
          </p:sp>
        </p:grpSp>
        <p:pic>
          <p:nvPicPr>
            <p:cNvPr id="26" name="Image 31">
              <a:extLst>
                <a:ext uri="{FF2B5EF4-FFF2-40B4-BE49-F238E27FC236}">
                  <a16:creationId xmlns="" xmlns:a16="http://schemas.microsoft.com/office/drawing/2014/main" id="{3920539F-2011-447D-8371-42D705A202D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7033" y="2310179"/>
              <a:ext cx="426459" cy="426459"/>
            </a:xfrm>
            <a:prstGeom prst="rect">
              <a:avLst/>
            </a:prstGeom>
          </p:spPr>
        </p:pic>
        <p:pic>
          <p:nvPicPr>
            <p:cNvPr id="27" name="Image 32">
              <a:extLst>
                <a:ext uri="{FF2B5EF4-FFF2-40B4-BE49-F238E27FC236}">
                  <a16:creationId xmlns="" xmlns:a16="http://schemas.microsoft.com/office/drawing/2014/main" id="{59D2FD24-3EB5-4FB6-8094-AC7C679915D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2854" y="3621961"/>
              <a:ext cx="459000" cy="459000"/>
            </a:xfrm>
            <a:prstGeom prst="rect">
              <a:avLst/>
            </a:prstGeom>
          </p:spPr>
        </p:pic>
        <p:pic>
          <p:nvPicPr>
            <p:cNvPr id="28" name="Image 33">
              <a:extLst>
                <a:ext uri="{FF2B5EF4-FFF2-40B4-BE49-F238E27FC236}">
                  <a16:creationId xmlns="" xmlns:a16="http://schemas.microsoft.com/office/drawing/2014/main" id="{62D16DCF-5600-4447-B4E9-C3D2C17B2C1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9801" y="3486492"/>
              <a:ext cx="428714" cy="428714"/>
            </a:xfrm>
            <a:prstGeom prst="rect">
              <a:avLst/>
            </a:prstGeom>
          </p:spPr>
        </p:pic>
        <p:pic>
          <p:nvPicPr>
            <p:cNvPr id="29" name="Image 34">
              <a:extLst>
                <a:ext uri="{FF2B5EF4-FFF2-40B4-BE49-F238E27FC236}">
                  <a16:creationId xmlns="" xmlns:a16="http://schemas.microsoft.com/office/drawing/2014/main" id="{900CB16D-FC48-44BC-ACFF-0826F78F02DE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6024" y="2310179"/>
              <a:ext cx="421080" cy="421080"/>
            </a:xfrm>
            <a:prstGeom prst="rect">
              <a:avLst/>
            </a:prstGeom>
          </p:spPr>
        </p:pic>
        <p:sp>
          <p:nvSpPr>
            <p:cNvPr id="30" name="Rectangle à coins arrondis 35">
              <a:extLst>
                <a:ext uri="{FF2B5EF4-FFF2-40B4-BE49-F238E27FC236}">
                  <a16:creationId xmlns="" xmlns:a16="http://schemas.microsoft.com/office/drawing/2014/main" id="{1A9A73E9-DF8B-43F0-B29B-67FCAA2D130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337821" y="3123200"/>
              <a:ext cx="484079" cy="470807"/>
            </a:xfrm>
            <a:prstGeom prst="roundRect">
              <a:avLst/>
            </a:prstGeom>
            <a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 kern="0">
                <a:solidFill>
                  <a:prstClr val="white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9" name="Picture 4" descr="Mon Espace Santé : en 2022, mes informations médicales à portée de clic  pour mieux me soigner | Agence régionale de santé Grand Est">
            <a:extLst>
              <a:ext uri="{FF2B5EF4-FFF2-40B4-BE49-F238E27FC236}">
                <a16:creationId xmlns="" xmlns:a16="http://schemas.microsoft.com/office/drawing/2014/main" id="{E58961B6-4CB9-4B6B-8A76-3B999EE9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29" y="5313237"/>
            <a:ext cx="1538799" cy="10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space réservé du contenu 62">
            <a:extLst>
              <a:ext uri="{FF2B5EF4-FFF2-40B4-BE49-F238E27FC236}">
                <a16:creationId xmlns="" xmlns:a16="http://schemas.microsoft.com/office/drawing/2014/main" id="{BA47176E-FEBA-4EFA-942D-D92BFBE9305C}"/>
              </a:ext>
            </a:extLst>
          </p:cNvPr>
          <p:cNvSpPr txBox="1">
            <a:spLocks/>
          </p:cNvSpPr>
          <p:nvPr/>
        </p:nvSpPr>
        <p:spPr>
          <a:xfrm>
            <a:off x="3644027" y="2636916"/>
            <a:ext cx="8045921" cy="38400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Accès à des applications labellisées par l’état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dans le domaine de la santé, de la prévention et du bien-être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Portails patients, applications de prise de rdv, de télémédecine, de suivi de pathologie…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applications avec ou sans échange de données avec MES soumis au consentement de l’usager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 procédure de référencement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basée sur différents critères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Conformité à la doctrine technique du numérique en santé, Sécurité, Éthique, RGPD et Informatique et Libertés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Ouverture du portail de référencement le 31/03/2022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D003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Déjà 10 dossiers en cours de traitement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Pilotage de la procédure de référencement et accompagnement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industriels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candidats par le GIE SESAM-Vitale</a:t>
            </a:r>
          </a:p>
        </p:txBody>
      </p:sp>
      <p:sp>
        <p:nvSpPr>
          <p:cNvPr id="41" name="ZoneTexte 1">
            <a:extLst>
              <a:ext uri="{FF2B5EF4-FFF2-40B4-BE49-F238E27FC236}">
                <a16:creationId xmlns="" xmlns:a16="http://schemas.microsoft.com/office/drawing/2014/main" id="{674CC09C-AD5B-4E96-B249-12F6D756B2E2}"/>
              </a:ext>
            </a:extLst>
          </p:cNvPr>
          <p:cNvSpPr txBox="1"/>
          <p:nvPr/>
        </p:nvSpPr>
        <p:spPr>
          <a:xfrm>
            <a:off x="3866078" y="2093592"/>
            <a:ext cx="70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2CC4A7"/>
                </a:solidFill>
                <a:effectLst/>
                <a:uLnTx/>
                <a:uFillTx/>
              </a:rPr>
              <a:t>Le service le plus novateur apporté par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87332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Appel à candidatures : industriels et domaines</a:t>
            </a:r>
          </a:p>
        </p:txBody>
      </p:sp>
      <p:pic>
        <p:nvPicPr>
          <p:cNvPr id="23" name="Image 30">
            <a:extLst>
              <a:ext uri="{FF2B5EF4-FFF2-40B4-BE49-F238E27FC236}">
                <a16:creationId xmlns="" xmlns:a16="http://schemas.microsoft.com/office/drawing/2014/main" id="{A556F6B0-C33A-4685-9145-3F5ACF761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29" y="494778"/>
            <a:ext cx="1824712" cy="1114817"/>
          </a:xfrm>
          <a:prstGeom prst="rect">
            <a:avLst/>
          </a:prstGeom>
        </p:spPr>
      </p:pic>
      <p:grpSp>
        <p:nvGrpSpPr>
          <p:cNvPr id="22" name="Groupe 59">
            <a:extLst>
              <a:ext uri="{FF2B5EF4-FFF2-40B4-BE49-F238E27FC236}">
                <a16:creationId xmlns="" xmlns:a16="http://schemas.microsoft.com/office/drawing/2014/main" id="{DD7EB2D3-133E-450B-A483-41741209B88D}"/>
              </a:ext>
            </a:extLst>
          </p:cNvPr>
          <p:cNvGrpSpPr/>
          <p:nvPr/>
        </p:nvGrpSpPr>
        <p:grpSpPr>
          <a:xfrm>
            <a:off x="497340" y="1690620"/>
            <a:ext cx="11196000" cy="4999549"/>
            <a:chOff x="153211" y="1169080"/>
            <a:chExt cx="11986594" cy="5238939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6CA85B5-05EB-4521-A81C-5BB12457878A}"/>
                </a:ext>
              </a:extLst>
            </p:cNvPr>
            <p:cNvSpPr/>
            <p:nvPr/>
          </p:nvSpPr>
          <p:spPr>
            <a:xfrm>
              <a:off x="583045" y="1308558"/>
              <a:ext cx="5556395" cy="2853564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268841CF-4CE4-4FA6-AC9E-6C828B6DFF3A}"/>
                </a:ext>
              </a:extLst>
            </p:cNvPr>
            <p:cNvSpPr/>
            <p:nvPr/>
          </p:nvSpPr>
          <p:spPr>
            <a:xfrm>
              <a:off x="583045" y="4162125"/>
              <a:ext cx="5556394" cy="2245894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4197F9A0-9FFD-4EF9-84B4-7BA4E0DF7ECA}"/>
                </a:ext>
              </a:extLst>
            </p:cNvPr>
            <p:cNvSpPr/>
            <p:nvPr/>
          </p:nvSpPr>
          <p:spPr>
            <a:xfrm>
              <a:off x="6129961" y="1308558"/>
              <a:ext cx="5556394" cy="2853564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B4E775F3-009C-4F42-893D-FDB3756D2E68}"/>
                </a:ext>
              </a:extLst>
            </p:cNvPr>
            <p:cNvSpPr/>
            <p:nvPr/>
          </p:nvSpPr>
          <p:spPr>
            <a:xfrm>
              <a:off x="6129961" y="4162123"/>
              <a:ext cx="5556394" cy="2245894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7">
              <a:extLst>
                <a:ext uri="{FF2B5EF4-FFF2-40B4-BE49-F238E27FC236}">
                  <a16:creationId xmlns="" xmlns:a16="http://schemas.microsoft.com/office/drawing/2014/main" id="{FE1B947C-4912-4CF3-B593-49FA66AAB847}"/>
                </a:ext>
              </a:extLst>
            </p:cNvPr>
            <p:cNvSpPr txBox="1"/>
            <p:nvPr/>
          </p:nvSpPr>
          <p:spPr>
            <a:xfrm>
              <a:off x="1539210" y="1308556"/>
              <a:ext cx="3644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/>
                </a:rPr>
                <a:t>ACCÈS AUX SOINS &amp; PRISE DE RDV</a:t>
              </a:r>
            </a:p>
          </p:txBody>
        </p:sp>
        <p:sp>
          <p:nvSpPr>
            <p:cNvPr id="47" name="TextBox 48">
              <a:extLst>
                <a:ext uri="{FF2B5EF4-FFF2-40B4-BE49-F238E27FC236}">
                  <a16:creationId xmlns="" xmlns:a16="http://schemas.microsoft.com/office/drawing/2014/main" id="{E1F0E47E-C88D-4780-9240-82343E7CD2FA}"/>
                </a:ext>
              </a:extLst>
            </p:cNvPr>
            <p:cNvSpPr txBox="1"/>
            <p:nvPr/>
          </p:nvSpPr>
          <p:spPr>
            <a:xfrm>
              <a:off x="6308387" y="1308556"/>
              <a:ext cx="5123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/>
                </a:rPr>
                <a:t>SUIVI DE PATHOLOGIES, TRAITEMENTS &amp; VACCINS</a:t>
              </a:r>
            </a:p>
          </p:txBody>
        </p:sp>
        <p:sp>
          <p:nvSpPr>
            <p:cNvPr id="48" name="TextBox 49">
              <a:extLst>
                <a:ext uri="{FF2B5EF4-FFF2-40B4-BE49-F238E27FC236}">
                  <a16:creationId xmlns="" xmlns:a16="http://schemas.microsoft.com/office/drawing/2014/main" id="{5F0BE666-3D8C-4B67-9F97-E7AB378ACCAA}"/>
                </a:ext>
              </a:extLst>
            </p:cNvPr>
            <p:cNvSpPr txBox="1"/>
            <p:nvPr/>
          </p:nvSpPr>
          <p:spPr>
            <a:xfrm>
              <a:off x="1656767" y="4164580"/>
              <a:ext cx="3408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/>
                </a:rPr>
                <a:t>SUIVI PRÉ / POST-HOSPITALIER</a:t>
              </a:r>
            </a:p>
          </p:txBody>
        </p:sp>
        <p:sp>
          <p:nvSpPr>
            <p:cNvPr id="49" name="TextBox 50">
              <a:extLst>
                <a:ext uri="{FF2B5EF4-FFF2-40B4-BE49-F238E27FC236}">
                  <a16:creationId xmlns="" xmlns:a16="http://schemas.microsoft.com/office/drawing/2014/main" id="{20422CEA-0592-42DE-B11A-0ABE62479A71}"/>
                </a:ext>
              </a:extLst>
            </p:cNvPr>
            <p:cNvSpPr txBox="1"/>
            <p:nvPr/>
          </p:nvSpPr>
          <p:spPr>
            <a:xfrm>
              <a:off x="6539562" y="4162123"/>
              <a:ext cx="473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/>
                </a:rPr>
                <a:t>SUIVI GÉNÉRALISTE, PRÉVENTION &amp; BIEN-ÊTRE</a:t>
              </a:r>
            </a:p>
          </p:txBody>
        </p:sp>
        <p:pic>
          <p:nvPicPr>
            <p:cNvPr id="50" name="Picture 60" descr="Doctolib - Home | Facebook">
              <a:extLst>
                <a:ext uri="{FF2B5EF4-FFF2-40B4-BE49-F238E27FC236}">
                  <a16:creationId xmlns="" xmlns:a16="http://schemas.microsoft.com/office/drawing/2014/main" id="{B48464B5-80F9-4812-A222-679F7D6AE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215" y="1842417"/>
              <a:ext cx="562791" cy="56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6" descr="La solution pour mes patients, ma vie et moi | Maiia">
              <a:extLst>
                <a:ext uri="{FF2B5EF4-FFF2-40B4-BE49-F238E27FC236}">
                  <a16:creationId xmlns="" xmlns:a16="http://schemas.microsoft.com/office/drawing/2014/main" id="{7122D591-E82D-46D2-B8DC-3CAFADF3A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41" y="1952504"/>
              <a:ext cx="986148" cy="408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2" descr="SOFTWAY MEDICAL | LinkedIn">
              <a:extLst>
                <a:ext uri="{FF2B5EF4-FFF2-40B4-BE49-F238E27FC236}">
                  <a16:creationId xmlns="" xmlns:a16="http://schemas.microsoft.com/office/drawing/2014/main" id="{4B82C4E1-B4FE-4D01-8EA6-D4A7001C7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257" y="1843946"/>
              <a:ext cx="559733" cy="55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8" descr="Maincare Solutions change de main | CFNEWS">
              <a:extLst>
                <a:ext uri="{FF2B5EF4-FFF2-40B4-BE49-F238E27FC236}">
                  <a16:creationId xmlns="" xmlns:a16="http://schemas.microsoft.com/office/drawing/2014/main" id="{3463B06D-2A12-4EB4-8208-00806CF63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948" y="2641690"/>
              <a:ext cx="570586" cy="55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0" descr="Hospices civils de Lyon — Wikipédia">
              <a:extLst>
                <a:ext uri="{FF2B5EF4-FFF2-40B4-BE49-F238E27FC236}">
                  <a16:creationId xmlns="" xmlns:a16="http://schemas.microsoft.com/office/drawing/2014/main" id="{D449A529-D812-4D33-904B-17D55F395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104" y="1843946"/>
              <a:ext cx="559733" cy="55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6" descr="Qare - Avis, notes, prix et abonnements - Capterra France 2021">
              <a:extLst>
                <a:ext uri="{FF2B5EF4-FFF2-40B4-BE49-F238E27FC236}">
                  <a16:creationId xmlns="" xmlns:a16="http://schemas.microsoft.com/office/drawing/2014/main" id="{7FAF9A1F-FE8B-4266-831B-9C1B361AD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710" y="1844215"/>
              <a:ext cx="559195" cy="55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8" descr="NEHS DIGITAL (@NEHSDIGITAL) | Twitter">
              <a:extLst>
                <a:ext uri="{FF2B5EF4-FFF2-40B4-BE49-F238E27FC236}">
                  <a16:creationId xmlns="" xmlns:a16="http://schemas.microsoft.com/office/drawing/2014/main" id="{947A2441-F05B-4989-85C3-E4A08F473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716" y="2626655"/>
              <a:ext cx="589264" cy="58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4" descr="Changer de lunettes rapidement avec la plateforme Eyeneed, Le Havre 76 -  Rue des Ateliers">
              <a:extLst>
                <a:ext uri="{FF2B5EF4-FFF2-40B4-BE49-F238E27FC236}">
                  <a16:creationId xmlns="" xmlns:a16="http://schemas.microsoft.com/office/drawing/2014/main" id="{0D17F677-FFC8-4079-9F46-49BD63704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38" y="2637651"/>
              <a:ext cx="756363" cy="56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Synapse Medicine | LinkedIn">
              <a:extLst>
                <a:ext uri="{FF2B5EF4-FFF2-40B4-BE49-F238E27FC236}">
                  <a16:creationId xmlns="" xmlns:a16="http://schemas.microsoft.com/office/drawing/2014/main" id="{4E41651F-3B8E-4AF5-9FB2-3169CAA3D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767" y="2653495"/>
              <a:ext cx="562791" cy="56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LifeScan | LinkedIn">
              <a:extLst>
                <a:ext uri="{FF2B5EF4-FFF2-40B4-BE49-F238E27FC236}">
                  <a16:creationId xmlns="" xmlns:a16="http://schemas.microsoft.com/office/drawing/2014/main" id="{6DEAD347-563F-4828-B2C1-2157273C9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348" y="1856020"/>
              <a:ext cx="562790" cy="56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" descr="Afficher l’image source">
              <a:extLst>
                <a:ext uri="{FF2B5EF4-FFF2-40B4-BE49-F238E27FC236}">
                  <a16:creationId xmlns="" xmlns:a16="http://schemas.microsoft.com/office/drawing/2014/main" id="{0BA65CB1-6F55-4F20-B2F3-B6AADA3AA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981" y="2628949"/>
              <a:ext cx="562789" cy="61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2" descr="Betterise Health Tech | LinkedIn">
              <a:extLst>
                <a:ext uri="{FF2B5EF4-FFF2-40B4-BE49-F238E27FC236}">
                  <a16:creationId xmlns="" xmlns:a16="http://schemas.microsoft.com/office/drawing/2014/main" id="{8F9D6B2F-7528-45D4-BCF5-AD6111263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767" y="1856020"/>
              <a:ext cx="562790" cy="56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4" descr="Syadem (@syadem) | Twitter">
              <a:extLst>
                <a:ext uri="{FF2B5EF4-FFF2-40B4-BE49-F238E27FC236}">
                  <a16:creationId xmlns="" xmlns:a16="http://schemas.microsoft.com/office/drawing/2014/main" id="{3ACC7678-9B76-472F-B8E2-64439AE0E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510" y="1857549"/>
              <a:ext cx="559733" cy="55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2" descr="EurekaSanté Vidal (@EurekaSante) | Twitter">
              <a:extLst>
                <a:ext uri="{FF2B5EF4-FFF2-40B4-BE49-F238E27FC236}">
                  <a16:creationId xmlns="" xmlns:a16="http://schemas.microsoft.com/office/drawing/2014/main" id="{BFF85C37-B191-47AA-8642-C1A1671BE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355" y="2645145"/>
              <a:ext cx="579490" cy="5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2" descr="Code Promo Withings : Jusqu'à 50€ de réduction - Mars 2021">
              <a:extLst>
                <a:ext uri="{FF2B5EF4-FFF2-40B4-BE49-F238E27FC236}">
                  <a16:creationId xmlns="" xmlns:a16="http://schemas.microsoft.com/office/drawing/2014/main" id="{AD736355-9F72-4C46-A378-51E0EB7BC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5974" y="5531893"/>
              <a:ext cx="674490" cy="449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8" descr="La solution de référence en évaluation et rééducation pour les  orthophonistes">
              <a:extLst>
                <a:ext uri="{FF2B5EF4-FFF2-40B4-BE49-F238E27FC236}">
                  <a16:creationId xmlns="" xmlns:a16="http://schemas.microsoft.com/office/drawing/2014/main" id="{ED0858BB-28A8-42A5-B574-97D16606C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2095" y="1877056"/>
              <a:ext cx="653265" cy="55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52" descr="Emploi chez Biogen de Stagiaire/Alternant(e) ingénieur projet à Paris |  Glassdoor.fr">
              <a:extLst>
                <a:ext uri="{FF2B5EF4-FFF2-40B4-BE49-F238E27FC236}">
                  <a16:creationId xmlns="" xmlns:a16="http://schemas.microsoft.com/office/drawing/2014/main" id="{0829D415-C384-4ABF-BC59-222D8B98A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355" y="1847670"/>
              <a:ext cx="579490" cy="5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almedica | LinkedIn">
              <a:extLst>
                <a:ext uri="{FF2B5EF4-FFF2-40B4-BE49-F238E27FC236}">
                  <a16:creationId xmlns="" xmlns:a16="http://schemas.microsoft.com/office/drawing/2014/main" id="{9ECD6F41-59CE-4FBC-A325-CC1567544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05" y="4722672"/>
              <a:ext cx="562790" cy="56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8" descr="MiPih | LinkedIn">
              <a:extLst>
                <a:ext uri="{FF2B5EF4-FFF2-40B4-BE49-F238E27FC236}">
                  <a16:creationId xmlns="" xmlns:a16="http://schemas.microsoft.com/office/drawing/2014/main" id="{B324DD67-661C-4B28-B098-21AB99E12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586" y="4722672"/>
              <a:ext cx="562790" cy="56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0" descr="Nouveal e-santé | LinkedIn">
              <a:extLst>
                <a:ext uri="{FF2B5EF4-FFF2-40B4-BE49-F238E27FC236}">
                  <a16:creationId xmlns="" xmlns:a16="http://schemas.microsoft.com/office/drawing/2014/main" id="{F82B6927-C9EE-4240-B29E-C50335A1A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586" y="5477225"/>
              <a:ext cx="562790" cy="56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2" descr="SOFTWAY MEDICAL | LinkedIn">
              <a:extLst>
                <a:ext uri="{FF2B5EF4-FFF2-40B4-BE49-F238E27FC236}">
                  <a16:creationId xmlns="" xmlns:a16="http://schemas.microsoft.com/office/drawing/2014/main" id="{81DAD88F-B2F1-4F1C-91AD-FE885AEC3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534" y="5478754"/>
              <a:ext cx="559733" cy="55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8" descr="Maincare Solutions change de main | CFNEWS">
              <a:extLst>
                <a:ext uri="{FF2B5EF4-FFF2-40B4-BE49-F238E27FC236}">
                  <a16:creationId xmlns="" xmlns:a16="http://schemas.microsoft.com/office/drawing/2014/main" id="{8B2E1E7F-1C85-4E53-83AF-9E55C303F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321" y="4724470"/>
              <a:ext cx="570586" cy="55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30" descr="Hospices civils de Lyon — Wikipédia">
              <a:extLst>
                <a:ext uri="{FF2B5EF4-FFF2-40B4-BE49-F238E27FC236}">
                  <a16:creationId xmlns="" xmlns:a16="http://schemas.microsoft.com/office/drawing/2014/main" id="{C4647200-2084-416D-8630-DDA8527BA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748" y="5478754"/>
              <a:ext cx="559733" cy="55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6" descr="Clinique les Lauriers - ELSAN, Clinique privée à Nice, Saint-Raphaël,  Toulon, Antibes, Cagnes-sur-Mer, Fréjus, Saint-Raphaël , GASSIN,  Sainte-Maxime, FREJUS">
              <a:extLst>
                <a:ext uri="{FF2B5EF4-FFF2-40B4-BE49-F238E27FC236}">
                  <a16:creationId xmlns="" xmlns:a16="http://schemas.microsoft.com/office/drawing/2014/main" id="{48805CD4-77B7-4A0E-BB32-6A188FDB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593" y="4714322"/>
              <a:ext cx="579490" cy="5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0" descr="Afficher l’image source">
              <a:extLst>
                <a:ext uri="{FF2B5EF4-FFF2-40B4-BE49-F238E27FC236}">
                  <a16:creationId xmlns="" xmlns:a16="http://schemas.microsoft.com/office/drawing/2014/main" id="{C0D4530A-2631-4179-A848-DB7311A14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369" y="5480651"/>
              <a:ext cx="555939" cy="55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MSA Alpes-Vaucluse - Mutualité Sociale Agricole | LinkedIn">
              <a:extLst>
                <a:ext uri="{FF2B5EF4-FFF2-40B4-BE49-F238E27FC236}">
                  <a16:creationId xmlns="" xmlns:a16="http://schemas.microsoft.com/office/drawing/2014/main" id="{F93BE10E-781E-40FB-8C38-D2054624D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775" y="4705499"/>
              <a:ext cx="562790" cy="56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0" descr="Afficher l’image source">
              <a:extLst>
                <a:ext uri="{FF2B5EF4-FFF2-40B4-BE49-F238E27FC236}">
                  <a16:creationId xmlns="" xmlns:a16="http://schemas.microsoft.com/office/drawing/2014/main" id="{6C37477B-BFB7-4064-93B2-19692B853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148" y="5465680"/>
              <a:ext cx="584998" cy="58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6" descr="VYV3 | LinkedIn">
              <a:extLst>
                <a:ext uri="{FF2B5EF4-FFF2-40B4-BE49-F238E27FC236}">
                  <a16:creationId xmlns="" xmlns:a16="http://schemas.microsoft.com/office/drawing/2014/main" id="{C5AD413B-EE77-4C02-A77B-F2DFB55B7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148" y="4698274"/>
              <a:ext cx="559733" cy="55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34" descr="Santé : Medicus AI invente les comptes rendus d'examen du futur et organise  une journée d'information pour les professionnels de santé |  Relations-Publiques.Pro : Agence RP &amp; Attachée de presse">
              <a:extLst>
                <a:ext uri="{FF2B5EF4-FFF2-40B4-BE49-F238E27FC236}">
                  <a16:creationId xmlns="" xmlns:a16="http://schemas.microsoft.com/office/drawing/2014/main" id="{F8D57B7E-6A7A-4EFE-AF75-53A62B5A8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6220" y="5554060"/>
              <a:ext cx="1191830" cy="42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54" descr="Sophrologie avec Petit BamBou by FeelVeryBien">
              <a:extLst>
                <a:ext uri="{FF2B5EF4-FFF2-40B4-BE49-F238E27FC236}">
                  <a16:creationId xmlns="" xmlns:a16="http://schemas.microsoft.com/office/drawing/2014/main" id="{0E3A3A19-D154-46DB-9732-A0895A47D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153" y="4698274"/>
              <a:ext cx="584998" cy="58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2" descr="La Poste e-Santé : les nouveaux services connectés de la Poste ...">
              <a:extLst>
                <a:ext uri="{FF2B5EF4-FFF2-40B4-BE49-F238E27FC236}">
                  <a16:creationId xmlns="" xmlns:a16="http://schemas.microsoft.com/office/drawing/2014/main" id="{32243BB9-C4D0-4F7A-9C5D-240BDA4D4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2244" y="2640258"/>
              <a:ext cx="584998" cy="58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Calmedica | LinkedIn">
              <a:extLst>
                <a:ext uri="{FF2B5EF4-FFF2-40B4-BE49-F238E27FC236}">
                  <a16:creationId xmlns="" xmlns:a16="http://schemas.microsoft.com/office/drawing/2014/main" id="{DD27C282-3860-46AA-8017-5C9EAE52F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190" y="2640258"/>
              <a:ext cx="562790" cy="56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2" descr="Code Promo Withings : Jusqu'à 50€ de réduction - Mars 2021">
              <a:extLst>
                <a:ext uri="{FF2B5EF4-FFF2-40B4-BE49-F238E27FC236}">
                  <a16:creationId xmlns="" xmlns:a16="http://schemas.microsoft.com/office/drawing/2014/main" id="{177DCDB6-8750-4517-A571-68B002F84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6410" y="2707927"/>
              <a:ext cx="674490" cy="449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2" descr="La Poste e-Santé : les nouveaux services connectés de la Poste ...">
              <a:extLst>
                <a:ext uri="{FF2B5EF4-FFF2-40B4-BE49-F238E27FC236}">
                  <a16:creationId xmlns="" xmlns:a16="http://schemas.microsoft.com/office/drawing/2014/main" id="{A88394DE-3641-40F2-BCE7-FDB3F4FF1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37" y="3395354"/>
              <a:ext cx="584998" cy="58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6" descr="Clinique les Lauriers - ELSAN, Clinique privée à Nice, Saint-Raphaël,  Toulon, Antibes, Cagnes-sur-Mer, Fréjus, Saint-Raphaël , GASSIN,  Sainte-Maxime, FREJUS">
              <a:extLst>
                <a:ext uri="{FF2B5EF4-FFF2-40B4-BE49-F238E27FC236}">
                  <a16:creationId xmlns="" xmlns:a16="http://schemas.microsoft.com/office/drawing/2014/main" id="{74BD285F-DAEE-468B-BAAF-EA862912E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139" y="2636429"/>
              <a:ext cx="579490" cy="5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6" descr="Clinique les Lauriers - ELSAN, Clinique privée à Nice, Saint-Raphaël,  Toulon, Antibes, Cagnes-sur-Mer, Fréjus, Saint-Raphaël , GASSIN,  Sainte-Maxime, FREJUS">
              <a:extLst>
                <a:ext uri="{FF2B5EF4-FFF2-40B4-BE49-F238E27FC236}">
                  <a16:creationId xmlns="" xmlns:a16="http://schemas.microsoft.com/office/drawing/2014/main" id="{91CFCFF8-922E-40A3-9889-FB7B29C58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082" y="4703782"/>
              <a:ext cx="579490" cy="5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8" descr="La solution de référence en évaluation et rééducation pour les  orthophonistes">
              <a:extLst>
                <a:ext uri="{FF2B5EF4-FFF2-40B4-BE49-F238E27FC236}">
                  <a16:creationId xmlns="" xmlns:a16="http://schemas.microsoft.com/office/drawing/2014/main" id="{CA33EC98-2D59-4D3A-B102-D0C26CB4A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590" y="3406320"/>
              <a:ext cx="653265" cy="55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Oval 1">
              <a:extLst>
                <a:ext uri="{FF2B5EF4-FFF2-40B4-BE49-F238E27FC236}">
                  <a16:creationId xmlns="" xmlns:a16="http://schemas.microsoft.com/office/drawing/2014/main" id="{ECE9C143-6D9F-49C1-89E2-B72D96CB9C65}"/>
                </a:ext>
              </a:extLst>
            </p:cNvPr>
            <p:cNvSpPr/>
            <p:nvPr/>
          </p:nvSpPr>
          <p:spPr>
            <a:xfrm>
              <a:off x="153211" y="1169080"/>
              <a:ext cx="869740" cy="81570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8" name="Graphic 26" descr="Daily calendar">
              <a:extLst>
                <a:ext uri="{FF2B5EF4-FFF2-40B4-BE49-F238E27FC236}">
                  <a16:creationId xmlns="" xmlns:a16="http://schemas.microsoft.com/office/drawing/2014/main" id="{353382F7-0374-4F54-9B67-4BC8147D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39463" y="1217269"/>
              <a:ext cx="697236" cy="697236"/>
            </a:xfrm>
            <a:prstGeom prst="rect">
              <a:avLst/>
            </a:prstGeom>
          </p:spPr>
        </p:pic>
        <p:sp>
          <p:nvSpPr>
            <p:cNvPr id="89" name="Oval 89">
              <a:extLst>
                <a:ext uri="{FF2B5EF4-FFF2-40B4-BE49-F238E27FC236}">
                  <a16:creationId xmlns="" xmlns:a16="http://schemas.microsoft.com/office/drawing/2014/main" id="{7AA10F9B-C9E0-46E6-B9C7-13EBA13AC9B7}"/>
                </a:ext>
              </a:extLst>
            </p:cNvPr>
            <p:cNvSpPr/>
            <p:nvPr/>
          </p:nvSpPr>
          <p:spPr>
            <a:xfrm>
              <a:off x="153211" y="3927666"/>
              <a:ext cx="869740" cy="81570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90">
              <a:extLst>
                <a:ext uri="{FF2B5EF4-FFF2-40B4-BE49-F238E27FC236}">
                  <a16:creationId xmlns="" xmlns:a16="http://schemas.microsoft.com/office/drawing/2014/main" id="{F2DA263A-8A28-4449-91FF-C92DD60A8296}"/>
                </a:ext>
              </a:extLst>
            </p:cNvPr>
            <p:cNvSpPr/>
            <p:nvPr/>
          </p:nvSpPr>
          <p:spPr>
            <a:xfrm>
              <a:off x="11270065" y="1223672"/>
              <a:ext cx="869740" cy="81570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1">
              <a:extLst>
                <a:ext uri="{FF2B5EF4-FFF2-40B4-BE49-F238E27FC236}">
                  <a16:creationId xmlns="" xmlns:a16="http://schemas.microsoft.com/office/drawing/2014/main" id="{4AC18104-E7D9-4366-B32E-3B78B61404F9}"/>
                </a:ext>
              </a:extLst>
            </p:cNvPr>
            <p:cNvSpPr/>
            <p:nvPr/>
          </p:nvSpPr>
          <p:spPr>
            <a:xfrm>
              <a:off x="11215473" y="4159682"/>
              <a:ext cx="869740" cy="81570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2" name="Graphic 14" descr="Hospital">
              <a:extLst>
                <a:ext uri="{FF2B5EF4-FFF2-40B4-BE49-F238E27FC236}">
                  <a16:creationId xmlns="" xmlns:a16="http://schemas.microsoft.com/office/drawing/2014/main" id="{06A48462-DCC0-4EAE-A3B8-75AAF4E89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9446" y="3969267"/>
              <a:ext cx="712952" cy="712952"/>
            </a:xfrm>
            <a:prstGeom prst="rect">
              <a:avLst/>
            </a:prstGeom>
          </p:spPr>
        </p:pic>
        <p:pic>
          <p:nvPicPr>
            <p:cNvPr id="93" name="Graphic 16" descr="Medicine">
              <a:extLst>
                <a:ext uri="{FF2B5EF4-FFF2-40B4-BE49-F238E27FC236}">
                  <a16:creationId xmlns="" xmlns:a16="http://schemas.microsoft.com/office/drawing/2014/main" id="{1066FA10-8E8B-4A90-ACDF-61CF36EE2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1379133" y="1267439"/>
              <a:ext cx="760672" cy="760672"/>
            </a:xfrm>
            <a:prstGeom prst="rect">
              <a:avLst/>
            </a:prstGeom>
          </p:spPr>
        </p:pic>
        <p:pic>
          <p:nvPicPr>
            <p:cNvPr id="94" name="Graphic 22" descr="Heart with pulse">
              <a:extLst>
                <a:ext uri="{FF2B5EF4-FFF2-40B4-BE49-F238E27FC236}">
                  <a16:creationId xmlns="" xmlns:a16="http://schemas.microsoft.com/office/drawing/2014/main" id="{E2C0C4A5-FD66-478B-BD73-70D5A7C2E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1230999" y="4177018"/>
              <a:ext cx="869741" cy="869741"/>
            </a:xfrm>
            <a:prstGeom prst="rect">
              <a:avLst/>
            </a:prstGeom>
          </p:spPr>
        </p:pic>
        <p:pic>
          <p:nvPicPr>
            <p:cNvPr id="95" name="Picture 56" descr="CompuGroup Medical France | LinkedIn">
              <a:extLst>
                <a:ext uri="{FF2B5EF4-FFF2-40B4-BE49-F238E27FC236}">
                  <a16:creationId xmlns="" xmlns:a16="http://schemas.microsoft.com/office/drawing/2014/main" id="{189CC902-3369-45D6-AC01-137ED3864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036" y="3400569"/>
              <a:ext cx="579490" cy="5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58" descr="Dedalus | LinkedIn">
              <a:extLst>
                <a:ext uri="{FF2B5EF4-FFF2-40B4-BE49-F238E27FC236}">
                  <a16:creationId xmlns="" xmlns:a16="http://schemas.microsoft.com/office/drawing/2014/main" id="{305844C8-67A9-432D-AAC6-85916549D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953" y="5481313"/>
              <a:ext cx="580091" cy="58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58" descr="Dedalus | LinkedIn">
              <a:extLst>
                <a:ext uri="{FF2B5EF4-FFF2-40B4-BE49-F238E27FC236}">
                  <a16:creationId xmlns="" xmlns:a16="http://schemas.microsoft.com/office/drawing/2014/main" id="{55D338DC-2070-4627-9682-9F28DDEEC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1350" y="1871823"/>
              <a:ext cx="580091" cy="58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Image 4">
              <a:extLst>
                <a:ext uri="{FF2B5EF4-FFF2-40B4-BE49-F238E27FC236}">
                  <a16:creationId xmlns="" xmlns:a16="http://schemas.microsoft.com/office/drawing/2014/main" id="{173851CF-EFD2-43B2-85B4-DB28A5C77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444678" y="3558249"/>
              <a:ext cx="1469985" cy="262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4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enjeux à long terme ?</a:t>
            </a:r>
          </a:p>
        </p:txBody>
      </p:sp>
      <p:pic>
        <p:nvPicPr>
          <p:cNvPr id="23" name="Image 30">
            <a:extLst>
              <a:ext uri="{FF2B5EF4-FFF2-40B4-BE49-F238E27FC236}">
                <a16:creationId xmlns="" xmlns:a16="http://schemas.microsoft.com/office/drawing/2014/main" id="{A556F6B0-C33A-4685-9145-3F5ACF761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29" y="494778"/>
            <a:ext cx="1824712" cy="1114817"/>
          </a:xfrm>
          <a:prstGeom prst="rect">
            <a:avLst/>
          </a:prstGeom>
        </p:spPr>
      </p:pic>
      <p:sp>
        <p:nvSpPr>
          <p:cNvPr id="101" name="Espace réservé du contenu 2">
            <a:extLst>
              <a:ext uri="{FF2B5EF4-FFF2-40B4-BE49-F238E27FC236}">
                <a16:creationId xmlns="" xmlns:a16="http://schemas.microsoft.com/office/drawing/2014/main" id="{04226EC6-1988-4364-9197-B048B1564008}"/>
              </a:ext>
            </a:extLst>
          </p:cNvPr>
          <p:cNvSpPr txBox="1">
            <a:spLocks/>
          </p:cNvSpPr>
          <p:nvPr/>
        </p:nvSpPr>
        <p:spPr bwMode="auto">
          <a:xfrm>
            <a:off x="498659" y="1784226"/>
            <a:ext cx="11194681" cy="4541929"/>
          </a:xfrm>
          <a:prstGeom prst="rect">
            <a:avLst/>
          </a:prstGeom>
          <a:noFill/>
          <a:ln>
            <a:noFill/>
          </a:ln>
          <a:effectLst/>
        </p:spPr>
        <p:txBody>
          <a:bodyPr lIns="91296" tIns="45649" rIns="91296" bIns="45649"/>
          <a:lstStyle>
            <a:lvl1pPr marL="310517" indent="-31051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Font typeface="Wingdings" pitchFamily="2" charset="2"/>
              <a:buChar char="t"/>
              <a:defRPr sz="2177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2787" indent="-25876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Pct val="90000"/>
              <a:buFont typeface="Arial Narrow" pitchFamily="34" charset="0"/>
              <a:buChar char="►"/>
              <a:defRPr sz="1905" b="1">
                <a:solidFill>
                  <a:schemeClr val="tx1"/>
                </a:solidFill>
                <a:latin typeface="+mn-lt"/>
              </a:defRPr>
            </a:lvl2pPr>
            <a:lvl3pPr marL="1035055" indent="-20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Char char="•"/>
              <a:defRPr sz="1905">
                <a:solidFill>
                  <a:schemeClr val="tx1"/>
                </a:solidFill>
                <a:latin typeface="+mn-lt"/>
              </a:defRPr>
            </a:lvl3pPr>
            <a:lvl4pPr marL="1449079" indent="-20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Pct val="90000"/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63100" indent="-20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5pPr>
            <a:lvl6pPr marL="2277121" indent="-20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6pPr>
            <a:lvl7pPr marL="2691145" indent="-20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7pPr>
            <a:lvl8pPr marL="3105169" indent="-20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8pPr>
            <a:lvl9pPr marL="3519189" indent="-20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L’objectif de Mon espace santé  : 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devenir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plateforme de référence de l’ensemble des données de santé des français. 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C’est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travail de longue haleine, comparable a l’adoption de la carte Vitale, qui a bien pris 15 ans….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C419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points d’attention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D00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BD00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L’usage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: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créer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suffisamment de valeur pour rencontrer un usage massif et changer les habitudes de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tout à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chacun (patients, professionnels) (données structurées, interopérabilité des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différents systèmes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d’information) sans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surpromesse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sécurité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réassurer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constamment la population sur la protection de ses données de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santé.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L’universalité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enjeux de volume  et d’accessibilité pour toutes les populations  avec un nécessaire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effort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d'inclusion numérique et la prise en compte de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illectronisme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concurrence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garantir une simplicité d’utilisation et d’authentification dans les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standards  Internet actuel.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Wingdings" pitchFamily="2" charset="2"/>
              <a:buChar char="t"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00C3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0517" marR="0" lvl="0" indent="-310517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Tx/>
              <a:buFontTx/>
              <a:buChar char="-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14022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419A"/>
              </a:buClr>
              <a:buSzPct val="90000"/>
              <a:buFont typeface="Arial Narrow" pitchFamily="34" charset="0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1283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06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4000" dirty="0" smtClean="0"/>
              <a:t>OUVERTURE DE DROIT PUMA</a:t>
            </a:r>
            <a:endParaRPr lang="fr-FR" sz="4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1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5861" y="289506"/>
            <a:ext cx="11196000" cy="539169"/>
          </a:xfrm>
        </p:spPr>
        <p:txBody>
          <a:bodyPr/>
          <a:lstStyle/>
          <a:p>
            <a:r>
              <a:rPr lang="fr-FR" dirty="0" smtClean="0"/>
              <a:t>06 – OUVERTURE DE DROIT PUMA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99554" y="1684811"/>
            <a:ext cx="10151706" cy="144285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Toute personne qui </a:t>
            </a:r>
            <a:r>
              <a:rPr lang="fr-FR" b="1" dirty="0">
                <a:solidFill>
                  <a:schemeClr val="bg1"/>
                </a:solidFill>
              </a:rPr>
              <a:t>travaille </a:t>
            </a:r>
            <a:r>
              <a:rPr lang="fr-FR" dirty="0">
                <a:solidFill>
                  <a:schemeClr val="bg1"/>
                </a:solidFill>
              </a:rPr>
              <a:t>ou </a:t>
            </a:r>
            <a:r>
              <a:rPr lang="fr-FR" b="1" dirty="0">
                <a:solidFill>
                  <a:schemeClr val="bg1"/>
                </a:solidFill>
              </a:rPr>
              <a:t>réside en France </a:t>
            </a:r>
            <a:r>
              <a:rPr lang="fr-FR" dirty="0">
                <a:solidFill>
                  <a:schemeClr val="bg1"/>
                </a:solidFill>
              </a:rPr>
              <a:t>de manière </a:t>
            </a:r>
            <a:r>
              <a:rPr lang="fr-FR" b="1" dirty="0">
                <a:solidFill>
                  <a:schemeClr val="bg1"/>
                </a:solidFill>
              </a:rPr>
              <a:t>stable </a:t>
            </a:r>
            <a:r>
              <a:rPr lang="fr-FR" dirty="0">
                <a:solidFill>
                  <a:schemeClr val="bg1"/>
                </a:solidFill>
              </a:rPr>
              <a:t>et </a:t>
            </a:r>
            <a:r>
              <a:rPr lang="fr-FR" b="1" dirty="0">
                <a:solidFill>
                  <a:schemeClr val="bg1"/>
                </a:solidFill>
              </a:rPr>
              <a:t>régulière 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a </a:t>
            </a:r>
            <a:r>
              <a:rPr lang="fr-FR" dirty="0">
                <a:solidFill>
                  <a:schemeClr val="bg1"/>
                </a:solidFill>
              </a:rPr>
              <a:t>droit à la </a:t>
            </a:r>
            <a:r>
              <a:rPr lang="fr-FR" b="1" dirty="0">
                <a:solidFill>
                  <a:schemeClr val="bg1"/>
                </a:solidFill>
              </a:rPr>
              <a:t>prise en charge de ses frais de santé </a:t>
            </a:r>
            <a:r>
              <a:rPr lang="fr-FR" dirty="0">
                <a:solidFill>
                  <a:schemeClr val="bg1"/>
                </a:solidFill>
              </a:rPr>
              <a:t>en cas de maladie ou de maternité 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à </a:t>
            </a:r>
            <a:r>
              <a:rPr lang="fr-FR" b="1" dirty="0">
                <a:solidFill>
                  <a:schemeClr val="bg1"/>
                </a:solidFill>
              </a:rPr>
              <a:t>titre personnel </a:t>
            </a:r>
            <a:r>
              <a:rPr lang="fr-FR" dirty="0">
                <a:solidFill>
                  <a:schemeClr val="bg1"/>
                </a:solidFill>
              </a:rPr>
              <a:t>et de </a:t>
            </a:r>
            <a:r>
              <a:rPr lang="fr-FR" b="1" dirty="0">
                <a:solidFill>
                  <a:schemeClr val="bg1"/>
                </a:solidFill>
              </a:rPr>
              <a:t>manière continue </a:t>
            </a:r>
            <a:r>
              <a:rPr lang="fr-FR" dirty="0">
                <a:solidFill>
                  <a:schemeClr val="bg1"/>
                </a:solidFill>
              </a:rPr>
              <a:t>tout au long de sa vie.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30872" y="1114197"/>
            <a:ext cx="608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Qu’est-ce que la PUMA, Protection Universelle Maladie ?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89709" y="3571378"/>
            <a:ext cx="10261551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Conditions générales d’ouverture des </a:t>
            </a:r>
            <a:r>
              <a:rPr lang="fr-FR" dirty="0" smtClean="0"/>
              <a:t>droits:</a:t>
            </a:r>
          </a:p>
          <a:p>
            <a:endParaRPr lang="fr-FR" dirty="0"/>
          </a:p>
          <a:p>
            <a:pPr algn="ctr"/>
            <a:endParaRPr lang="fr-FR" dirty="0"/>
          </a:p>
          <a:p>
            <a:r>
              <a:rPr lang="fr-FR" dirty="0" smtClean="0"/>
              <a:t>- </a:t>
            </a:r>
            <a:r>
              <a:rPr lang="fr-FR" dirty="0"/>
              <a:t>Exercer une </a:t>
            </a:r>
            <a:r>
              <a:rPr lang="fr-FR" b="1" dirty="0" smtClean="0"/>
              <a:t>activité 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 smtClean="0"/>
              <a:t>ou</a:t>
            </a:r>
            <a:endParaRPr lang="fr-FR" b="1" dirty="0"/>
          </a:p>
          <a:p>
            <a:endParaRPr lang="fr-FR" dirty="0"/>
          </a:p>
          <a:p>
            <a:pPr marL="176213" indent="-176213">
              <a:buFontTx/>
              <a:buChar char="-"/>
            </a:pPr>
            <a:r>
              <a:rPr lang="fr-FR" dirty="0" smtClean="0"/>
              <a:t>Résider </a:t>
            </a:r>
            <a:r>
              <a:rPr lang="fr-FR" dirty="0"/>
              <a:t>en France </a:t>
            </a:r>
            <a:r>
              <a:rPr lang="fr-FR" b="1" dirty="0"/>
              <a:t>de </a:t>
            </a:r>
            <a:r>
              <a:rPr lang="fr-FR" b="1" dirty="0" smtClean="0"/>
              <a:t>façon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et </a:t>
            </a:r>
            <a:r>
              <a:rPr lang="fr-FR" dirty="0">
                <a:solidFill>
                  <a:schemeClr val="bg1"/>
                </a:solidFill>
              </a:rPr>
              <a:t>régulière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7942" y="4148177"/>
            <a:ext cx="4155976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Travailleur salarié et indépendant, l’ouverture du droit 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se fait dès la première heure de travail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57942" y="5242694"/>
            <a:ext cx="41559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mois de résidence en France sur les 12 derniers mois + titulaire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d’un titre ou document de séjour en cours de validité</a:t>
            </a:r>
            <a:endParaRPr lang="fr-FR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17572" y="4350068"/>
            <a:ext cx="1734647" cy="369332"/>
          </a:xfrm>
          <a:prstGeom prst="rect">
            <a:avLst/>
          </a:prstGeom>
          <a:solidFill>
            <a:srgbClr val="934EA8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professionnelle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>
            <a:stCxn id="4" idx="3"/>
          </p:cNvCxnSpPr>
          <p:nvPr/>
        </p:nvCxnSpPr>
        <p:spPr>
          <a:xfrm>
            <a:off x="4952219" y="4534734"/>
            <a:ext cx="1686473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956742" y="5494307"/>
            <a:ext cx="2018666" cy="369332"/>
          </a:xfrm>
          <a:prstGeom prst="rect">
            <a:avLst/>
          </a:prstGeom>
          <a:solidFill>
            <a:srgbClr val="934EA8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stable et régulière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975408" y="5658193"/>
            <a:ext cx="607868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67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5861" y="289506"/>
            <a:ext cx="11196000" cy="53916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06 – OUVERTURE DE DROIT PUMA: </a:t>
            </a:r>
            <a:r>
              <a:rPr lang="fr-FR" cap="none" dirty="0" smtClean="0"/>
              <a:t>les documents pour constituer une demande</a:t>
            </a:r>
            <a:endParaRPr lang="fr-FR" cap="none" dirty="0"/>
          </a:p>
        </p:txBody>
      </p:sp>
      <p:sp>
        <p:nvSpPr>
          <p:cNvPr id="2" name="ZoneTexte 1"/>
          <p:cNvSpPr txBox="1"/>
          <p:nvPr/>
        </p:nvSpPr>
        <p:spPr>
          <a:xfrm>
            <a:off x="475861" y="1012572"/>
            <a:ext cx="11159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Toute personne qui </a:t>
            </a:r>
            <a:r>
              <a:rPr lang="fr-FR" sz="1400" b="1" dirty="0" smtClean="0">
                <a:solidFill>
                  <a:schemeClr val="accent1"/>
                </a:solidFill>
              </a:rPr>
              <a:t>réside</a:t>
            </a:r>
            <a:r>
              <a:rPr lang="fr-FR" sz="1400" dirty="0" smtClean="0">
                <a:solidFill>
                  <a:srgbClr val="000000"/>
                </a:solidFill>
              </a:rPr>
              <a:t> ou </a:t>
            </a:r>
            <a:r>
              <a:rPr lang="fr-FR" sz="1400" b="1" dirty="0" smtClean="0">
                <a:solidFill>
                  <a:schemeClr val="tx2"/>
                </a:solidFill>
              </a:rPr>
              <a:t>travaille</a:t>
            </a:r>
            <a:r>
              <a:rPr lang="fr-FR" sz="1400" dirty="0" smtClean="0">
                <a:solidFill>
                  <a:srgbClr val="000000"/>
                </a:solidFill>
              </a:rPr>
              <a:t> en France de manière stable et régulière a droit à la prise en charge de ses frais de santé. 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" y="1320349"/>
            <a:ext cx="10136188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89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5861" y="289506"/>
            <a:ext cx="11196000" cy="539169"/>
          </a:xfrm>
        </p:spPr>
        <p:txBody>
          <a:bodyPr/>
          <a:lstStyle/>
          <a:p>
            <a:r>
              <a:rPr lang="fr-FR" dirty="0" smtClean="0"/>
              <a:t>06 – OUVERTURE DE DROIT PUMA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1" y="1050346"/>
            <a:ext cx="10431462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9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5861" y="289506"/>
            <a:ext cx="11196000" cy="539169"/>
          </a:xfrm>
        </p:spPr>
        <p:txBody>
          <a:bodyPr/>
          <a:lstStyle/>
          <a:p>
            <a:r>
              <a:rPr lang="fr-FR" dirty="0" smtClean="0"/>
              <a:t>06 – OUVERTURE DE DROIT PUMA: </a:t>
            </a:r>
            <a:r>
              <a:rPr lang="fr-FR" cap="none" dirty="0" smtClean="0"/>
              <a:t>informations complémentaires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09154" y="1932709"/>
            <a:ext cx="11170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Il remplace le Numéro provisoire </a:t>
            </a:r>
            <a:r>
              <a:rPr lang="fr-FR" dirty="0" smtClean="0"/>
              <a:t>et </a:t>
            </a:r>
            <a:r>
              <a:rPr lang="fr-FR" dirty="0"/>
              <a:t>a la même structure que le numéro de sécurité sociale définitif</a:t>
            </a:r>
            <a:r>
              <a:rPr lang="fr-FR" dirty="0" smtClean="0"/>
              <a:t>.</a:t>
            </a:r>
          </a:p>
          <a:p>
            <a:r>
              <a:rPr lang="fr-FR" dirty="0"/>
              <a:t>La certification du NIA en Numéro de sécurité sociale est estimée à 15 jours si les justificatifs fournis sont conformes</a:t>
            </a:r>
            <a:r>
              <a:rPr lang="fr-FR" dirty="0" smtClean="0"/>
              <a:t>.</a:t>
            </a:r>
          </a:p>
          <a:p>
            <a:r>
              <a:rPr lang="fr-FR" dirty="0"/>
              <a:t>La CPAM est </a:t>
            </a:r>
            <a:r>
              <a:rPr lang="fr-FR" dirty="0" smtClean="0"/>
              <a:t>susceptible </a:t>
            </a:r>
            <a:r>
              <a:rPr lang="fr-FR" dirty="0"/>
              <a:t>de demander un nouveau justificatif à l’assuré en cas de besoin.</a:t>
            </a:r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Les droits avec un NIA</a:t>
            </a:r>
            <a:endParaRPr lang="fr-FR" b="1" u="sng" dirty="0"/>
          </a:p>
          <a:p>
            <a:r>
              <a:rPr lang="fr-FR" dirty="0" smtClean="0"/>
              <a:t>Le </a:t>
            </a:r>
            <a:r>
              <a:rPr lang="fr-FR" dirty="0"/>
              <a:t>NIA donne les mêmes droits qu'un numéro </a:t>
            </a:r>
            <a:r>
              <a:rPr lang="fr-FR" dirty="0" smtClean="0"/>
              <a:t>permanent, 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SAUF </a:t>
            </a:r>
            <a:r>
              <a:rPr lang="fr-FR" dirty="0" smtClean="0"/>
              <a:t>il </a:t>
            </a:r>
            <a:r>
              <a:rPr lang="fr-FR" dirty="0"/>
              <a:t>ne permet </a:t>
            </a:r>
            <a:r>
              <a:rPr lang="fr-FR" b="1" dirty="0"/>
              <a:t>pas</a:t>
            </a:r>
            <a:r>
              <a:rPr lang="fr-FR" dirty="0"/>
              <a:t> </a:t>
            </a:r>
            <a:r>
              <a:rPr lang="fr-FR" dirty="0" smtClean="0"/>
              <a:t>l'édition </a:t>
            </a:r>
            <a:r>
              <a:rPr lang="fr-FR" b="1" dirty="0"/>
              <a:t>d'une carte vitale</a:t>
            </a:r>
            <a:r>
              <a:rPr lang="fr-FR" dirty="0"/>
              <a:t>, ni la création d'un </a:t>
            </a:r>
            <a:r>
              <a:rPr lang="fr-FR" b="1" dirty="0"/>
              <a:t>compte </a:t>
            </a:r>
            <a:r>
              <a:rPr lang="fr-FR" b="1" dirty="0" err="1"/>
              <a:t>ameli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9844" y="1918595"/>
            <a:ext cx="6040728" cy="369332"/>
          </a:xfrm>
          <a:prstGeom prst="rect">
            <a:avLst/>
          </a:prstGeom>
          <a:solidFill>
            <a:srgbClr val="934EA8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 NUMÉRO D’IMMATRICULATION D’ATTENTE: </a:t>
            </a:r>
            <a:r>
              <a:rPr lang="fr-FR" b="1" dirty="0" smtClean="0">
                <a:solidFill>
                  <a:schemeClr val="bg1"/>
                </a:solidFill>
              </a:rPr>
              <a:t>NIA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2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5861" y="289506"/>
            <a:ext cx="11196000" cy="539169"/>
          </a:xfrm>
        </p:spPr>
        <p:txBody>
          <a:bodyPr/>
          <a:lstStyle/>
          <a:p>
            <a:r>
              <a:rPr lang="fr-FR" dirty="0" smtClean="0"/>
              <a:t>06 – OUVERTURE DE DROIT PUMA: </a:t>
            </a:r>
            <a:r>
              <a:rPr lang="fr-FR" cap="none" dirty="0" smtClean="0"/>
              <a:t>informations complémentaires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09153" y="1049482"/>
            <a:ext cx="111702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chemeClr val="accent4"/>
              </a:solidFill>
            </a:endParaRPr>
          </a:p>
          <a:p>
            <a:pPr algn="ctr"/>
            <a:endParaRPr lang="fr-FR" b="1" dirty="0">
              <a:solidFill>
                <a:schemeClr val="accent4"/>
              </a:solidFill>
            </a:endParaRPr>
          </a:p>
          <a:p>
            <a:r>
              <a:rPr lang="fr-FR" b="1" dirty="0" smtClean="0"/>
              <a:t>Documents </a:t>
            </a:r>
            <a:r>
              <a:rPr lang="fr-FR" b="1" dirty="0"/>
              <a:t>pour permettre la certification du numéro de sécurité sociale </a:t>
            </a:r>
            <a:r>
              <a:rPr lang="fr-FR" b="1" dirty="0" smtClean="0"/>
              <a:t>:</a:t>
            </a:r>
          </a:p>
          <a:p>
            <a:r>
              <a:rPr lang="fr-FR" b="1" dirty="0" smtClean="0"/>
              <a:t>2 justificatifs: pièces d’identité et pièces d’état civil</a:t>
            </a:r>
          </a:p>
          <a:p>
            <a:pPr algn="ctr"/>
            <a:endParaRPr lang="fr-FR" b="1" dirty="0" smtClean="0"/>
          </a:p>
          <a:p>
            <a:r>
              <a:rPr lang="fr-FR" b="1" dirty="0" smtClean="0"/>
              <a:t>Pièces </a:t>
            </a:r>
            <a:r>
              <a:rPr lang="fr-FR" b="1" dirty="0"/>
              <a:t>d'identité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carte nationale d’identité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passeport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le titre de séjour (notamment la carte de séjour, la carte de séjour temporaire, la carte de résident, le certificat de résidence de ressortissant algérien</a:t>
            </a:r>
            <a:r>
              <a:rPr lang="fr-FR" sz="1600" dirty="0" smtClean="0">
                <a:solidFill>
                  <a:schemeClr val="bg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2"/>
              </a:solidFill>
            </a:endParaRPr>
          </a:p>
          <a:p>
            <a:r>
              <a:rPr lang="fr-FR" b="1" dirty="0"/>
              <a:t>Pièces d'état civil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extrait d’acte de naissance avec filiation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copie intégrale d’acte de naissance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2"/>
                </a:solidFill>
              </a:rPr>
              <a:t>toute pièce équivalente établie par un consulat plurilingue ou dans la langue du pays UE et turc (avec </a:t>
            </a:r>
            <a:r>
              <a:rPr lang="fr-FR" sz="1600" dirty="0">
                <a:solidFill>
                  <a:schemeClr val="bg2"/>
                </a:solidFill>
              </a:rPr>
              <a:t>si possible sa traduction assermentée par un </a:t>
            </a:r>
            <a:r>
              <a:rPr lang="fr-FR" sz="1600">
                <a:solidFill>
                  <a:schemeClr val="bg2"/>
                </a:solidFill>
              </a:rPr>
              <a:t>organisme </a:t>
            </a:r>
            <a:r>
              <a:rPr lang="fr-FR" sz="1600" smtClean="0">
                <a:solidFill>
                  <a:schemeClr val="bg2"/>
                </a:solidFill>
              </a:rPr>
              <a:t>français ou </a:t>
            </a:r>
            <a:r>
              <a:rPr lang="fr-FR" sz="1600" dirty="0">
                <a:solidFill>
                  <a:schemeClr val="bg2"/>
                </a:solidFill>
              </a:rPr>
              <a:t>traducteur certifié</a:t>
            </a:r>
            <a:r>
              <a:rPr lang="fr-FR" sz="1600" dirty="0" smtClean="0">
                <a:solidFill>
                  <a:schemeClr val="bg2"/>
                </a:solidFill>
              </a:rPr>
              <a:t>).</a:t>
            </a:r>
          </a:p>
          <a:p>
            <a:endParaRPr lang="fr-FR" dirty="0" smtClean="0">
              <a:solidFill>
                <a:schemeClr val="bg2"/>
              </a:solidFill>
            </a:endParaRPr>
          </a:p>
          <a:p>
            <a:pPr algn="ctr"/>
            <a:r>
              <a:rPr lang="fr-FR" i="1" dirty="0"/>
              <a:t>Il est nécessaire d’avoir une concordance des identités sur les 2 documents</a:t>
            </a:r>
            <a:r>
              <a:rPr lang="fr-FR" i="1" dirty="0" smtClean="0"/>
              <a:t>.</a:t>
            </a:r>
          </a:p>
          <a:p>
            <a:pPr algn="ctr"/>
            <a:endParaRPr lang="fr-FR" sz="1600" i="1" dirty="0" smtClean="0"/>
          </a:p>
          <a:p>
            <a:pPr algn="ctr"/>
            <a:r>
              <a:rPr lang="fr-FR" dirty="0" smtClean="0"/>
              <a:t>Transmettre </a:t>
            </a:r>
            <a:r>
              <a:rPr lang="fr-FR" dirty="0"/>
              <a:t>le dossier dûment rempli et complet permet une prise en charge </a:t>
            </a:r>
            <a:r>
              <a:rPr lang="fr-FR" dirty="0" smtClean="0"/>
              <a:t>rapide.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3453" y="1039091"/>
            <a:ext cx="6487539" cy="369332"/>
          </a:xfrm>
          <a:prstGeom prst="rect">
            <a:avLst/>
          </a:prstGeom>
          <a:solidFill>
            <a:srgbClr val="934EA8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LA CERTIFICATION DU NUMÉRO DE SÉCURITÉ SOCIALE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8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01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4000" dirty="0"/>
              <a:t>ouverture des </a:t>
            </a:r>
            <a:r>
              <a:rPr lang="fr-FR" sz="4000" dirty="0" smtClean="0"/>
              <a:t>accueils</a:t>
            </a:r>
          </a:p>
          <a:p>
            <a:r>
              <a:rPr lang="fr-FR" sz="4000" dirty="0" smtClean="0"/>
              <a:t>PRISE DE RDV</a:t>
            </a:r>
            <a:endParaRPr lang="fr-FR" sz="4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5861" y="289506"/>
            <a:ext cx="11196000" cy="539169"/>
          </a:xfrm>
        </p:spPr>
        <p:txBody>
          <a:bodyPr/>
          <a:lstStyle/>
          <a:p>
            <a:r>
              <a:rPr lang="fr-FR" dirty="0" smtClean="0"/>
              <a:t>06 – OUVERTURE DE DROIT PUMA: </a:t>
            </a:r>
            <a:r>
              <a:rPr lang="fr-FR" cap="none" dirty="0" smtClean="0"/>
              <a:t>informations complémentaires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2580" y="1918595"/>
            <a:ext cx="6622620" cy="369332"/>
          </a:xfrm>
          <a:prstGeom prst="rect">
            <a:avLst/>
          </a:prstGeom>
          <a:solidFill>
            <a:srgbClr val="934EA8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 cas d’hospitalisation avec demande de C2S simultanée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9844" y="2753591"/>
            <a:ext cx="10816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En cas d’urgence médico-sociale et en cas de demande simultanée de C2S, </a:t>
            </a:r>
            <a:r>
              <a:rPr lang="fr-FR" dirty="0" smtClean="0"/>
              <a:t>la </a:t>
            </a:r>
            <a:r>
              <a:rPr lang="fr-FR" dirty="0"/>
              <a:t>date d’effet du rattachement au régime de résidence est alignée sur celle de la C2S. </a:t>
            </a:r>
            <a:endParaRPr lang="fr-FR" dirty="0" smtClean="0"/>
          </a:p>
          <a:p>
            <a:pPr algn="just"/>
            <a:r>
              <a:rPr lang="fr-FR" dirty="0" smtClean="0"/>
              <a:t>En </a:t>
            </a:r>
            <a:r>
              <a:rPr lang="fr-FR" dirty="0"/>
              <a:t>effet, la date d’entrée dans l’établissement hospitalier peut être assimilée à la date de dépôt de la demande de C2S, avec une rétroactivité limitée à 2 mois. </a:t>
            </a:r>
            <a:endParaRPr lang="fr-FR" dirty="0" smtClean="0"/>
          </a:p>
          <a:p>
            <a:pPr algn="just"/>
            <a:r>
              <a:rPr lang="fr-FR" dirty="0" smtClean="0"/>
              <a:t>Pour </a:t>
            </a:r>
            <a:r>
              <a:rPr lang="fr-FR" dirty="0"/>
              <a:t>ce faire, vous pouvez adresser votre demande au référent C2S.</a:t>
            </a:r>
          </a:p>
        </p:txBody>
      </p:sp>
    </p:spTree>
    <p:extLst>
      <p:ext uri="{BB962C8B-B14F-4D97-AF65-F5344CB8AC3E}">
        <p14:creationId xmlns:p14="http://schemas.microsoft.com/office/powerpoint/2010/main" val="3526467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5861" y="289506"/>
            <a:ext cx="11196000" cy="539169"/>
          </a:xfrm>
        </p:spPr>
        <p:txBody>
          <a:bodyPr/>
          <a:lstStyle/>
          <a:p>
            <a:r>
              <a:rPr lang="fr-FR" dirty="0" smtClean="0"/>
              <a:t>06 – OUVERTURE DE DROIT PUMA: </a:t>
            </a:r>
            <a:r>
              <a:rPr lang="fr-FR" cap="none" dirty="0" smtClean="0"/>
              <a:t>informations complémentaires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3980" y="1170450"/>
            <a:ext cx="6986302" cy="369332"/>
          </a:xfrm>
          <a:prstGeom prst="rect">
            <a:avLst/>
          </a:prstGeom>
          <a:solidFill>
            <a:srgbClr val="934EA8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Modalités de gestion des personnes en provenance </a:t>
            </a:r>
            <a:r>
              <a:rPr lang="fr-FR" b="1" dirty="0" smtClean="0">
                <a:solidFill>
                  <a:schemeClr val="bg1"/>
                </a:solidFill>
              </a:rPr>
              <a:t>d’Ukraine: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3980" y="1828800"/>
            <a:ext cx="108169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fr-FR" dirty="0" smtClean="0">
                <a:sym typeface="Wingdings"/>
              </a:rPr>
              <a:t>	</a:t>
            </a:r>
            <a:r>
              <a:rPr lang="fr-FR" dirty="0" smtClean="0"/>
              <a:t>La </a:t>
            </a:r>
            <a:r>
              <a:rPr lang="fr-FR" dirty="0"/>
              <a:t>création du dossier est réalisée à partir du seul document justifiant du bénéfice de la </a:t>
            </a:r>
            <a:r>
              <a:rPr lang="fr-FR" dirty="0" smtClean="0"/>
              <a:t>	protection </a:t>
            </a:r>
            <a:r>
              <a:rPr lang="fr-FR" dirty="0"/>
              <a:t>temporaire sur lequel figurent les éléments : </a:t>
            </a:r>
            <a:endParaRPr lang="fr-FR" dirty="0" smtClean="0"/>
          </a:p>
          <a:p>
            <a:pPr algn="just"/>
            <a:r>
              <a:rPr lang="fr-FR" dirty="0" smtClean="0"/>
              <a:t>	- d’état </a:t>
            </a:r>
            <a:r>
              <a:rPr lang="fr-FR" dirty="0"/>
              <a:t>civil (nom, prénoms, date et lieu de naissance) </a:t>
            </a:r>
            <a:endParaRPr lang="fr-FR" dirty="0" smtClean="0"/>
          </a:p>
          <a:p>
            <a:pPr algn="just"/>
            <a:r>
              <a:rPr lang="fr-FR" dirty="0" smtClean="0"/>
              <a:t>	- d’adresse postale</a:t>
            </a:r>
          </a:p>
          <a:p>
            <a:pPr algn="just"/>
            <a:endParaRPr lang="fr-FR" dirty="0" smtClean="0"/>
          </a:p>
          <a:p>
            <a:pPr algn="just">
              <a:tabLst>
                <a:tab pos="539750" algn="l"/>
              </a:tabLst>
            </a:pPr>
            <a:r>
              <a:rPr lang="fr-FR" dirty="0" smtClean="0">
                <a:sym typeface="Wingdings"/>
              </a:rPr>
              <a:t>	</a:t>
            </a:r>
            <a:r>
              <a:rPr lang="fr-FR" dirty="0" smtClean="0"/>
              <a:t>Les </a:t>
            </a:r>
            <a:r>
              <a:rPr lang="fr-FR" dirty="0"/>
              <a:t>ressortissants français rapatriés d’Ukraine ou de Russie, ainsi que leurs conjoints, pourront </a:t>
            </a:r>
            <a:r>
              <a:rPr lang="fr-FR" dirty="0" smtClean="0"/>
              <a:t>	bénéficier </a:t>
            </a:r>
            <a:r>
              <a:rPr lang="fr-FR" dirty="0"/>
              <a:t>d’une affiliation à la Protection Universelle Maladie sans application du délai de </a:t>
            </a:r>
            <a:r>
              <a:rPr lang="fr-FR" dirty="0" smtClean="0"/>
              <a:t>	carence </a:t>
            </a:r>
            <a:r>
              <a:rPr lang="fr-FR" dirty="0"/>
              <a:t>prévus aux articles </a:t>
            </a:r>
            <a:r>
              <a:rPr lang="fr-FR" dirty="0" smtClean="0"/>
              <a:t>L.160-5 </a:t>
            </a:r>
            <a:r>
              <a:rPr lang="fr-FR" dirty="0"/>
              <a:t>et D.160-2 du code de la sécurité sociale dès leur arrivée </a:t>
            </a:r>
            <a:r>
              <a:rPr lang="fr-FR" dirty="0" smtClean="0"/>
              <a:t>	en </a:t>
            </a:r>
            <a:r>
              <a:rPr lang="fr-FR" dirty="0"/>
              <a:t>France avec : </a:t>
            </a:r>
            <a:endParaRPr lang="fr-FR" dirty="0" smtClean="0"/>
          </a:p>
          <a:p>
            <a:pPr algn="just"/>
            <a:r>
              <a:rPr lang="fr-FR" dirty="0" smtClean="0"/>
              <a:t>	- formulaire </a:t>
            </a:r>
            <a:r>
              <a:rPr lang="fr-FR" dirty="0"/>
              <a:t>de demande d’ouverture de droit </a:t>
            </a:r>
            <a:endParaRPr lang="fr-FR" dirty="0" smtClean="0"/>
          </a:p>
          <a:p>
            <a:pPr algn="just"/>
            <a:r>
              <a:rPr lang="fr-FR" dirty="0" smtClean="0"/>
              <a:t>	- RIB</a:t>
            </a:r>
          </a:p>
          <a:p>
            <a:pPr algn="just"/>
            <a:r>
              <a:rPr lang="fr-FR" dirty="0" smtClean="0"/>
              <a:t>	- pièce </a:t>
            </a:r>
            <a:r>
              <a:rPr lang="fr-FR" dirty="0"/>
              <a:t>d’identité 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>
              <a:tabLst>
                <a:tab pos="539750" algn="l"/>
              </a:tabLst>
            </a:pPr>
            <a:r>
              <a:rPr lang="fr-FR" dirty="0" smtClean="0">
                <a:sym typeface="Wingdings"/>
              </a:rPr>
              <a:t>	</a:t>
            </a:r>
            <a:r>
              <a:rPr lang="fr-FR" dirty="0" smtClean="0"/>
              <a:t>Les </a:t>
            </a:r>
            <a:r>
              <a:rPr lang="fr-FR" dirty="0"/>
              <a:t>ressortissants ukrainiens résidant en France dont le titre de séjour a expiré verront leur droit </a:t>
            </a:r>
            <a:r>
              <a:rPr lang="fr-FR" dirty="0" smtClean="0"/>
              <a:t>	à </a:t>
            </a:r>
            <a:r>
              <a:rPr lang="fr-FR" dirty="0"/>
              <a:t>la Protection Universelle </a:t>
            </a:r>
            <a:r>
              <a:rPr lang="fr-FR" dirty="0" err="1"/>
              <a:t>MAladie</a:t>
            </a:r>
            <a:r>
              <a:rPr lang="fr-FR" dirty="0"/>
              <a:t> automatiquement </a:t>
            </a:r>
            <a:r>
              <a:rPr lang="fr-FR" dirty="0" smtClean="0"/>
              <a:t>prolongé.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297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07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4000" dirty="0" smtClean="0"/>
              <a:t>Point </a:t>
            </a:r>
            <a:r>
              <a:rPr lang="fr-FR" sz="4000" dirty="0" err="1" smtClean="0"/>
              <a:t>d’actualitÉ</a:t>
            </a:r>
            <a:endParaRPr lang="fr-FR" sz="4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2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5861" y="289506"/>
            <a:ext cx="11196000" cy="539169"/>
          </a:xfrm>
        </p:spPr>
        <p:txBody>
          <a:bodyPr/>
          <a:lstStyle/>
          <a:p>
            <a:r>
              <a:rPr lang="fr-FR" dirty="0" smtClean="0"/>
              <a:t>07 – POINTS D’ACTUALITÉ: forum santé jeunes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90" y="1110918"/>
            <a:ext cx="11055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CPAM du Doubs organise son 1</a:t>
            </a:r>
            <a:r>
              <a:rPr lang="fr-FR" baseline="30000" dirty="0"/>
              <a:t>er</a:t>
            </a:r>
            <a:r>
              <a:rPr lang="fr-FR" dirty="0"/>
              <a:t> forum pour les jeunes de 16 à 25 ans sur le thème de la santé,</a:t>
            </a:r>
          </a:p>
          <a:p>
            <a:r>
              <a:rPr lang="fr-FR" dirty="0"/>
              <a:t> 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à </a:t>
            </a:r>
            <a:r>
              <a:rPr lang="fr-FR" dirty="0"/>
              <a:t>Besançon, Espace Grammont, 20 Rue </a:t>
            </a:r>
            <a:r>
              <a:rPr lang="fr-FR" dirty="0" err="1"/>
              <a:t>Mégevand</a:t>
            </a:r>
            <a:r>
              <a:rPr lang="fr-FR" dirty="0"/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76625" y="1561007"/>
            <a:ext cx="3837857" cy="369332"/>
          </a:xfrm>
          <a:prstGeom prst="rect">
            <a:avLst/>
          </a:prstGeom>
          <a:solidFill>
            <a:srgbClr val="934EA8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Jeudi 29 septembre de 10 h à 17h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50" name="Image 12" descr="cid:image007.jpg@01D87713.3E358B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22" y="2759652"/>
            <a:ext cx="5695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043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772816" y="2932518"/>
            <a:ext cx="8294915" cy="2292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b="1" dirty="0" smtClean="0">
              <a:solidFill>
                <a:schemeClr val="bg1"/>
              </a:solidFill>
            </a:endParaRPr>
          </a:p>
          <a:p>
            <a:endParaRPr lang="fr-FR" sz="1400" b="1" dirty="0">
              <a:solidFill>
                <a:schemeClr val="bg1"/>
              </a:solidFill>
            </a:endParaRPr>
          </a:p>
          <a:p>
            <a:endParaRPr lang="fr-FR" sz="1400" b="1" dirty="0" smtClean="0">
              <a:solidFill>
                <a:schemeClr val="bg1"/>
              </a:solidFill>
            </a:endParaRP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                                           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Pour nous contacter: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partenaires.cpam-doubs@assurance-maladie.fr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184" y="1424864"/>
            <a:ext cx="11178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56583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783515"/>
          </a:xfrm>
        </p:spPr>
        <p:txBody>
          <a:bodyPr/>
          <a:lstStyle/>
          <a:p>
            <a:r>
              <a:rPr lang="fr-FR" dirty="0" smtClean="0"/>
              <a:t>02 – OUVERTURE DES ACCUEILS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5191" y="5248015"/>
            <a:ext cx="11262049" cy="92333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0C419A"/>
              </a:solidFill>
            </a:endParaRPr>
          </a:p>
          <a:p>
            <a:pPr algn="ctr"/>
            <a:r>
              <a:rPr lang="fr-FR" dirty="0" smtClean="0">
                <a:solidFill>
                  <a:srgbClr val="0C419A"/>
                </a:solidFill>
              </a:rPr>
              <a:t>Pour </a:t>
            </a:r>
            <a:r>
              <a:rPr lang="fr-FR" dirty="0">
                <a:solidFill>
                  <a:srgbClr val="0C419A"/>
                </a:solidFill>
              </a:rPr>
              <a:t>connaître </a:t>
            </a:r>
            <a:r>
              <a:rPr lang="fr-FR" dirty="0" smtClean="0">
                <a:solidFill>
                  <a:srgbClr val="0C419A"/>
                </a:solidFill>
              </a:rPr>
              <a:t>nos horaires, </a:t>
            </a:r>
            <a:r>
              <a:rPr lang="fr-FR" dirty="0">
                <a:solidFill>
                  <a:srgbClr val="0C419A"/>
                </a:solidFill>
              </a:rPr>
              <a:t>se rendre sur ameli.fr, rubrique « adresses et contacts » </a:t>
            </a:r>
            <a:endParaRPr lang="fr-FR" dirty="0" smtClean="0">
              <a:solidFill>
                <a:srgbClr val="0C419A"/>
              </a:solidFill>
            </a:endParaRPr>
          </a:p>
          <a:p>
            <a:endParaRPr lang="fr-FR" dirty="0" smtClean="0">
              <a:solidFill>
                <a:srgbClr val="0C419A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21" y="5438217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85192" y="1507340"/>
            <a:ext cx="1126204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 lieux d’accueil principaux : </a:t>
            </a:r>
            <a:r>
              <a:rPr lang="fr-FR" b="1" dirty="0"/>
              <a:t>Besançon et Montbéliard</a:t>
            </a:r>
          </a:p>
          <a:p>
            <a:r>
              <a:rPr lang="fr-FR" dirty="0"/>
              <a:t>-&gt; Ouverture du lundi au vendredi (sauf le mardi matin) </a:t>
            </a:r>
            <a:r>
              <a:rPr lang="pt-BR" dirty="0"/>
              <a:t>de 08h30 à 12h00 et de 13h30 à </a:t>
            </a:r>
            <a:r>
              <a:rPr lang="pt-BR" dirty="0" smtClean="0"/>
              <a:t>16h30</a:t>
            </a:r>
          </a:p>
          <a:p>
            <a:endParaRPr lang="pt-BR" dirty="0"/>
          </a:p>
          <a:p>
            <a:r>
              <a:rPr lang="fr-FR" b="1" dirty="0"/>
              <a:t>Accueil de Pontarlier </a:t>
            </a:r>
            <a:r>
              <a:rPr lang="fr-FR" dirty="0"/>
              <a:t>: Ouverture les matins (sauf le mardi) de 08h30 à </a:t>
            </a:r>
            <a:r>
              <a:rPr lang="fr-FR" dirty="0" smtClean="0"/>
              <a:t>12h00</a:t>
            </a:r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b="1" dirty="0"/>
              <a:t>MFS Morteau : </a:t>
            </a:r>
            <a:r>
              <a:rPr lang="fr-FR" dirty="0"/>
              <a:t>Rdv </a:t>
            </a:r>
            <a:r>
              <a:rPr lang="fr-FR" dirty="0" err="1"/>
              <a:t>Cpam</a:t>
            </a:r>
            <a:r>
              <a:rPr lang="fr-FR" dirty="0"/>
              <a:t> proposés les vendredis</a:t>
            </a:r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Partenariat avec la </a:t>
            </a:r>
            <a:r>
              <a:rPr lang="fr-FR" b="1" dirty="0"/>
              <a:t>MFS </a:t>
            </a:r>
            <a:r>
              <a:rPr lang="fr-FR" b="1" dirty="0" err="1"/>
              <a:t>Planoise</a:t>
            </a:r>
            <a:r>
              <a:rPr lang="fr-FR" b="1" dirty="0"/>
              <a:t> </a:t>
            </a:r>
            <a:r>
              <a:rPr lang="fr-FR" dirty="0"/>
              <a:t>: RDV </a:t>
            </a:r>
            <a:r>
              <a:rPr lang="fr-FR" dirty="0" err="1"/>
              <a:t>Cpam</a:t>
            </a:r>
            <a:r>
              <a:rPr lang="fr-FR" dirty="0"/>
              <a:t> proposés les mardis et jeudis</a:t>
            </a:r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Partenariat avec la </a:t>
            </a:r>
            <a:r>
              <a:rPr lang="fr-FR" b="1" dirty="0"/>
              <a:t>commune d’Audincourt </a:t>
            </a:r>
            <a:r>
              <a:rPr lang="fr-FR" dirty="0"/>
              <a:t>: Permanence en libre service les matins (sauf le mardi</a:t>
            </a:r>
            <a:r>
              <a:rPr lang="fr-FR" dirty="0" smtClean="0"/>
              <a:t>).</a:t>
            </a:r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b="1" dirty="0"/>
              <a:t>Partenariat MFS / CPAM du </a:t>
            </a:r>
            <a:r>
              <a:rPr lang="fr-FR" b="1" dirty="0" smtClean="0"/>
              <a:t>Doubs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8061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accueil</a:t>
            </a:r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37746" y="1770435"/>
            <a:ext cx="11257368" cy="447472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b="1" u="sng" dirty="0" smtClean="0">
                <a:solidFill>
                  <a:srgbClr val="9CB311"/>
                </a:solidFill>
              </a:rPr>
              <a:t>1- Espace libre service</a:t>
            </a:r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A disposition :</a:t>
            </a:r>
          </a:p>
          <a:p>
            <a:pPr marL="2857500" lvl="5" indent="-342900">
              <a:buFont typeface="Wingdings" panose="05000000000000000000" pitchFamily="2" charset="2"/>
              <a:buChar char="Ø"/>
            </a:pPr>
            <a:r>
              <a:rPr lang="fr-FR" dirty="0"/>
              <a:t>D</a:t>
            </a:r>
            <a:r>
              <a:rPr lang="fr-FR" dirty="0" smtClean="0"/>
              <a:t>es postes </a:t>
            </a:r>
            <a:r>
              <a:rPr lang="fr-FR" dirty="0" err="1" smtClean="0"/>
              <a:t>ameli</a:t>
            </a:r>
            <a:endParaRPr lang="fr-FR" dirty="0" smtClean="0"/>
          </a:p>
          <a:p>
            <a:pPr lvl="5" indent="0">
              <a:buNone/>
            </a:pPr>
            <a:endParaRPr lang="fr-FR" dirty="0" smtClean="0"/>
          </a:p>
          <a:p>
            <a:pPr marL="2857500" lvl="5" indent="-342900">
              <a:buFont typeface="Wingdings" panose="05000000000000000000" pitchFamily="2" charset="2"/>
              <a:buChar char="Ø"/>
            </a:pPr>
            <a:r>
              <a:rPr lang="fr-FR" dirty="0" smtClean="0"/>
              <a:t>Des bornes multiservices</a:t>
            </a:r>
          </a:p>
          <a:p>
            <a:pPr marL="2857500" lvl="5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5" indent="0">
              <a:buNone/>
            </a:pPr>
            <a:r>
              <a:rPr lang="fr-FR" sz="1600" dirty="0" smtClean="0"/>
              <a:t>accompagnement des assurés si besoin</a:t>
            </a:r>
          </a:p>
          <a:p>
            <a:pPr lvl="1" indent="0">
              <a:buNone/>
            </a:pPr>
            <a:endParaRPr lang="fr-FR" b="1" u="sng" dirty="0" smtClean="0">
              <a:solidFill>
                <a:srgbClr val="9CB311"/>
              </a:solidFill>
            </a:endParaRPr>
          </a:p>
          <a:p>
            <a:r>
              <a:rPr lang="fr-FR" b="1" u="sng" dirty="0" smtClean="0">
                <a:solidFill>
                  <a:srgbClr val="9CB311"/>
                </a:solidFill>
              </a:rPr>
              <a:t>	</a:t>
            </a:r>
            <a:r>
              <a:rPr lang="fr-FR" b="1" u="sng" dirty="0">
                <a:solidFill>
                  <a:srgbClr val="9CB311"/>
                </a:solidFill>
              </a:rPr>
              <a:t> </a:t>
            </a:r>
            <a:r>
              <a:rPr lang="fr-FR" b="1" u="sng" dirty="0" smtClean="0">
                <a:solidFill>
                  <a:srgbClr val="9CB311"/>
                </a:solidFill>
              </a:rPr>
              <a:t>					2- </a:t>
            </a:r>
            <a:r>
              <a:rPr lang="fr-FR" b="1" u="sng" dirty="0">
                <a:solidFill>
                  <a:srgbClr val="9CB311"/>
                </a:solidFill>
              </a:rPr>
              <a:t>Espace </a:t>
            </a:r>
            <a:r>
              <a:rPr lang="fr-FR" b="1" u="sng" dirty="0" smtClean="0">
                <a:solidFill>
                  <a:srgbClr val="9CB311"/>
                </a:solidFill>
              </a:rPr>
              <a:t>conseil</a:t>
            </a:r>
            <a:endParaRPr lang="fr-FR" b="1" u="sng" dirty="0">
              <a:solidFill>
                <a:srgbClr val="9CB311"/>
              </a:solidFill>
            </a:endParaRPr>
          </a:p>
          <a:p>
            <a:pPr lvl="8" indent="0">
              <a:buNone/>
            </a:pPr>
            <a:r>
              <a:rPr lang="fr-FR" dirty="0" smtClean="0"/>
              <a:t>                                    </a:t>
            </a:r>
          </a:p>
          <a:p>
            <a:pPr marL="4841875" lvl="8" indent="0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   RDV téléphoniques</a:t>
            </a:r>
          </a:p>
          <a:p>
            <a:pPr marL="3495675" lvl="8" indent="0">
              <a:buNone/>
            </a:pPr>
            <a:endParaRPr lang="fr-FR" dirty="0" smtClean="0"/>
          </a:p>
          <a:p>
            <a:pPr marL="4838700" lvl="8" indent="0">
              <a:buFont typeface="Wingdings" panose="05000000000000000000" pitchFamily="2" charset="2"/>
              <a:buChar char="Ø"/>
            </a:pPr>
            <a:r>
              <a:rPr lang="fr-FR" dirty="0" smtClean="0"/>
              <a:t>    RDV physiques </a:t>
            </a:r>
          </a:p>
          <a:p>
            <a:r>
              <a:rPr lang="fr-FR" sz="1300" i="1" dirty="0" smtClean="0"/>
              <a:t>						</a:t>
            </a:r>
            <a:endParaRPr lang="fr-FR" sz="13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1" y="3019865"/>
            <a:ext cx="1712912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26" y="2193571"/>
            <a:ext cx="1049338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8"/>
          <a:stretch/>
        </p:blipFill>
        <p:spPr bwMode="auto">
          <a:xfrm>
            <a:off x="8680044" y="3792424"/>
            <a:ext cx="2714024" cy="228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27508" y="5188619"/>
            <a:ext cx="4164369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Prenez </a:t>
            </a:r>
            <a:r>
              <a:rPr lang="fr-FR" sz="1400" dirty="0">
                <a:solidFill>
                  <a:schemeClr val="bg1"/>
                </a:solidFill>
              </a:rPr>
              <a:t>rendez-vous depuis votre compte </a:t>
            </a:r>
            <a:r>
              <a:rPr lang="fr-FR" sz="1400" dirty="0" err="1" smtClean="0">
                <a:solidFill>
                  <a:schemeClr val="bg1"/>
                </a:solidFill>
              </a:rPr>
              <a:t>ameli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(rubrique agenda) ou au 36 46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02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4000" dirty="0" smtClean="0"/>
              <a:t>PLATEFORME EN LANGUE DES SIGNES</a:t>
            </a:r>
            <a:endParaRPr lang="fr-FR" sz="4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996956"/>
          </a:xfrm>
        </p:spPr>
        <p:txBody>
          <a:bodyPr/>
          <a:lstStyle/>
          <a:p>
            <a:r>
              <a:rPr lang="fr-FR" dirty="0" smtClean="0"/>
              <a:t>03 – PLATEFORME EN LANGUE DES SIGNES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75861" y="1990827"/>
            <a:ext cx="11159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Depuis le mois d’avril,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 3646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est accessible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aux usagers sourds, malentendants, aphasiques,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ou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présentant des problèmes d'élocution.</a:t>
            </a:r>
          </a:p>
          <a:p>
            <a:endParaRPr lang="fr-FR" dirty="0">
              <a:solidFill>
                <a:srgbClr val="003399"/>
              </a:solidFill>
            </a:endParaRPr>
          </a:p>
          <a:p>
            <a:r>
              <a:rPr lang="fr-FR" dirty="0">
                <a:solidFill>
                  <a:srgbClr val="003399"/>
                </a:solidFill>
              </a:rPr>
              <a:t>Ce service </a:t>
            </a:r>
            <a:r>
              <a:rPr lang="fr-FR" dirty="0" smtClean="0">
                <a:solidFill>
                  <a:srgbClr val="003399"/>
                </a:solidFill>
              </a:rPr>
              <a:t>est </a:t>
            </a:r>
            <a:r>
              <a:rPr lang="fr-FR" dirty="0">
                <a:solidFill>
                  <a:srgbClr val="003399"/>
                </a:solidFill>
              </a:rPr>
              <a:t>accessible sur www.ameli.fr. </a:t>
            </a:r>
            <a:endParaRPr lang="fr-FR" dirty="0" smtClean="0">
              <a:solidFill>
                <a:srgbClr val="003399"/>
              </a:solidFill>
            </a:endParaRPr>
          </a:p>
          <a:p>
            <a:endParaRPr lang="fr-FR" dirty="0">
              <a:solidFill>
                <a:srgbClr val="003399"/>
              </a:solidFill>
            </a:endParaRPr>
          </a:p>
          <a:p>
            <a:r>
              <a:rPr lang="fr-FR" dirty="0">
                <a:solidFill>
                  <a:srgbClr val="003399"/>
                </a:solidFill>
              </a:rPr>
              <a:t>Les assurés </a:t>
            </a:r>
            <a:r>
              <a:rPr lang="fr-FR" dirty="0" smtClean="0">
                <a:solidFill>
                  <a:srgbClr val="003399"/>
                </a:solidFill>
              </a:rPr>
              <a:t>peuvent </a:t>
            </a:r>
            <a:r>
              <a:rPr lang="fr-FR" dirty="0">
                <a:solidFill>
                  <a:srgbClr val="003399"/>
                </a:solidFill>
              </a:rPr>
              <a:t>choisir différents modes de communication </a:t>
            </a:r>
            <a:r>
              <a:rPr lang="fr-FR" dirty="0" smtClean="0">
                <a:solidFill>
                  <a:srgbClr val="003399"/>
                </a:solidFill>
              </a:rPr>
              <a:t>:</a:t>
            </a:r>
          </a:p>
          <a:p>
            <a:endParaRPr lang="fr-FR" dirty="0" smtClean="0">
              <a:solidFill>
                <a:srgbClr val="003399"/>
              </a:solidFill>
            </a:endParaRPr>
          </a:p>
          <a:p>
            <a:r>
              <a:rPr lang="fr-FR" b="1" dirty="0" smtClean="0">
                <a:solidFill>
                  <a:srgbClr val="003399"/>
                </a:solidFill>
              </a:rPr>
              <a:t>LSF </a:t>
            </a:r>
            <a:r>
              <a:rPr lang="fr-FR" b="1" dirty="0">
                <a:solidFill>
                  <a:srgbClr val="003399"/>
                </a:solidFill>
              </a:rPr>
              <a:t>:</a:t>
            </a:r>
            <a:r>
              <a:rPr lang="fr-FR" dirty="0">
                <a:solidFill>
                  <a:srgbClr val="003399"/>
                </a:solidFill>
              </a:rPr>
              <a:t> Langue des signes française, </a:t>
            </a:r>
            <a:r>
              <a:rPr lang="fr-FR" b="1" dirty="0">
                <a:solidFill>
                  <a:srgbClr val="003399"/>
                </a:solidFill>
              </a:rPr>
              <a:t>TTRP :</a:t>
            </a:r>
            <a:r>
              <a:rPr lang="fr-FR" dirty="0">
                <a:solidFill>
                  <a:srgbClr val="003399"/>
                </a:solidFill>
              </a:rPr>
              <a:t> Transcription en temps réel de la parole (par écrit), </a:t>
            </a:r>
            <a:r>
              <a:rPr lang="fr-FR" b="1" dirty="0" err="1">
                <a:solidFill>
                  <a:srgbClr val="003399"/>
                </a:solidFill>
              </a:rPr>
              <a:t>LfPC</a:t>
            </a:r>
            <a:r>
              <a:rPr lang="fr-FR" b="1" dirty="0">
                <a:solidFill>
                  <a:srgbClr val="003399"/>
                </a:solidFill>
              </a:rPr>
              <a:t> :</a:t>
            </a:r>
            <a:r>
              <a:rPr lang="fr-FR" dirty="0">
                <a:solidFill>
                  <a:srgbClr val="003399"/>
                </a:solidFill>
              </a:rPr>
              <a:t> Langue parlée complétée). </a:t>
            </a:r>
          </a:p>
          <a:p>
            <a:r>
              <a:rPr lang="fr-FR" dirty="0">
                <a:solidFill>
                  <a:srgbClr val="003399"/>
                </a:solidFill>
              </a:rPr>
              <a:t>Ils </a:t>
            </a:r>
            <a:r>
              <a:rPr lang="fr-FR" dirty="0" smtClean="0">
                <a:solidFill>
                  <a:srgbClr val="003399"/>
                </a:solidFill>
              </a:rPr>
              <a:t>sont </a:t>
            </a:r>
            <a:r>
              <a:rPr lang="fr-FR" dirty="0">
                <a:solidFill>
                  <a:srgbClr val="003399"/>
                </a:solidFill>
              </a:rPr>
              <a:t>mis en relation par visio-conférence avec un opérateur-relais, diplômé de la plateforme </a:t>
            </a:r>
            <a:r>
              <a:rPr lang="fr-FR" dirty="0" err="1">
                <a:solidFill>
                  <a:srgbClr val="003399"/>
                </a:solidFill>
              </a:rPr>
              <a:t>Elioz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fr-FR" dirty="0" err="1">
                <a:solidFill>
                  <a:srgbClr val="003399"/>
                </a:solidFill>
              </a:rPr>
              <a:t>Connect</a:t>
            </a:r>
            <a:r>
              <a:rPr lang="fr-FR" dirty="0">
                <a:solidFill>
                  <a:srgbClr val="003399"/>
                </a:solidFill>
              </a:rPr>
              <a:t>, bénéficiaire du marché.</a:t>
            </a:r>
          </a:p>
          <a:p>
            <a:r>
              <a:rPr lang="fr-FR" dirty="0">
                <a:solidFill>
                  <a:srgbClr val="003399"/>
                </a:solidFill>
              </a:rPr>
              <a:t>Nos partenaires associatifs et représentants d’usagers ont été associés, et ont </a:t>
            </a:r>
            <a:r>
              <a:rPr lang="fr-FR" dirty="0" smtClean="0">
                <a:solidFill>
                  <a:srgbClr val="003399"/>
                </a:solidFill>
              </a:rPr>
              <a:t>apporté </a:t>
            </a:r>
            <a:r>
              <a:rPr lang="fr-FR" dirty="0">
                <a:solidFill>
                  <a:srgbClr val="003399"/>
                </a:solidFill>
              </a:rPr>
              <a:t>leur expertise, notamment sur les contenus de communication (CO-</a:t>
            </a:r>
            <a:r>
              <a:rPr lang="fr-FR" dirty="0" err="1">
                <a:solidFill>
                  <a:srgbClr val="003399"/>
                </a:solidFill>
              </a:rPr>
              <a:t>actis</a:t>
            </a:r>
            <a:r>
              <a:rPr lang="fr-FR" dirty="0">
                <a:solidFill>
                  <a:srgbClr val="003399"/>
                </a:solidFill>
              </a:rPr>
              <a:t>, santé BD, SFSLS, FNSF).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03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07834" y="146910"/>
            <a:ext cx="11196000" cy="802176"/>
          </a:xfrm>
        </p:spPr>
        <p:txBody>
          <a:bodyPr/>
          <a:lstStyle/>
          <a:p>
            <a:r>
              <a:rPr lang="fr-FR" dirty="0" smtClean="0"/>
              <a:t>03 – PLATEFORME EN LANGUE DES SIGNES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75861" y="1610001"/>
            <a:ext cx="111594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399"/>
                </a:solidFill>
              </a:rPr>
              <a:t>L’assuré peut </a:t>
            </a:r>
            <a:r>
              <a:rPr lang="fr-FR" b="1" dirty="0">
                <a:solidFill>
                  <a:srgbClr val="003399"/>
                </a:solidFill>
              </a:rPr>
              <a:t>contacter le 3646 de chez lui, à partir de sa connexion Internet et de son ordinateur, ou de sa tablette ou smartphone, équipé d’une webcam et d’un micro</a:t>
            </a:r>
            <a:r>
              <a:rPr lang="fr-FR" b="1" dirty="0" smtClean="0">
                <a:solidFill>
                  <a:srgbClr val="003399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3399"/>
                </a:solidFill>
              </a:rPr>
              <a:t>Il </a:t>
            </a:r>
            <a:r>
              <a:rPr lang="fr-FR" b="1" dirty="0">
                <a:solidFill>
                  <a:srgbClr val="003399"/>
                </a:solidFill>
              </a:rPr>
              <a:t>dispose de </a:t>
            </a:r>
            <a:r>
              <a:rPr lang="fr-FR" b="1" dirty="0" smtClean="0">
                <a:solidFill>
                  <a:srgbClr val="003399"/>
                </a:solidFill>
              </a:rPr>
              <a:t>2 </a:t>
            </a:r>
            <a:r>
              <a:rPr lang="fr-FR" b="1" dirty="0">
                <a:solidFill>
                  <a:srgbClr val="003399"/>
                </a:solidFill>
              </a:rPr>
              <a:t>moyens pour demander la mise en relation avec l’Assurance Maladie : </a:t>
            </a:r>
            <a:endParaRPr lang="fr-FR" b="1" dirty="0" smtClean="0">
              <a:solidFill>
                <a:srgbClr val="003399"/>
              </a:solidFill>
            </a:endParaRPr>
          </a:p>
          <a:p>
            <a:endParaRPr lang="fr-FR" b="1" dirty="0" smtClean="0">
              <a:solidFill>
                <a:srgbClr val="003399"/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/ soit en cliquant sur le pictogramme « 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oreille barrée »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  positionné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sur toutes les pages du site ameli.fr </a:t>
            </a:r>
            <a:r>
              <a:rPr lang="fr-FR" b="1" dirty="0" smtClean="0">
                <a:solidFill>
                  <a:srgbClr val="336699"/>
                </a:solidFill>
              </a:rPr>
              <a:t> </a:t>
            </a:r>
          </a:p>
          <a:p>
            <a:endParaRPr lang="fr-FR" b="1" dirty="0" smtClean="0">
              <a:solidFill>
                <a:srgbClr val="336699"/>
              </a:solidFill>
            </a:endParaRPr>
          </a:p>
          <a:p>
            <a:endParaRPr lang="fr-FR" b="1" dirty="0">
              <a:solidFill>
                <a:srgbClr val="336699"/>
              </a:solidFill>
            </a:endParaRPr>
          </a:p>
          <a:p>
            <a:endParaRPr lang="fr-FR" b="1" dirty="0" smtClean="0">
              <a:solidFill>
                <a:srgbClr val="336699"/>
              </a:solidFill>
            </a:endParaRPr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2/ Soit via le module de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contact «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 Adresses et contacts 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  Rubrique « </a:t>
            </a:r>
            <a:r>
              <a:rPr lang="fr-FR" b="1" i="1" dirty="0" smtClean="0">
                <a:solidFill>
                  <a:schemeClr val="accent6">
                    <a:lumMod val="75000"/>
                  </a:schemeClr>
                </a:solidFill>
              </a:rPr>
              <a:t>Votre demande concerne un autre sujet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fr-FR" b="1" dirty="0" smtClean="0">
              <a:solidFill>
                <a:srgbClr val="336699"/>
              </a:solidFill>
            </a:endParaRPr>
          </a:p>
          <a:p>
            <a:endParaRPr lang="fr-FR" b="1" dirty="0" smtClean="0">
              <a:solidFill>
                <a:srgbClr val="336699"/>
              </a:solidFill>
            </a:endParaRPr>
          </a:p>
          <a:p>
            <a:endParaRPr lang="fr-FR" b="1" dirty="0">
              <a:solidFill>
                <a:srgbClr val="336699"/>
              </a:solidFill>
            </a:endParaRPr>
          </a:p>
          <a:p>
            <a:endParaRPr lang="fr-FR" b="1" dirty="0" smtClean="0">
              <a:solidFill>
                <a:srgbClr val="336699"/>
              </a:solidFill>
            </a:endParaRPr>
          </a:p>
          <a:p>
            <a:endParaRPr lang="fr-FR" b="1" dirty="0">
              <a:solidFill>
                <a:srgbClr val="336699"/>
              </a:solidFill>
            </a:endParaRPr>
          </a:p>
          <a:p>
            <a:endParaRPr lang="fr-FR" b="1" dirty="0" smtClean="0">
              <a:solidFill>
                <a:srgbClr val="336699"/>
              </a:solidFill>
            </a:endParaRPr>
          </a:p>
          <a:p>
            <a:r>
              <a:rPr lang="fr-FR" sz="1200" dirty="0">
                <a:hlinkClick r:id="rId2"/>
              </a:rPr>
              <a:t>https://www.ameli.fr/assure/actualites/l-accueil-telephonique-est-desormais-accessible-aux-personnes-sourdes-et-malentendantes</a:t>
            </a:r>
            <a:endParaRPr lang="fr-FR" sz="1200" b="1" dirty="0">
              <a:solidFill>
                <a:srgbClr val="3366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5861" y="1069528"/>
            <a:ext cx="41987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En pratique …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12" y="4291362"/>
            <a:ext cx="4378422" cy="180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4" y="5177839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9" y="3735605"/>
            <a:ext cx="701157" cy="5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12" y="3080091"/>
            <a:ext cx="3038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7423969" y="3123372"/>
            <a:ext cx="553792" cy="418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5187345"/>
            <a:ext cx="1507218" cy="53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8537510" y="5449301"/>
            <a:ext cx="2369975" cy="746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5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4000" dirty="0" err="1" smtClean="0"/>
              <a:t>dEPOTDOC</a:t>
            </a:r>
            <a:endParaRPr lang="fr-FR" sz="4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déc2020-MASQUE PPT de l'Assurance Maladie Réseau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NAM">
    <a:dk1>
      <a:srgbClr val="0C419A"/>
    </a:dk1>
    <a:lt1>
      <a:sysClr val="window" lastClr="FFFFFF"/>
    </a:lt1>
    <a:dk2>
      <a:srgbClr val="007FAD"/>
    </a:dk2>
    <a:lt2>
      <a:srgbClr val="545859"/>
    </a:lt2>
    <a:accent1>
      <a:srgbClr val="298478"/>
    </a:accent1>
    <a:accent2>
      <a:srgbClr val="C74E5A"/>
    </a:accent2>
    <a:accent3>
      <a:srgbClr val="007FAD"/>
    </a:accent3>
    <a:accent4>
      <a:srgbClr val="A05EB5"/>
    </a:accent4>
    <a:accent5>
      <a:srgbClr val="5E74B8"/>
    </a:accent5>
    <a:accent6>
      <a:srgbClr val="E11A81"/>
    </a:accent6>
    <a:hlink>
      <a:srgbClr val="0C419A"/>
    </a:hlink>
    <a:folHlink>
      <a:srgbClr val="54585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déc2020-MASQUE PPT de l'Assurance Maladie Réseau</Template>
  <TotalTime>3445</TotalTime>
  <Words>1918</Words>
  <Application>Microsoft Office PowerPoint</Application>
  <PresentationFormat>Personnalisé</PresentationFormat>
  <Paragraphs>329</Paragraphs>
  <Slides>34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déc2020-MASQUE PPT de l'Assurance Maladie Réseau</vt:lpstr>
      <vt:lpstr>Présentation PowerPoint</vt:lpstr>
      <vt:lpstr>Présentation PowerPoint</vt:lpstr>
      <vt:lpstr>Présentation PowerPoint</vt:lpstr>
      <vt:lpstr>02 – OUVERTURE DES ACCUEILS</vt:lpstr>
      <vt:lpstr>Notre offre de service en accueil</vt:lpstr>
      <vt:lpstr>Présentation PowerPoint</vt:lpstr>
      <vt:lpstr>03 – PLATEFORME EN LANGUE DES SIGNES</vt:lpstr>
      <vt:lpstr>03 – PLATEFORME EN LANGUE DES SIGNES</vt:lpstr>
      <vt:lpstr>Présentation PowerPoint</vt:lpstr>
      <vt:lpstr>04 – SERVICE DEPOTDOC</vt:lpstr>
      <vt:lpstr>04 – SERVICE DEPOTDOC</vt:lpstr>
      <vt:lpstr>Présentation PowerPoint</vt:lpstr>
      <vt:lpstr>04 – INCLUSION NUMÉRIQUE</vt:lpstr>
      <vt:lpstr>04 – INCLUSION NUMÉRIQUE</vt:lpstr>
      <vt:lpstr>Présentation PowerPoint</vt:lpstr>
      <vt:lpstr>FOCUS Mon espace santé </vt:lpstr>
      <vt:lpstr>Pourquoi mon espace santé ?</vt:lpstr>
      <vt:lpstr>Les fonctionnalités de Mon espace santé</vt:lpstr>
      <vt:lpstr>Le processus de création automatique  (l’opt-out)</vt:lpstr>
      <vt:lpstr>JUIN 2022 : où en sommes nous ?</vt:lpstr>
      <vt:lpstr>Le catalogue de services </vt:lpstr>
      <vt:lpstr>Appel à candidatures : industriels et domaines</vt:lpstr>
      <vt:lpstr>Quels enjeux à long terme ?</vt:lpstr>
      <vt:lpstr>Présentation PowerPoint</vt:lpstr>
      <vt:lpstr>06 – OUVERTURE DE DROIT PUMA</vt:lpstr>
      <vt:lpstr>06 – OUVERTURE DE DROIT PUMA: les documents pour constituer une demande</vt:lpstr>
      <vt:lpstr>06 – OUVERTURE DE DROIT PUMA</vt:lpstr>
      <vt:lpstr>06 – OUVERTURE DE DROIT PUMA: informations complémentaires</vt:lpstr>
      <vt:lpstr>06 – OUVERTURE DE DROIT PUMA: informations complémentaires</vt:lpstr>
      <vt:lpstr>06 – OUVERTURE DE DROIT PUMA: informations complémentaires</vt:lpstr>
      <vt:lpstr>06 – OUVERTURE DE DROIT PUMA: informations complémentaires</vt:lpstr>
      <vt:lpstr>Présentation PowerPoint</vt:lpstr>
      <vt:lpstr>07 – POINTS D’ACTUALITÉ: forum santé jeunes</vt:lpstr>
      <vt:lpstr>Présentation PowerPoint</vt:lpstr>
    </vt:vector>
  </TitlesOfParts>
  <Company>CNAMTS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ppt</dc:title>
  <dc:creator>BERGER JEAN LUC (CPAM DOUBS)</dc:creator>
  <cp:lastModifiedBy>PIVIDOR LYDIE (CPAM DOUBS)</cp:lastModifiedBy>
  <cp:revision>196</cp:revision>
  <cp:lastPrinted>2021-10-19T09:23:37Z</cp:lastPrinted>
  <dcterms:created xsi:type="dcterms:W3CDTF">2020-12-28T13:22:12Z</dcterms:created>
  <dcterms:modified xsi:type="dcterms:W3CDTF">2022-06-23T14:03:16Z</dcterms:modified>
</cp:coreProperties>
</file>